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53"/>
  </p:notesMasterIdLst>
  <p:handoutMasterIdLst>
    <p:handoutMasterId r:id="rId54"/>
  </p:handoutMasterIdLst>
  <p:sldIdLst>
    <p:sldId id="426" r:id="rId2"/>
    <p:sldId id="367" r:id="rId3"/>
    <p:sldId id="460" r:id="rId4"/>
    <p:sldId id="459" r:id="rId5"/>
    <p:sldId id="433" r:id="rId6"/>
    <p:sldId id="480" r:id="rId7"/>
    <p:sldId id="482" r:id="rId8"/>
    <p:sldId id="447" r:id="rId9"/>
    <p:sldId id="448" r:id="rId10"/>
    <p:sldId id="499" r:id="rId11"/>
    <p:sldId id="461" r:id="rId12"/>
    <p:sldId id="500" r:id="rId13"/>
    <p:sldId id="501" r:id="rId14"/>
    <p:sldId id="502" r:id="rId15"/>
    <p:sldId id="463" r:id="rId16"/>
    <p:sldId id="496" r:id="rId17"/>
    <p:sldId id="381" r:id="rId18"/>
    <p:sldId id="453" r:id="rId19"/>
    <p:sldId id="464" r:id="rId20"/>
    <p:sldId id="484" r:id="rId21"/>
    <p:sldId id="380" r:id="rId22"/>
    <p:sldId id="466" r:id="rId23"/>
    <p:sldId id="467" r:id="rId24"/>
    <p:sldId id="470" r:id="rId25"/>
    <p:sldId id="474" r:id="rId26"/>
    <p:sldId id="475" r:id="rId27"/>
    <p:sldId id="471" r:id="rId28"/>
    <p:sldId id="472" r:id="rId29"/>
    <p:sldId id="476" r:id="rId30"/>
    <p:sldId id="473" r:id="rId31"/>
    <p:sldId id="503" r:id="rId32"/>
    <p:sldId id="456" r:id="rId33"/>
    <p:sldId id="431" r:id="rId34"/>
    <p:sldId id="485" r:id="rId35"/>
    <p:sldId id="486" r:id="rId36"/>
    <p:sldId id="427" r:id="rId37"/>
    <p:sldId id="487" r:id="rId38"/>
    <p:sldId id="428" r:id="rId39"/>
    <p:sldId id="477" r:id="rId40"/>
    <p:sldId id="490" r:id="rId41"/>
    <p:sldId id="495" r:id="rId42"/>
    <p:sldId id="478" r:id="rId43"/>
    <p:sldId id="491" r:id="rId44"/>
    <p:sldId id="492" r:id="rId45"/>
    <p:sldId id="493" r:id="rId46"/>
    <p:sldId id="494" r:id="rId47"/>
    <p:sldId id="504" r:id="rId48"/>
    <p:sldId id="505" r:id="rId49"/>
    <p:sldId id="506" r:id="rId50"/>
    <p:sldId id="507" r:id="rId51"/>
    <p:sldId id="508" r:id="rId5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1714">
          <p15:clr>
            <a:srgbClr val="A4A3A4"/>
          </p15:clr>
        </p15:guide>
        <p15:guide id="2" pos="1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9933"/>
    <a:srgbClr val="66FF33"/>
    <a:srgbClr val="CCC34D"/>
    <a:srgbClr val="0432FF"/>
    <a:srgbClr val="CC9900"/>
    <a:srgbClr val="FF33CC"/>
    <a:srgbClr val="FF0000"/>
    <a:srgbClr val="FF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8"/>
    <p:restoredTop sz="95008"/>
  </p:normalViewPr>
  <p:slideViewPr>
    <p:cSldViewPr snapToGrid="0">
      <p:cViewPr>
        <p:scale>
          <a:sx n="118" d="100"/>
          <a:sy n="118" d="100"/>
        </p:scale>
        <p:origin x="384" y="-488"/>
      </p:cViewPr>
      <p:guideLst>
        <p:guide orient="horz" pos="1714"/>
        <p:guide pos="1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A60246E-10B0-6049-A580-FF0FE15A4608}" type="slidenum">
              <a:rPr lang="en-GB"/>
              <a:pPr>
                <a:defRPr/>
              </a:pPr>
              <a:t>‹#›</a:t>
            </a:fld>
            <a:endParaRPr lang="en-GB"/>
          </a:p>
        </p:txBody>
      </p:sp>
    </p:spTree>
    <p:extLst>
      <p:ext uri="{BB962C8B-B14F-4D97-AF65-F5344CB8AC3E}">
        <p14:creationId xmlns:p14="http://schemas.microsoft.com/office/powerpoint/2010/main" val="1008517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7AA22-AF2A-EE43-92A6-68FA11914669}" type="datetimeFigureOut">
              <a:rPr lang="en-US" smtClean="0"/>
              <a:t>3/29/22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5CB8C2-7227-2740-9141-5FC275F51577}" type="slidenum">
              <a:rPr lang="en-US" smtClean="0"/>
              <a:t>‹#›</a:t>
            </a:fld>
            <a:endParaRPr lang="en-US"/>
          </a:p>
        </p:txBody>
      </p:sp>
    </p:spTree>
    <p:extLst>
      <p:ext uri="{BB962C8B-B14F-4D97-AF65-F5344CB8AC3E}">
        <p14:creationId xmlns:p14="http://schemas.microsoft.com/office/powerpoint/2010/main" val="12247385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a:t>
            </a:fld>
            <a:endParaRPr lang="en-US"/>
          </a:p>
        </p:txBody>
      </p:sp>
    </p:spTree>
    <p:extLst>
      <p:ext uri="{BB962C8B-B14F-4D97-AF65-F5344CB8AC3E}">
        <p14:creationId xmlns:p14="http://schemas.microsoft.com/office/powerpoint/2010/main" val="1446087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11</a:t>
            </a:fld>
            <a:endParaRPr lang="en-US"/>
          </a:p>
        </p:txBody>
      </p:sp>
    </p:spTree>
    <p:extLst>
      <p:ext uri="{BB962C8B-B14F-4D97-AF65-F5344CB8AC3E}">
        <p14:creationId xmlns:p14="http://schemas.microsoft.com/office/powerpoint/2010/main" val="275437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12</a:t>
            </a:fld>
            <a:endParaRPr lang="en-US"/>
          </a:p>
        </p:txBody>
      </p:sp>
    </p:spTree>
    <p:extLst>
      <p:ext uri="{BB962C8B-B14F-4D97-AF65-F5344CB8AC3E}">
        <p14:creationId xmlns:p14="http://schemas.microsoft.com/office/powerpoint/2010/main" val="3942135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15</a:t>
            </a:fld>
            <a:endParaRPr lang="en-US"/>
          </a:p>
        </p:txBody>
      </p:sp>
    </p:spTree>
    <p:extLst>
      <p:ext uri="{BB962C8B-B14F-4D97-AF65-F5344CB8AC3E}">
        <p14:creationId xmlns:p14="http://schemas.microsoft.com/office/powerpoint/2010/main" val="170116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16</a:t>
            </a:fld>
            <a:endParaRPr lang="en-US"/>
          </a:p>
        </p:txBody>
      </p:sp>
    </p:spTree>
    <p:extLst>
      <p:ext uri="{BB962C8B-B14F-4D97-AF65-F5344CB8AC3E}">
        <p14:creationId xmlns:p14="http://schemas.microsoft.com/office/powerpoint/2010/main" val="53540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17</a:t>
            </a:fld>
            <a:endParaRPr lang="en-US"/>
          </a:p>
        </p:txBody>
      </p:sp>
    </p:spTree>
    <p:extLst>
      <p:ext uri="{BB962C8B-B14F-4D97-AF65-F5344CB8AC3E}">
        <p14:creationId xmlns:p14="http://schemas.microsoft.com/office/powerpoint/2010/main" val="293934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18</a:t>
            </a:fld>
            <a:endParaRPr lang="en-US"/>
          </a:p>
        </p:txBody>
      </p:sp>
    </p:spTree>
    <p:extLst>
      <p:ext uri="{BB962C8B-B14F-4D97-AF65-F5344CB8AC3E}">
        <p14:creationId xmlns:p14="http://schemas.microsoft.com/office/powerpoint/2010/main" val="1459037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19</a:t>
            </a:fld>
            <a:endParaRPr lang="en-US"/>
          </a:p>
        </p:txBody>
      </p:sp>
    </p:spTree>
    <p:extLst>
      <p:ext uri="{BB962C8B-B14F-4D97-AF65-F5344CB8AC3E}">
        <p14:creationId xmlns:p14="http://schemas.microsoft.com/office/powerpoint/2010/main" val="1459037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20</a:t>
            </a:fld>
            <a:endParaRPr lang="en-US"/>
          </a:p>
        </p:txBody>
      </p:sp>
    </p:spTree>
    <p:extLst>
      <p:ext uri="{BB962C8B-B14F-4D97-AF65-F5344CB8AC3E}">
        <p14:creationId xmlns:p14="http://schemas.microsoft.com/office/powerpoint/2010/main" val="379320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21</a:t>
            </a:fld>
            <a:endParaRPr lang="en-US"/>
          </a:p>
        </p:txBody>
      </p:sp>
    </p:spTree>
    <p:extLst>
      <p:ext uri="{BB962C8B-B14F-4D97-AF65-F5344CB8AC3E}">
        <p14:creationId xmlns:p14="http://schemas.microsoft.com/office/powerpoint/2010/main" val="55975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22</a:t>
            </a:fld>
            <a:endParaRPr lang="en-US"/>
          </a:p>
        </p:txBody>
      </p:sp>
    </p:spTree>
    <p:extLst>
      <p:ext uri="{BB962C8B-B14F-4D97-AF65-F5344CB8AC3E}">
        <p14:creationId xmlns:p14="http://schemas.microsoft.com/office/powerpoint/2010/main" val="1136463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a:t>
            </a:fld>
            <a:endParaRPr lang="en-US"/>
          </a:p>
        </p:txBody>
      </p:sp>
    </p:spTree>
    <p:extLst>
      <p:ext uri="{BB962C8B-B14F-4D97-AF65-F5344CB8AC3E}">
        <p14:creationId xmlns:p14="http://schemas.microsoft.com/office/powerpoint/2010/main" val="3370504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23</a:t>
            </a:fld>
            <a:endParaRPr lang="en-US"/>
          </a:p>
        </p:txBody>
      </p:sp>
    </p:spTree>
    <p:extLst>
      <p:ext uri="{BB962C8B-B14F-4D97-AF65-F5344CB8AC3E}">
        <p14:creationId xmlns:p14="http://schemas.microsoft.com/office/powerpoint/2010/main" val="3970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24</a:t>
            </a:fld>
            <a:endParaRPr lang="en-US"/>
          </a:p>
        </p:txBody>
      </p:sp>
    </p:spTree>
    <p:extLst>
      <p:ext uri="{BB962C8B-B14F-4D97-AF65-F5344CB8AC3E}">
        <p14:creationId xmlns:p14="http://schemas.microsoft.com/office/powerpoint/2010/main" val="3692914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25</a:t>
            </a:fld>
            <a:endParaRPr lang="en-US"/>
          </a:p>
        </p:txBody>
      </p:sp>
    </p:spTree>
    <p:extLst>
      <p:ext uri="{BB962C8B-B14F-4D97-AF65-F5344CB8AC3E}">
        <p14:creationId xmlns:p14="http://schemas.microsoft.com/office/powerpoint/2010/main" val="1509051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26</a:t>
            </a:fld>
            <a:endParaRPr lang="en-US"/>
          </a:p>
        </p:txBody>
      </p:sp>
    </p:spTree>
    <p:extLst>
      <p:ext uri="{BB962C8B-B14F-4D97-AF65-F5344CB8AC3E}">
        <p14:creationId xmlns:p14="http://schemas.microsoft.com/office/powerpoint/2010/main" val="304989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27</a:t>
            </a:fld>
            <a:endParaRPr lang="en-US"/>
          </a:p>
        </p:txBody>
      </p:sp>
    </p:spTree>
    <p:extLst>
      <p:ext uri="{BB962C8B-B14F-4D97-AF65-F5344CB8AC3E}">
        <p14:creationId xmlns:p14="http://schemas.microsoft.com/office/powerpoint/2010/main" val="3032549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28</a:t>
            </a:fld>
            <a:endParaRPr lang="en-US"/>
          </a:p>
        </p:txBody>
      </p:sp>
    </p:spTree>
    <p:extLst>
      <p:ext uri="{BB962C8B-B14F-4D97-AF65-F5344CB8AC3E}">
        <p14:creationId xmlns:p14="http://schemas.microsoft.com/office/powerpoint/2010/main" val="72087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29</a:t>
            </a:fld>
            <a:endParaRPr lang="en-US"/>
          </a:p>
        </p:txBody>
      </p:sp>
    </p:spTree>
    <p:extLst>
      <p:ext uri="{BB962C8B-B14F-4D97-AF65-F5344CB8AC3E}">
        <p14:creationId xmlns:p14="http://schemas.microsoft.com/office/powerpoint/2010/main" val="3392446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30</a:t>
            </a:fld>
            <a:endParaRPr lang="en-US"/>
          </a:p>
        </p:txBody>
      </p:sp>
    </p:spTree>
    <p:extLst>
      <p:ext uri="{BB962C8B-B14F-4D97-AF65-F5344CB8AC3E}">
        <p14:creationId xmlns:p14="http://schemas.microsoft.com/office/powerpoint/2010/main" val="398618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31</a:t>
            </a:fld>
            <a:endParaRPr lang="en-US"/>
          </a:p>
        </p:txBody>
      </p:sp>
    </p:spTree>
    <p:extLst>
      <p:ext uri="{BB962C8B-B14F-4D97-AF65-F5344CB8AC3E}">
        <p14:creationId xmlns:p14="http://schemas.microsoft.com/office/powerpoint/2010/main" val="999977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32</a:t>
            </a:fld>
            <a:endParaRPr lang="en-US"/>
          </a:p>
        </p:txBody>
      </p:sp>
    </p:spTree>
    <p:extLst>
      <p:ext uri="{BB962C8B-B14F-4D97-AF65-F5344CB8AC3E}">
        <p14:creationId xmlns:p14="http://schemas.microsoft.com/office/powerpoint/2010/main" val="858324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a:t>
            </a:fld>
            <a:endParaRPr lang="en-US"/>
          </a:p>
        </p:txBody>
      </p:sp>
    </p:spTree>
    <p:extLst>
      <p:ext uri="{BB962C8B-B14F-4D97-AF65-F5344CB8AC3E}">
        <p14:creationId xmlns:p14="http://schemas.microsoft.com/office/powerpoint/2010/main" val="426633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33</a:t>
            </a:fld>
            <a:endParaRPr lang="en-US"/>
          </a:p>
        </p:txBody>
      </p:sp>
    </p:spTree>
    <p:extLst>
      <p:ext uri="{BB962C8B-B14F-4D97-AF65-F5344CB8AC3E}">
        <p14:creationId xmlns:p14="http://schemas.microsoft.com/office/powerpoint/2010/main" val="4194058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34</a:t>
            </a:fld>
            <a:endParaRPr lang="en-US"/>
          </a:p>
        </p:txBody>
      </p:sp>
    </p:spTree>
    <p:extLst>
      <p:ext uri="{BB962C8B-B14F-4D97-AF65-F5344CB8AC3E}">
        <p14:creationId xmlns:p14="http://schemas.microsoft.com/office/powerpoint/2010/main" val="1941155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35</a:t>
            </a:fld>
            <a:endParaRPr lang="en-US"/>
          </a:p>
        </p:txBody>
      </p:sp>
    </p:spTree>
    <p:extLst>
      <p:ext uri="{BB962C8B-B14F-4D97-AF65-F5344CB8AC3E}">
        <p14:creationId xmlns:p14="http://schemas.microsoft.com/office/powerpoint/2010/main" val="3831157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36</a:t>
            </a:fld>
            <a:endParaRPr lang="en-US"/>
          </a:p>
        </p:txBody>
      </p:sp>
    </p:spTree>
    <p:extLst>
      <p:ext uri="{BB962C8B-B14F-4D97-AF65-F5344CB8AC3E}">
        <p14:creationId xmlns:p14="http://schemas.microsoft.com/office/powerpoint/2010/main" val="552318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37</a:t>
            </a:fld>
            <a:endParaRPr lang="en-US"/>
          </a:p>
        </p:txBody>
      </p:sp>
    </p:spTree>
    <p:extLst>
      <p:ext uri="{BB962C8B-B14F-4D97-AF65-F5344CB8AC3E}">
        <p14:creationId xmlns:p14="http://schemas.microsoft.com/office/powerpoint/2010/main" val="2744942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38</a:t>
            </a:fld>
            <a:endParaRPr lang="en-US"/>
          </a:p>
        </p:txBody>
      </p:sp>
    </p:spTree>
    <p:extLst>
      <p:ext uri="{BB962C8B-B14F-4D97-AF65-F5344CB8AC3E}">
        <p14:creationId xmlns:p14="http://schemas.microsoft.com/office/powerpoint/2010/main" val="348796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39</a:t>
            </a:fld>
            <a:endParaRPr lang="en-US"/>
          </a:p>
        </p:txBody>
      </p:sp>
    </p:spTree>
    <p:extLst>
      <p:ext uri="{BB962C8B-B14F-4D97-AF65-F5344CB8AC3E}">
        <p14:creationId xmlns:p14="http://schemas.microsoft.com/office/powerpoint/2010/main" val="3372707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40</a:t>
            </a:fld>
            <a:endParaRPr lang="en-US"/>
          </a:p>
        </p:txBody>
      </p:sp>
    </p:spTree>
    <p:extLst>
      <p:ext uri="{BB962C8B-B14F-4D97-AF65-F5344CB8AC3E}">
        <p14:creationId xmlns:p14="http://schemas.microsoft.com/office/powerpoint/2010/main" val="2668389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41</a:t>
            </a:fld>
            <a:endParaRPr lang="en-US"/>
          </a:p>
        </p:txBody>
      </p:sp>
    </p:spTree>
    <p:extLst>
      <p:ext uri="{BB962C8B-B14F-4D97-AF65-F5344CB8AC3E}">
        <p14:creationId xmlns:p14="http://schemas.microsoft.com/office/powerpoint/2010/main" val="3099301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42</a:t>
            </a:fld>
            <a:endParaRPr lang="en-US"/>
          </a:p>
        </p:txBody>
      </p:sp>
    </p:spTree>
    <p:extLst>
      <p:ext uri="{BB962C8B-B14F-4D97-AF65-F5344CB8AC3E}">
        <p14:creationId xmlns:p14="http://schemas.microsoft.com/office/powerpoint/2010/main" val="37595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a:t>
            </a:fld>
            <a:endParaRPr lang="en-US"/>
          </a:p>
        </p:txBody>
      </p:sp>
    </p:spTree>
    <p:extLst>
      <p:ext uri="{BB962C8B-B14F-4D97-AF65-F5344CB8AC3E}">
        <p14:creationId xmlns:p14="http://schemas.microsoft.com/office/powerpoint/2010/main" val="2843088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43</a:t>
            </a:fld>
            <a:endParaRPr lang="en-US"/>
          </a:p>
        </p:txBody>
      </p:sp>
    </p:spTree>
    <p:extLst>
      <p:ext uri="{BB962C8B-B14F-4D97-AF65-F5344CB8AC3E}">
        <p14:creationId xmlns:p14="http://schemas.microsoft.com/office/powerpoint/2010/main" val="1941890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44</a:t>
            </a:fld>
            <a:endParaRPr lang="en-US"/>
          </a:p>
        </p:txBody>
      </p:sp>
    </p:spTree>
    <p:extLst>
      <p:ext uri="{BB962C8B-B14F-4D97-AF65-F5344CB8AC3E}">
        <p14:creationId xmlns:p14="http://schemas.microsoft.com/office/powerpoint/2010/main" val="3928928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45</a:t>
            </a:fld>
            <a:endParaRPr lang="en-US"/>
          </a:p>
        </p:txBody>
      </p:sp>
    </p:spTree>
    <p:extLst>
      <p:ext uri="{BB962C8B-B14F-4D97-AF65-F5344CB8AC3E}">
        <p14:creationId xmlns:p14="http://schemas.microsoft.com/office/powerpoint/2010/main" val="3058052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46</a:t>
            </a:fld>
            <a:endParaRPr lang="en-US"/>
          </a:p>
        </p:txBody>
      </p:sp>
    </p:spTree>
    <p:extLst>
      <p:ext uri="{BB962C8B-B14F-4D97-AF65-F5344CB8AC3E}">
        <p14:creationId xmlns:p14="http://schemas.microsoft.com/office/powerpoint/2010/main" val="1958847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47</a:t>
            </a:fld>
            <a:endParaRPr lang="en-US"/>
          </a:p>
        </p:txBody>
      </p:sp>
    </p:spTree>
    <p:extLst>
      <p:ext uri="{BB962C8B-B14F-4D97-AF65-F5344CB8AC3E}">
        <p14:creationId xmlns:p14="http://schemas.microsoft.com/office/powerpoint/2010/main" val="288637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48</a:t>
            </a:fld>
            <a:endParaRPr lang="en-US"/>
          </a:p>
        </p:txBody>
      </p:sp>
    </p:spTree>
    <p:extLst>
      <p:ext uri="{BB962C8B-B14F-4D97-AF65-F5344CB8AC3E}">
        <p14:creationId xmlns:p14="http://schemas.microsoft.com/office/powerpoint/2010/main" val="1804042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49</a:t>
            </a:fld>
            <a:endParaRPr lang="en-US"/>
          </a:p>
        </p:txBody>
      </p:sp>
    </p:spTree>
    <p:extLst>
      <p:ext uri="{BB962C8B-B14F-4D97-AF65-F5344CB8AC3E}">
        <p14:creationId xmlns:p14="http://schemas.microsoft.com/office/powerpoint/2010/main" val="2242064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50</a:t>
            </a:fld>
            <a:endParaRPr lang="en-US"/>
          </a:p>
        </p:txBody>
      </p:sp>
    </p:spTree>
    <p:extLst>
      <p:ext uri="{BB962C8B-B14F-4D97-AF65-F5344CB8AC3E}">
        <p14:creationId xmlns:p14="http://schemas.microsoft.com/office/powerpoint/2010/main" val="3371402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51</a:t>
            </a:fld>
            <a:endParaRPr lang="en-US"/>
          </a:p>
        </p:txBody>
      </p:sp>
    </p:spTree>
    <p:extLst>
      <p:ext uri="{BB962C8B-B14F-4D97-AF65-F5344CB8AC3E}">
        <p14:creationId xmlns:p14="http://schemas.microsoft.com/office/powerpoint/2010/main" val="971716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a:t>
            </a:fld>
            <a:endParaRPr lang="en-US"/>
          </a:p>
        </p:txBody>
      </p:sp>
    </p:spTree>
    <p:extLst>
      <p:ext uri="{BB962C8B-B14F-4D97-AF65-F5344CB8AC3E}">
        <p14:creationId xmlns:p14="http://schemas.microsoft.com/office/powerpoint/2010/main" val="2094097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6</a:t>
            </a:fld>
            <a:endParaRPr lang="en-US"/>
          </a:p>
        </p:txBody>
      </p:sp>
    </p:spTree>
    <p:extLst>
      <p:ext uri="{BB962C8B-B14F-4D97-AF65-F5344CB8AC3E}">
        <p14:creationId xmlns:p14="http://schemas.microsoft.com/office/powerpoint/2010/main" val="427201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7</a:t>
            </a:fld>
            <a:endParaRPr lang="en-US"/>
          </a:p>
        </p:txBody>
      </p:sp>
    </p:spTree>
    <p:extLst>
      <p:ext uri="{BB962C8B-B14F-4D97-AF65-F5344CB8AC3E}">
        <p14:creationId xmlns:p14="http://schemas.microsoft.com/office/powerpoint/2010/main" val="224521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8</a:t>
            </a:fld>
            <a:endParaRPr lang="en-US"/>
          </a:p>
        </p:txBody>
      </p:sp>
    </p:spTree>
    <p:extLst>
      <p:ext uri="{BB962C8B-B14F-4D97-AF65-F5344CB8AC3E}">
        <p14:creationId xmlns:p14="http://schemas.microsoft.com/office/powerpoint/2010/main" val="108035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9</a:t>
            </a:fld>
            <a:endParaRPr lang="en-US"/>
          </a:p>
        </p:txBody>
      </p:sp>
    </p:spTree>
    <p:extLst>
      <p:ext uri="{BB962C8B-B14F-4D97-AF65-F5344CB8AC3E}">
        <p14:creationId xmlns:p14="http://schemas.microsoft.com/office/powerpoint/2010/main" val="261773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7750D3-51A6-0B4C-BD4F-93B41C1C5D6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EB37F7-0FFB-9848-B70C-0007A63072D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5A9176-F003-AA48-B615-12B43A5A31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CE1D38-B3C3-2E42-8C5C-4C28AE9AF36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72B2D8-E467-2446-AD66-F986AC0FEF8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511061-CCBD-424E-843D-245C5D042D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A5A42EA-CFBF-E24D-9339-674C5730675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396471-367A-A84D-8E3D-72354345E5F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9429FD9-CC0B-A24E-91B7-3A41B74A85B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47A5A-5777-3445-B9B0-0FFE563F8FE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3EE89-6EF0-C44B-9B7F-5A4C95120F3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0984292-AD9F-C44C-8173-14ED46844B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gif"/><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1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7.tiff"/><Relationship Id="rId2" Type="http://schemas.openxmlformats.org/officeDocument/2006/relationships/notesSlide" Target="../notesSlides/notesSlide14.xml"/><Relationship Id="rId16" Type="http://schemas.openxmlformats.org/officeDocument/2006/relationships/image" Target="../media/image950.png"/><Relationship Id="rId1" Type="http://schemas.openxmlformats.org/officeDocument/2006/relationships/slideLayout" Target="../slideLayouts/slideLayout1.xml"/><Relationship Id="rId6" Type="http://schemas.openxmlformats.org/officeDocument/2006/relationships/image" Target="../media/image910.png"/><Relationship Id="rId5" Type="http://schemas.openxmlformats.org/officeDocument/2006/relationships/image" Target="../media/image900.png"/><Relationship Id="rId15" Type="http://schemas.openxmlformats.org/officeDocument/2006/relationships/image" Target="NULL"/><Relationship Id="rId4" Type="http://schemas.openxmlformats.org/officeDocument/2006/relationships/image" Target="../media/image890.png"/><Relationship Id="rId9" Type="http://schemas.openxmlformats.org/officeDocument/2006/relationships/image" Target="../media/image940.png"/></Relationships>
</file>

<file path=ppt/slides/_rels/slide18.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8" Type="http://schemas.openxmlformats.org/officeDocument/2006/relationships/image" Target="../media/image119.tiff"/><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20.png"/><Relationship Id="rId5" Type="http://schemas.openxmlformats.org/officeDocument/2006/relationships/image" Target="../media/image1010.png"/><Relationship Id="rId10" Type="http://schemas.openxmlformats.org/officeDocument/2006/relationships/image" Target="../media/image1060.png"/><Relationship Id="rId4" Type="http://schemas.openxmlformats.org/officeDocument/2006/relationships/image" Target="../media/image1000.png"/><Relationship Id="rId9" Type="http://schemas.openxmlformats.org/officeDocument/2006/relationships/image" Target="../media/image1050.png"/></Relationships>
</file>

<file path=ppt/slides/_rels/slide2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0.jpeg"/><Relationship Id="rId3" Type="http://schemas.openxmlformats.org/officeDocument/2006/relationships/image" Target="../media/image107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19.tiff"/><Relationship Id="rId10" Type="http://schemas.openxmlformats.org/officeDocument/2006/relationships/image" Target="../media/image126.png"/><Relationship Id="rId4" Type="http://schemas.openxmlformats.org/officeDocument/2006/relationships/image" Target="../media/image1080.png"/><Relationship Id="rId9"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9.tiff"/><Relationship Id="rId7" Type="http://schemas.openxmlformats.org/officeDocument/2006/relationships/image" Target="../media/image117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60.png"/><Relationship Id="rId5" Type="http://schemas.openxmlformats.org/officeDocument/2006/relationships/image" Target="../media/image1150.png"/><Relationship Id="rId4" Type="http://schemas.openxmlformats.org/officeDocument/2006/relationships/image" Target="../media/image1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2.png"/><Relationship Id="rId2" Type="http://schemas.openxmlformats.org/officeDocument/2006/relationships/notesSlide" Target="../notesSlides/notesSlide21.xml"/><Relationship Id="rId16" Type="http://schemas.openxmlformats.org/officeDocument/2006/relationships/image" Target="../media/image141.png"/><Relationship Id="rId1" Type="http://schemas.openxmlformats.org/officeDocument/2006/relationships/slideLayout" Target="../slideLayouts/slideLayout1.xml"/><Relationship Id="rId11" Type="http://schemas.openxmlformats.org/officeDocument/2006/relationships/image" Target="../media/image134.png"/><Relationship Id="rId5" Type="http://schemas.openxmlformats.org/officeDocument/2006/relationships/image" Target="../media/image1.gif"/><Relationship Id="rId15" Type="http://schemas.openxmlformats.org/officeDocument/2006/relationships/image" Target="../media/image140.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3.png"/><Relationship Id="rId14" Type="http://schemas.openxmlformats.org/officeDocument/2006/relationships/image" Target="../media/image139.png"/></Relationships>
</file>

<file path=ppt/slides/_rels/slide25.xml.rels><?xml version="1.0" encoding="UTF-8" standalone="yes"?>
<Relationships xmlns="http://schemas.openxmlformats.org/package/2006/relationships"><Relationship Id="rId3" Type="http://schemas.openxmlformats.org/officeDocument/2006/relationships/image" Target="../media/image121.tiff"/><Relationship Id="rId7"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19.tiff"/></Relationships>
</file>

<file path=ppt/slides/_rels/slide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9.emf"/></Relationships>
</file>

<file path=ppt/slides/_rels/slide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21.tiff"/><Relationship Id="rId3" Type="http://schemas.openxmlformats.org/officeDocument/2006/relationships/image" Target="../media/image154.png"/><Relationship Id="rId7" Type="http://schemas.openxmlformats.org/officeDocument/2006/relationships/image" Target="../media/image15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19.tiff"/><Relationship Id="rId4" Type="http://schemas.openxmlformats.org/officeDocument/2006/relationships/image" Target="../media/image155.png"/><Relationship Id="rId9" Type="http://schemas.openxmlformats.org/officeDocument/2006/relationships/image" Target="../media/image158.png"/></Relationships>
</file>

<file path=ppt/slides/_rels/slide3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0.png"/><Relationship Id="rId7"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0.png"/><Relationship Id="rId10" Type="http://schemas.openxmlformats.org/officeDocument/2006/relationships/image" Target="../media/image159.emf"/><Relationship Id="rId4" Type="http://schemas.openxmlformats.org/officeDocument/2006/relationships/image" Target="../media/image1570.png"/><Relationship Id="rId9" Type="http://schemas.openxmlformats.org/officeDocument/2006/relationships/image" Target="../media/image162.png"/></Relationships>
</file>

<file path=ppt/slides/_rels/slide33.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65.jpeg"/><Relationship Id="rId3" Type="http://schemas.openxmlformats.org/officeDocument/2006/relationships/image" Target="../media/image163.png"/><Relationship Id="rId7" Type="http://schemas.openxmlformats.org/officeDocument/2006/relationships/image" Target="../media/image168.png"/><Relationship Id="rId12" Type="http://schemas.openxmlformats.org/officeDocument/2006/relationships/image" Target="../media/image17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3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37.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89.png"/><Relationship Id="rId4" Type="http://schemas.openxmlformats.org/officeDocument/2006/relationships/image" Target="../media/image188.png"/></Relationships>
</file>

<file path=ppt/slides/_rels/slide38.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39.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3" Type="http://schemas.openxmlformats.org/officeDocument/2006/relationships/image" Target="../media/image190.png"/><Relationship Id="rId7" Type="http://schemas.openxmlformats.org/officeDocument/2006/relationships/image" Target="../media/image206.png"/><Relationship Id="rId12" Type="http://schemas.openxmlformats.org/officeDocument/2006/relationships/image" Target="../media/image21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3" Type="http://schemas.openxmlformats.org/officeDocument/2006/relationships/image" Target="../media/image205.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37.xml"/><Relationship Id="rId16" Type="http://schemas.openxmlformats.org/officeDocument/2006/relationships/image" Target="../media/image224.png"/><Relationship Id="rId1" Type="http://schemas.openxmlformats.org/officeDocument/2006/relationships/slideLayout" Target="../slideLayouts/slideLayout1.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3.png"/><Relationship Id="rId10" Type="http://schemas.openxmlformats.org/officeDocument/2006/relationships/image" Target="../media/image218.png"/><Relationship Id="rId4" Type="http://schemas.openxmlformats.org/officeDocument/2006/relationships/image" Target="../media/image206.png"/><Relationship Id="rId9" Type="http://schemas.openxmlformats.org/officeDocument/2006/relationships/image" Target="../media/image217.png"/><Relationship Id="rId14" Type="http://schemas.openxmlformats.org/officeDocument/2006/relationships/image" Target="../media/image192.png"/></Relationships>
</file>

<file path=ppt/slides/_rels/slide4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26.png"/></Relationships>
</file>

<file path=ppt/slides/_rels/slide42.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2.png"/><Relationship Id="rId11" Type="http://schemas.openxmlformats.org/officeDocument/2006/relationships/image" Target="../media/image235.png"/><Relationship Id="rId5" Type="http://schemas.openxmlformats.org/officeDocument/2006/relationships/image" Target="../media/image202.png"/><Relationship Id="rId15" Type="http://schemas.openxmlformats.org/officeDocument/2006/relationships/image" Target="../media/image223.emf"/><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43.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9" Type="http://schemas.openxmlformats.org/officeDocument/2006/relationships/image" Target="../media/image230.jpeg"/></Relationships>
</file>

<file path=ppt/slides/_rels/slide4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6.png"/><Relationship Id="rId3" Type="http://schemas.openxmlformats.org/officeDocument/2006/relationships/image" Target="../media/image1.gif"/><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50.png"/><Relationship Id="rId2" Type="http://schemas.openxmlformats.org/officeDocument/2006/relationships/notesSlide" Target="../notesSlides/notesSlide41.xml"/><Relationship Id="rId16" Type="http://schemas.openxmlformats.org/officeDocument/2006/relationships/image" Target="../media/image24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48.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47.png"/></Relationships>
</file>

<file path=ppt/slides/_rels/slide45.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png"/><Relationship Id="rId18" Type="http://schemas.openxmlformats.org/officeDocument/2006/relationships/image" Target="../media/image266.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png"/><Relationship Id="rId17" Type="http://schemas.openxmlformats.org/officeDocument/2006/relationships/image" Target="../media/image265.png"/><Relationship Id="rId2" Type="http://schemas.openxmlformats.org/officeDocument/2006/relationships/notesSlide" Target="../notesSlides/notesSlide42.xml"/><Relationship Id="rId16" Type="http://schemas.openxmlformats.org/officeDocument/2006/relationships/image" Target="../media/image264.png"/><Relationship Id="rId1" Type="http://schemas.openxmlformats.org/officeDocument/2006/relationships/slideLayout" Target="../slideLayouts/slideLayout1.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2.png"/></Relationships>
</file>

<file path=ppt/slides/_rels/slide46.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67.png"/><Relationship Id="rId7" Type="http://schemas.openxmlformats.org/officeDocument/2006/relationships/image" Target="../media/image27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119.tiff"/><Relationship Id="rId4" Type="http://schemas.openxmlformats.org/officeDocument/2006/relationships/image" Target="../media/image268.png"/></Relationships>
</file>

<file path=ppt/slides/_rels/slide4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24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notesSlide" Target="../notesSlides/notesSlide44.xml"/><Relationship Id="rId16" Type="http://schemas.openxmlformats.org/officeDocument/2006/relationships/image" Target="../media/image283.png"/><Relationship Id="rId1" Type="http://schemas.openxmlformats.org/officeDocument/2006/relationships/slideLayout" Target="../slideLayouts/slideLayout1.xml"/><Relationship Id="rId6" Type="http://schemas.openxmlformats.org/officeDocument/2006/relationships/image" Target="../media/image273.png"/><Relationship Id="rId11" Type="http://schemas.openxmlformats.org/officeDocument/2006/relationships/image" Target="../media/image278.png"/><Relationship Id="rId5" Type="http://schemas.openxmlformats.org/officeDocument/2006/relationships/image" Target="../media/image272.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png"/><Relationship Id="rId14" Type="http://schemas.openxmlformats.org/officeDocument/2006/relationships/image" Target="../media/image281.png"/></Relationships>
</file>

<file path=ppt/slides/_rels/slide48.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294.png"/><Relationship Id="rId18" Type="http://schemas.openxmlformats.org/officeDocument/2006/relationships/image" Target="../media/image299.png"/><Relationship Id="rId3" Type="http://schemas.openxmlformats.org/officeDocument/2006/relationships/image" Target="../media/image284.png"/><Relationship Id="rId21" Type="http://schemas.openxmlformats.org/officeDocument/2006/relationships/image" Target="../media/image302.png"/><Relationship Id="rId7" Type="http://schemas.openxmlformats.org/officeDocument/2006/relationships/image" Target="../media/image288.png"/><Relationship Id="rId12" Type="http://schemas.openxmlformats.org/officeDocument/2006/relationships/image" Target="../media/image293.png"/><Relationship Id="rId17" Type="http://schemas.openxmlformats.org/officeDocument/2006/relationships/image" Target="../media/image298.png"/><Relationship Id="rId2" Type="http://schemas.openxmlformats.org/officeDocument/2006/relationships/notesSlide" Target="../notesSlides/notesSlide45.xml"/><Relationship Id="rId16" Type="http://schemas.openxmlformats.org/officeDocument/2006/relationships/image" Target="../media/image297.png"/><Relationship Id="rId20" Type="http://schemas.openxmlformats.org/officeDocument/2006/relationships/image" Target="../media/image301.png"/><Relationship Id="rId1" Type="http://schemas.openxmlformats.org/officeDocument/2006/relationships/slideLayout" Target="../slideLayouts/slideLayout1.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5" Type="http://schemas.openxmlformats.org/officeDocument/2006/relationships/image" Target="../media/image296.png"/><Relationship Id="rId23"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image" Target="../media/image300.png"/><Relationship Id="rId4" Type="http://schemas.openxmlformats.org/officeDocument/2006/relationships/image" Target="../media/image285.png"/><Relationship Id="rId9" Type="http://schemas.openxmlformats.org/officeDocument/2006/relationships/image" Target="../media/image290.png"/><Relationship Id="rId14" Type="http://schemas.openxmlformats.org/officeDocument/2006/relationships/image" Target="../media/image295.png"/><Relationship Id="rId22" Type="http://schemas.openxmlformats.org/officeDocument/2006/relationships/image" Target="../media/image303.png"/></Relationships>
</file>

<file path=ppt/slides/_rels/slide49.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93.png"/><Relationship Id="rId5" Type="http://schemas.openxmlformats.org/officeDocument/2006/relationships/image" Target="../media/image292.png"/><Relationship Id="rId10" Type="http://schemas.openxmlformats.org/officeDocument/2006/relationships/image" Target="../media/image304.png"/><Relationship Id="rId4" Type="http://schemas.openxmlformats.org/officeDocument/2006/relationships/image" Target="../media/image291.png"/><Relationship Id="rId9" Type="http://schemas.openxmlformats.org/officeDocument/2006/relationships/image" Target="../media/image30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gi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image" Target="../media/image167.png"/></Relationships>
</file>

<file path=ppt/slides/_rels/slide5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14.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1.gif"/><Relationship Id="rId12"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1.gif"/><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1.gif"/><Relationship Id="rId12"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PHY2004: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18390" y="1558937"/>
            <a:ext cx="9143999" cy="2123658"/>
          </a:xfrm>
          <a:prstGeom prst="rect">
            <a:avLst/>
          </a:prstGeom>
          <a:noFill/>
        </p:spPr>
        <p:txBody>
          <a:bodyPr wrap="square" rtlCol="0">
            <a:spAutoFit/>
          </a:bodyPr>
          <a:lstStyle/>
          <a:p>
            <a:pPr algn="ctr"/>
            <a:r>
              <a:rPr lang="en-US" sz="4400" dirty="0">
                <a:solidFill>
                  <a:schemeClr val="tx1">
                    <a:lumMod val="75000"/>
                    <a:lumOff val="25000"/>
                  </a:schemeClr>
                </a:solidFill>
                <a:latin typeface="Baskerville"/>
                <a:cs typeface="Baskerville"/>
              </a:rPr>
              <a:t>Topic 2</a:t>
            </a:r>
          </a:p>
          <a:p>
            <a:pPr algn="ctr"/>
            <a:r>
              <a:rPr lang="en-US" sz="4400" dirty="0">
                <a:latin typeface="Baskerville" panose="02020502070401020303" pitchFamily="18" charset="0"/>
                <a:ea typeface="Baskerville" panose="02020502070401020303" pitchFamily="18" charset="0"/>
              </a:rPr>
              <a:t>Reflection and refraction of light at a planar interface</a:t>
            </a:r>
          </a:p>
        </p:txBody>
      </p:sp>
    </p:spTree>
    <p:extLst>
      <p:ext uri="{BB962C8B-B14F-4D97-AF65-F5344CB8AC3E}">
        <p14:creationId xmlns:p14="http://schemas.microsoft.com/office/powerpoint/2010/main" val="1423191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4E8276-E20F-C446-BBB9-29E871111479}"/>
                  </a:ext>
                </a:extLst>
              </p:cNvPr>
              <p:cNvSpPr txBox="1"/>
              <p:nvPr/>
            </p:nvSpPr>
            <p:spPr>
              <a:xfrm>
                <a:off x="2161699" y="704126"/>
                <a:ext cx="4492640" cy="105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𝑖</m:t>
                                  </m:r>
                                </m:e>
                              </m:d>
                            </m:sup>
                          </m:sSubSup>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den>
                      </m:f>
                    </m:oMath>
                  </m:oMathPara>
                </a14:m>
                <a:endParaRPr lang="en-GB" sz="1800" b="0" i="1" dirty="0">
                  <a:latin typeface="Cambria Math" panose="02040503050406030204" pitchFamily="18" charset="0"/>
                  <a:ea typeface="Cambria Math" panose="02040503050406030204" pitchFamily="18" charset="0"/>
                </a:endParaRPr>
              </a:p>
              <a:p>
                <a:endParaRPr lang="en-US" sz="1800" dirty="0"/>
              </a:p>
            </p:txBody>
          </p:sp>
        </mc:Choice>
        <mc:Fallback xmlns="">
          <p:sp>
            <p:nvSpPr>
              <p:cNvPr id="2" name="TextBox 1">
                <a:extLst>
                  <a:ext uri="{FF2B5EF4-FFF2-40B4-BE49-F238E27FC236}">
                    <a16:creationId xmlns:a16="http://schemas.microsoft.com/office/drawing/2014/main" id="{2A4E8276-E20F-C446-BBB9-29E871111479}"/>
                  </a:ext>
                </a:extLst>
              </p:cNvPr>
              <p:cNvSpPr txBox="1">
                <a:spLocks noRot="1" noChangeAspect="1" noMove="1" noResize="1" noEditPoints="1" noAdjustHandles="1" noChangeArrowheads="1" noChangeShapeType="1" noTextEdit="1"/>
              </p:cNvSpPr>
              <p:nvPr/>
            </p:nvSpPr>
            <p:spPr>
              <a:xfrm>
                <a:off x="2161699" y="704126"/>
                <a:ext cx="4492640" cy="105099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10216F-1950-A147-AD72-28E76D156F6A}"/>
                  </a:ext>
                </a:extLst>
              </p:cNvPr>
              <p:cNvSpPr txBox="1"/>
              <p:nvPr/>
            </p:nvSpPr>
            <p:spPr>
              <a:xfrm>
                <a:off x="2045207" y="1773901"/>
                <a:ext cx="807208"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1</m:t>
                          </m:r>
                        </m:sub>
                        <m:sup>
                          <m:r>
                            <a:rPr lang="en-GB" sz="1800" i="1">
                              <a:latin typeface="Cambria Math" panose="02040503050406030204" pitchFamily="18" charset="0"/>
                              <a:ea typeface="Cambria Math" panose="02040503050406030204" pitchFamily="18" charset="0"/>
                            </a:rPr>
                            <m:t>2</m:t>
                          </m:r>
                        </m:sup>
                      </m:sSubSup>
                    </m:oMath>
                  </m:oMathPara>
                </a14:m>
                <a:endParaRPr lang="en-US" sz="1800" dirty="0"/>
              </a:p>
            </p:txBody>
          </p:sp>
        </mc:Choice>
        <mc:Fallback xmlns="">
          <p:sp>
            <p:nvSpPr>
              <p:cNvPr id="3" name="TextBox 2">
                <a:extLst>
                  <a:ext uri="{FF2B5EF4-FFF2-40B4-BE49-F238E27FC236}">
                    <a16:creationId xmlns:a16="http://schemas.microsoft.com/office/drawing/2014/main" id="{6810216F-1950-A147-AD72-28E76D156F6A}"/>
                  </a:ext>
                </a:extLst>
              </p:cNvPr>
              <p:cNvSpPr txBox="1">
                <a:spLocks noRot="1" noChangeAspect="1" noMove="1" noResize="1" noEditPoints="1" noAdjustHandles="1" noChangeArrowheads="1" noChangeShapeType="1" noTextEdit="1"/>
              </p:cNvSpPr>
              <p:nvPr/>
            </p:nvSpPr>
            <p:spPr>
              <a:xfrm>
                <a:off x="2045207" y="1773901"/>
                <a:ext cx="807208" cy="280205"/>
              </a:xfrm>
              <a:prstGeom prst="rect">
                <a:avLst/>
              </a:prstGeom>
              <a:blipFill>
                <a:blip r:embed="rId3"/>
                <a:stretch>
                  <a:fillRect l="-3077" r="-153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B50EBA-856B-9B4D-9688-048F3D1780C8}"/>
                  </a:ext>
                </a:extLst>
              </p:cNvPr>
              <p:cNvSpPr txBox="1"/>
              <p:nvPr/>
            </p:nvSpPr>
            <p:spPr>
              <a:xfrm>
                <a:off x="3289714" y="1788847"/>
                <a:ext cx="812530" cy="280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b="0" i="1" smtClean="0">
                              <a:latin typeface="Cambria Math" panose="02040503050406030204" pitchFamily="18" charset="0"/>
                              <a:ea typeface="Cambria Math" panose="02040503050406030204" pitchFamily="18" charset="0"/>
                            </a:rPr>
                            <m:t>2</m:t>
                          </m:r>
                        </m:sub>
                        <m:sup>
                          <m:r>
                            <a:rPr lang="en-GB" sz="1800" i="1">
                              <a:latin typeface="Cambria Math" panose="02040503050406030204" pitchFamily="18" charset="0"/>
                              <a:ea typeface="Cambria Math" panose="02040503050406030204" pitchFamily="18" charset="0"/>
                            </a:rPr>
                            <m:t>2</m:t>
                          </m:r>
                        </m:sup>
                      </m:sSubSup>
                    </m:oMath>
                  </m:oMathPara>
                </a14:m>
                <a:endParaRPr lang="en-US" sz="1800" dirty="0"/>
              </a:p>
            </p:txBody>
          </p:sp>
        </mc:Choice>
        <mc:Fallback xmlns="">
          <p:sp>
            <p:nvSpPr>
              <p:cNvPr id="4" name="TextBox 3">
                <a:extLst>
                  <a:ext uri="{FF2B5EF4-FFF2-40B4-BE49-F238E27FC236}">
                    <a16:creationId xmlns:a16="http://schemas.microsoft.com/office/drawing/2014/main" id="{8BB50EBA-856B-9B4D-9688-048F3D1780C8}"/>
                  </a:ext>
                </a:extLst>
              </p:cNvPr>
              <p:cNvSpPr txBox="1">
                <a:spLocks noRot="1" noChangeAspect="1" noMove="1" noResize="1" noEditPoints="1" noAdjustHandles="1" noChangeArrowheads="1" noChangeShapeType="1" noTextEdit="1"/>
              </p:cNvSpPr>
              <p:nvPr/>
            </p:nvSpPr>
            <p:spPr>
              <a:xfrm>
                <a:off x="3289714" y="1788847"/>
                <a:ext cx="812530" cy="280718"/>
              </a:xfrm>
              <a:prstGeom prst="rect">
                <a:avLst/>
              </a:prstGeom>
              <a:blipFill>
                <a:blip r:embed="rId4"/>
                <a:stretch>
                  <a:fillRect l="-4615" b="-2173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16105A7-2C7D-CC4C-AD99-EE671716B1A1}"/>
              </a:ext>
            </a:extLst>
          </p:cNvPr>
          <p:cNvSpPr txBox="1"/>
          <p:nvPr/>
        </p:nvSpPr>
        <p:spPr>
          <a:xfrm>
            <a:off x="461778" y="1755119"/>
            <a:ext cx="1300356" cy="369332"/>
          </a:xfrm>
          <a:prstGeom prst="rect">
            <a:avLst/>
          </a:prstGeom>
          <a:noFill/>
        </p:spPr>
        <p:txBody>
          <a:bodyPr wrap="none" rtlCol="0">
            <a:spAutoFit/>
          </a:bodyPr>
          <a:lstStyle/>
          <a:p>
            <a:r>
              <a:rPr lang="en-US" sz="1800" dirty="0"/>
              <a:t>Substituting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43F53A-BF9B-1547-AA49-184B25323A76}"/>
                  </a:ext>
                </a:extLst>
              </p:cNvPr>
              <p:cNvSpPr txBox="1"/>
              <p:nvPr/>
            </p:nvSpPr>
            <p:spPr>
              <a:xfrm>
                <a:off x="2162706" y="2525226"/>
                <a:ext cx="3879075" cy="903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2</m:t>
                              </m:r>
                            </m:sub>
                            <m:sup>
                              <m:r>
                                <a:rPr lang="en-GB" sz="1800" i="1">
                                  <a:latin typeface="Cambria Math" panose="02040503050406030204" pitchFamily="18" charset="0"/>
                                  <a:ea typeface="Cambria Math" panose="02040503050406030204" pitchFamily="18" charset="0"/>
                                </a:rPr>
                                <m:t>2</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1</m:t>
                              </m:r>
                            </m:sub>
                            <m:sup>
                              <m:r>
                                <a:rPr lang="en-GB" sz="1800" i="1">
                                  <a:latin typeface="Cambria Math" panose="02040503050406030204" pitchFamily="18" charset="0"/>
                                  <a:ea typeface="Cambria Math" panose="02040503050406030204" pitchFamily="18" charset="0"/>
                                </a:rPr>
                                <m:t>2</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num>
                        <m:den>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2</m:t>
                              </m:r>
                            </m:sub>
                            <m:sup>
                              <m:r>
                                <a:rPr lang="en-GB" sz="1800" i="1">
                                  <a:latin typeface="Cambria Math" panose="02040503050406030204" pitchFamily="18" charset="0"/>
                                  <a:ea typeface="Cambria Math" panose="02040503050406030204" pitchFamily="18" charset="0"/>
                                </a:rPr>
                                <m:t>2</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1</m:t>
                              </m:r>
                            </m:sub>
                            <m:sup>
                              <m:r>
                                <a:rPr lang="en-GB" sz="1800" i="1">
                                  <a:latin typeface="Cambria Math" panose="02040503050406030204" pitchFamily="18" charset="0"/>
                                  <a:ea typeface="Cambria Math" panose="02040503050406030204" pitchFamily="18" charset="0"/>
                                </a:rPr>
                                <m:t>2</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den>
                      </m:f>
                    </m:oMath>
                  </m:oMathPara>
                </a14:m>
                <a:endParaRPr lang="en-GB" sz="1800" b="0" i="1" dirty="0">
                  <a:latin typeface="Cambria Math" panose="02040503050406030204" pitchFamily="18" charset="0"/>
                  <a:ea typeface="Cambria Math" panose="02040503050406030204" pitchFamily="18" charset="0"/>
                </a:endParaRPr>
              </a:p>
              <a:p>
                <a:endParaRPr lang="en-US" sz="1800" dirty="0"/>
              </a:p>
            </p:txBody>
          </p:sp>
        </mc:Choice>
        <mc:Fallback xmlns="">
          <p:sp>
            <p:nvSpPr>
              <p:cNvPr id="6" name="TextBox 5">
                <a:extLst>
                  <a:ext uri="{FF2B5EF4-FFF2-40B4-BE49-F238E27FC236}">
                    <a16:creationId xmlns:a16="http://schemas.microsoft.com/office/drawing/2014/main" id="{D043F53A-BF9B-1547-AA49-184B25323A76}"/>
                  </a:ext>
                </a:extLst>
              </p:cNvPr>
              <p:cNvSpPr txBox="1">
                <a:spLocks noRot="1" noChangeAspect="1" noMove="1" noResize="1" noEditPoints="1" noAdjustHandles="1" noChangeArrowheads="1" noChangeShapeType="1" noTextEdit="1"/>
              </p:cNvSpPr>
              <p:nvPr/>
            </p:nvSpPr>
            <p:spPr>
              <a:xfrm>
                <a:off x="2162706" y="2525226"/>
                <a:ext cx="3879075" cy="9037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6CBA4D-CCCC-3C42-9796-855C7030111E}"/>
                  </a:ext>
                </a:extLst>
              </p:cNvPr>
              <p:cNvSpPr txBox="1"/>
              <p:nvPr/>
            </p:nvSpPr>
            <p:spPr>
              <a:xfrm>
                <a:off x="3089914" y="3786824"/>
                <a:ext cx="20246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7" name="TextBox 6">
                <a:extLst>
                  <a:ext uri="{FF2B5EF4-FFF2-40B4-BE49-F238E27FC236}">
                    <a16:creationId xmlns:a16="http://schemas.microsoft.com/office/drawing/2014/main" id="{FD6CBA4D-CCCC-3C42-9796-855C7030111E}"/>
                  </a:ext>
                </a:extLst>
              </p:cNvPr>
              <p:cNvSpPr txBox="1">
                <a:spLocks noRot="1" noChangeAspect="1" noMove="1" noResize="1" noEditPoints="1" noAdjustHandles="1" noChangeArrowheads="1" noChangeShapeType="1" noTextEdit="1"/>
              </p:cNvSpPr>
              <p:nvPr/>
            </p:nvSpPr>
            <p:spPr>
              <a:xfrm>
                <a:off x="3089914" y="3786824"/>
                <a:ext cx="2024657" cy="276999"/>
              </a:xfrm>
              <a:prstGeom prst="rect">
                <a:avLst/>
              </a:prstGeom>
              <a:blipFill>
                <a:blip r:embed="rId6"/>
                <a:stretch>
                  <a:fillRect l="-1250" r="-625" b="-130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38DFA43-DDBE-A945-AF34-79811FB01033}"/>
              </a:ext>
            </a:extLst>
          </p:cNvPr>
          <p:cNvSpPr txBox="1"/>
          <p:nvPr/>
        </p:nvSpPr>
        <p:spPr>
          <a:xfrm>
            <a:off x="471935" y="3715384"/>
            <a:ext cx="2133982" cy="369332"/>
          </a:xfrm>
          <a:prstGeom prst="rect">
            <a:avLst/>
          </a:prstGeom>
          <a:noFill/>
        </p:spPr>
        <p:txBody>
          <a:bodyPr wrap="none" rtlCol="0">
            <a:spAutoFit/>
          </a:bodyPr>
          <a:lstStyle/>
          <a:p>
            <a:r>
              <a:rPr lang="en-US" sz="1800" dirty="0"/>
              <a:t>Applying Snell’s law</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811499-8072-9648-825F-77B11125285F}"/>
                  </a:ext>
                </a:extLst>
              </p:cNvPr>
              <p:cNvSpPr txBox="1"/>
              <p:nvPr/>
            </p:nvSpPr>
            <p:spPr>
              <a:xfrm>
                <a:off x="1409618" y="5107902"/>
                <a:ext cx="632476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𝑝</m:t>
                          </m:r>
                        </m:sub>
                      </m:sSub>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rPr>
                          </m:ctrlPr>
                        </m:fPr>
                        <m:num>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r>
                            <a:rPr lang="en-GB" sz="1800" i="1">
                              <a:latin typeface="Cambria Math" panose="02040503050406030204" pitchFamily="18" charset="0"/>
                              <a:ea typeface="Cambria Math" panose="02040503050406030204" pitchFamily="18" charset="0"/>
                            </a:rPr>
                            <m:t>)</m:t>
                          </m:r>
                        </m:num>
                        <m:den>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r>
                            <a:rPr lang="en-GB" sz="1800" i="1">
                              <a:latin typeface="Cambria Math" panose="02040503050406030204" pitchFamily="18" charset="0"/>
                              <a:ea typeface="Cambria Math" panose="02040503050406030204" pitchFamily="18" charset="0"/>
                            </a:rPr>
                            <m:t>)</m:t>
                          </m:r>
                        </m:den>
                      </m:f>
                      <m:r>
                        <a:rPr lang="en-GB" sz="1800" i="1">
                          <a:solidFill>
                            <a:srgbClr val="0432FF"/>
                          </a:solidFill>
                          <a:latin typeface="Cambria Math" panose="02040503050406030204" pitchFamily="18" charset="0"/>
                        </a:rPr>
                        <m:t>=</m:t>
                      </m:r>
                      <m:f>
                        <m:fPr>
                          <m:ctrlPr>
                            <a:rPr lang="en-GB" sz="1800" i="1">
                              <a:solidFill>
                                <a:srgbClr val="0432FF"/>
                              </a:solidFill>
                              <a:latin typeface="Cambria Math" panose="02040503050406030204" pitchFamily="18" charset="0"/>
                            </a:rPr>
                          </m:ctrlPr>
                        </m:fPr>
                        <m:num>
                          <m:r>
                            <a:rPr lang="en-US" sz="1800" i="1">
                              <a:solidFill>
                                <a:srgbClr val="0432FF"/>
                              </a:solidFill>
                              <a:latin typeface="Cambria Math" panose="02040503050406030204" pitchFamily="18" charset="0"/>
                            </a:rPr>
                            <m:t> </m:t>
                          </m:r>
                          <m:sSub>
                            <m:sSubPr>
                              <m:ctrlPr>
                                <a:rPr lang="en-US" sz="1800" i="1">
                                  <a:solidFill>
                                    <a:srgbClr val="0432FF"/>
                                  </a:solidFill>
                                  <a:latin typeface="Cambria Math" panose="02040503050406030204" pitchFamily="18" charset="0"/>
                                </a:rPr>
                              </m:ctrlPr>
                            </m:sSubPr>
                            <m:e>
                              <m:r>
                                <a:rPr lang="en-GB" sz="1800" i="1">
                                  <a:solidFill>
                                    <a:srgbClr val="0432FF"/>
                                  </a:solidFill>
                                  <a:latin typeface="Cambria Math" panose="02040503050406030204" pitchFamily="18" charset="0"/>
                                </a:rPr>
                                <m:t>𝑛</m:t>
                              </m:r>
                            </m:e>
                            <m:sub>
                              <m:r>
                                <a:rPr lang="en-GB" sz="1800" i="1">
                                  <a:solidFill>
                                    <a:srgbClr val="0432FF"/>
                                  </a:solidFill>
                                  <a:latin typeface="Cambria Math" panose="02040503050406030204" pitchFamily="18" charset="0"/>
                                </a:rPr>
                                <m:t>2</m:t>
                              </m:r>
                            </m:sub>
                          </m:sSub>
                          <m:func>
                            <m:funcPr>
                              <m:ctrlPr>
                                <a:rPr lang="en-GB" sz="1800" i="1">
                                  <a:solidFill>
                                    <a:srgbClr val="0432FF"/>
                                  </a:solidFill>
                                  <a:latin typeface="Cambria Math" panose="02040503050406030204" pitchFamily="18" charset="0"/>
                                  <a:ea typeface="Cambria Math" panose="02040503050406030204" pitchFamily="18" charset="0"/>
                                </a:rPr>
                              </m:ctrlPr>
                            </m:funcPr>
                            <m:fName>
                              <m:r>
                                <m:rPr>
                                  <m:sty m:val="p"/>
                                </m:rPr>
                                <a:rPr lang="en-GB" sz="1800">
                                  <a:solidFill>
                                    <a:srgbClr val="0432FF"/>
                                  </a:solidFill>
                                  <a:latin typeface="Cambria Math" panose="02040503050406030204" pitchFamily="18" charset="0"/>
                                  <a:ea typeface="Cambria Math" panose="02040503050406030204" pitchFamily="18" charset="0"/>
                                </a:rPr>
                                <m:t>cos</m:t>
                              </m:r>
                            </m:fName>
                            <m:e>
                              <m:sSub>
                                <m:sSubPr>
                                  <m:ctrlPr>
                                    <a:rPr lang="en-GB" sz="1800" i="1">
                                      <a:solidFill>
                                        <a:srgbClr val="0432FF"/>
                                      </a:solidFill>
                                      <a:latin typeface="Cambria Math" panose="02040503050406030204" pitchFamily="18" charset="0"/>
                                      <a:ea typeface="Cambria Math" panose="02040503050406030204" pitchFamily="18" charset="0"/>
                                    </a:rPr>
                                  </m:ctrlPr>
                                </m:sSubPr>
                                <m:e>
                                  <m:r>
                                    <a:rPr lang="en-GB" sz="1800" i="1">
                                      <a:solidFill>
                                        <a:srgbClr val="0432FF"/>
                                      </a:solidFill>
                                      <a:latin typeface="Cambria Math" panose="02040503050406030204" pitchFamily="18" charset="0"/>
                                      <a:ea typeface="Cambria Math" panose="02040503050406030204" pitchFamily="18" charset="0"/>
                                    </a:rPr>
                                    <m:t>𝜃</m:t>
                                  </m:r>
                                </m:e>
                                <m:sub>
                                  <m:r>
                                    <a:rPr lang="en-GB" sz="1800" i="1">
                                      <a:solidFill>
                                        <a:srgbClr val="0432FF"/>
                                      </a:solidFill>
                                      <a:latin typeface="Cambria Math" panose="02040503050406030204" pitchFamily="18" charset="0"/>
                                      <a:ea typeface="Cambria Math" panose="02040503050406030204" pitchFamily="18" charset="0"/>
                                    </a:rPr>
                                    <m:t>1</m:t>
                                  </m:r>
                                </m:sub>
                              </m:sSub>
                            </m:e>
                          </m:func>
                          <m:r>
                            <a:rPr lang="en-GB" sz="1800" i="1">
                              <a:solidFill>
                                <a:srgbClr val="0432FF"/>
                              </a:solidFill>
                              <a:latin typeface="Cambria Math" panose="02040503050406030204" pitchFamily="18" charset="0"/>
                              <a:ea typeface="Cambria Math" panose="02040503050406030204" pitchFamily="18" charset="0"/>
                            </a:rPr>
                            <m:t>−</m:t>
                          </m:r>
                          <m:sSub>
                            <m:sSubPr>
                              <m:ctrlPr>
                                <a:rPr lang="en-US" sz="1800" i="1">
                                  <a:solidFill>
                                    <a:srgbClr val="0432FF"/>
                                  </a:solidFill>
                                  <a:latin typeface="Cambria Math" panose="02040503050406030204" pitchFamily="18" charset="0"/>
                                </a:rPr>
                              </m:ctrlPr>
                            </m:sSubPr>
                            <m:e>
                              <m:r>
                                <a:rPr lang="en-GB" sz="1800" i="1">
                                  <a:solidFill>
                                    <a:srgbClr val="0432FF"/>
                                  </a:solidFill>
                                  <a:latin typeface="Cambria Math" panose="02040503050406030204" pitchFamily="18" charset="0"/>
                                </a:rPr>
                                <m:t>𝑛</m:t>
                              </m:r>
                            </m:e>
                            <m:sub>
                              <m:r>
                                <a:rPr lang="en-GB" sz="1800" i="1">
                                  <a:solidFill>
                                    <a:srgbClr val="0432FF"/>
                                  </a:solidFill>
                                  <a:latin typeface="Cambria Math" panose="02040503050406030204" pitchFamily="18" charset="0"/>
                                </a:rPr>
                                <m:t>1</m:t>
                              </m:r>
                            </m:sub>
                          </m:sSub>
                          <m:func>
                            <m:funcPr>
                              <m:ctrlPr>
                                <a:rPr lang="en-GB" sz="1800" i="1">
                                  <a:solidFill>
                                    <a:srgbClr val="0432FF"/>
                                  </a:solidFill>
                                  <a:latin typeface="Cambria Math" panose="02040503050406030204" pitchFamily="18" charset="0"/>
                                  <a:ea typeface="Cambria Math" panose="02040503050406030204" pitchFamily="18" charset="0"/>
                                </a:rPr>
                              </m:ctrlPr>
                            </m:funcPr>
                            <m:fName>
                              <m:r>
                                <m:rPr>
                                  <m:sty m:val="p"/>
                                </m:rPr>
                                <a:rPr lang="en-GB" sz="1800">
                                  <a:solidFill>
                                    <a:srgbClr val="0432FF"/>
                                  </a:solidFill>
                                  <a:latin typeface="Cambria Math" panose="02040503050406030204" pitchFamily="18" charset="0"/>
                                  <a:ea typeface="Cambria Math" panose="02040503050406030204" pitchFamily="18" charset="0"/>
                                </a:rPr>
                                <m:t>cos</m:t>
                              </m:r>
                            </m:fName>
                            <m:e>
                              <m:sSub>
                                <m:sSubPr>
                                  <m:ctrlPr>
                                    <a:rPr lang="en-GB" sz="1800" i="1">
                                      <a:solidFill>
                                        <a:srgbClr val="0432FF"/>
                                      </a:solidFill>
                                      <a:latin typeface="Cambria Math" panose="02040503050406030204" pitchFamily="18" charset="0"/>
                                      <a:ea typeface="Cambria Math" panose="02040503050406030204" pitchFamily="18" charset="0"/>
                                    </a:rPr>
                                  </m:ctrlPr>
                                </m:sSubPr>
                                <m:e>
                                  <m:r>
                                    <a:rPr lang="en-GB" sz="1800" i="1">
                                      <a:solidFill>
                                        <a:srgbClr val="0432FF"/>
                                      </a:solidFill>
                                      <a:latin typeface="Cambria Math" panose="02040503050406030204" pitchFamily="18" charset="0"/>
                                      <a:ea typeface="Cambria Math" panose="02040503050406030204" pitchFamily="18" charset="0"/>
                                    </a:rPr>
                                    <m:t>𝜃</m:t>
                                  </m:r>
                                </m:e>
                                <m:sub>
                                  <m:r>
                                    <a:rPr lang="en-GB" sz="1800" i="1">
                                      <a:solidFill>
                                        <a:srgbClr val="0432FF"/>
                                      </a:solidFill>
                                      <a:latin typeface="Cambria Math" panose="02040503050406030204" pitchFamily="18" charset="0"/>
                                      <a:ea typeface="Cambria Math" panose="02040503050406030204" pitchFamily="18" charset="0"/>
                                    </a:rPr>
                                    <m:t>2</m:t>
                                  </m:r>
                                </m:sub>
                              </m:sSub>
                            </m:e>
                          </m:func>
                        </m:num>
                        <m:den>
                          <m:r>
                            <a:rPr lang="en-US" sz="1800" i="1">
                              <a:solidFill>
                                <a:srgbClr val="0432FF"/>
                              </a:solidFill>
                              <a:latin typeface="Cambria Math" panose="02040503050406030204" pitchFamily="18" charset="0"/>
                            </a:rPr>
                            <m:t> </m:t>
                          </m:r>
                          <m:sSub>
                            <m:sSubPr>
                              <m:ctrlPr>
                                <a:rPr lang="en-US" sz="1800" i="1">
                                  <a:solidFill>
                                    <a:srgbClr val="0432FF"/>
                                  </a:solidFill>
                                  <a:latin typeface="Cambria Math" panose="02040503050406030204" pitchFamily="18" charset="0"/>
                                </a:rPr>
                              </m:ctrlPr>
                            </m:sSubPr>
                            <m:e>
                              <m:r>
                                <a:rPr lang="en-GB" sz="1800" i="1">
                                  <a:solidFill>
                                    <a:srgbClr val="0432FF"/>
                                  </a:solidFill>
                                  <a:latin typeface="Cambria Math" panose="02040503050406030204" pitchFamily="18" charset="0"/>
                                </a:rPr>
                                <m:t>𝑛</m:t>
                              </m:r>
                            </m:e>
                            <m:sub>
                              <m:r>
                                <a:rPr lang="en-GB" sz="1800" i="1">
                                  <a:solidFill>
                                    <a:srgbClr val="0432FF"/>
                                  </a:solidFill>
                                  <a:latin typeface="Cambria Math" panose="02040503050406030204" pitchFamily="18" charset="0"/>
                                </a:rPr>
                                <m:t>2</m:t>
                              </m:r>
                            </m:sub>
                          </m:sSub>
                          <m:func>
                            <m:funcPr>
                              <m:ctrlPr>
                                <a:rPr lang="en-GB" sz="1800" i="1">
                                  <a:solidFill>
                                    <a:srgbClr val="0432FF"/>
                                  </a:solidFill>
                                  <a:latin typeface="Cambria Math" panose="02040503050406030204" pitchFamily="18" charset="0"/>
                                  <a:ea typeface="Cambria Math" panose="02040503050406030204" pitchFamily="18" charset="0"/>
                                </a:rPr>
                              </m:ctrlPr>
                            </m:funcPr>
                            <m:fName>
                              <m:r>
                                <m:rPr>
                                  <m:sty m:val="p"/>
                                </m:rPr>
                                <a:rPr lang="en-GB" sz="1800">
                                  <a:solidFill>
                                    <a:srgbClr val="0432FF"/>
                                  </a:solidFill>
                                  <a:latin typeface="Cambria Math" panose="02040503050406030204" pitchFamily="18" charset="0"/>
                                  <a:ea typeface="Cambria Math" panose="02040503050406030204" pitchFamily="18" charset="0"/>
                                </a:rPr>
                                <m:t>cos</m:t>
                              </m:r>
                            </m:fName>
                            <m:e>
                              <m:sSub>
                                <m:sSubPr>
                                  <m:ctrlPr>
                                    <a:rPr lang="en-GB" sz="1800" i="1">
                                      <a:solidFill>
                                        <a:srgbClr val="0432FF"/>
                                      </a:solidFill>
                                      <a:latin typeface="Cambria Math" panose="02040503050406030204" pitchFamily="18" charset="0"/>
                                      <a:ea typeface="Cambria Math" panose="02040503050406030204" pitchFamily="18" charset="0"/>
                                    </a:rPr>
                                  </m:ctrlPr>
                                </m:sSubPr>
                                <m:e>
                                  <m:r>
                                    <a:rPr lang="en-GB" sz="1800" i="1">
                                      <a:solidFill>
                                        <a:srgbClr val="0432FF"/>
                                      </a:solidFill>
                                      <a:latin typeface="Cambria Math" panose="02040503050406030204" pitchFamily="18" charset="0"/>
                                      <a:ea typeface="Cambria Math" panose="02040503050406030204" pitchFamily="18" charset="0"/>
                                    </a:rPr>
                                    <m:t>𝜃</m:t>
                                  </m:r>
                                </m:e>
                                <m:sub>
                                  <m:r>
                                    <a:rPr lang="en-GB" sz="1800" i="1">
                                      <a:solidFill>
                                        <a:srgbClr val="0432FF"/>
                                      </a:solidFill>
                                      <a:latin typeface="Cambria Math" panose="02040503050406030204" pitchFamily="18" charset="0"/>
                                      <a:ea typeface="Cambria Math" panose="02040503050406030204" pitchFamily="18" charset="0"/>
                                    </a:rPr>
                                    <m:t>1</m:t>
                                  </m:r>
                                </m:sub>
                              </m:sSub>
                            </m:e>
                          </m:func>
                          <m:r>
                            <a:rPr lang="en-GB" sz="1800" i="1">
                              <a:solidFill>
                                <a:srgbClr val="0432FF"/>
                              </a:solidFill>
                              <a:latin typeface="Cambria Math" panose="02040503050406030204" pitchFamily="18" charset="0"/>
                              <a:ea typeface="Cambria Math" panose="02040503050406030204" pitchFamily="18" charset="0"/>
                            </a:rPr>
                            <m:t>+</m:t>
                          </m:r>
                          <m:sSub>
                            <m:sSubPr>
                              <m:ctrlPr>
                                <a:rPr lang="en-US" sz="1800" i="1">
                                  <a:solidFill>
                                    <a:srgbClr val="0432FF"/>
                                  </a:solidFill>
                                  <a:latin typeface="Cambria Math" panose="02040503050406030204" pitchFamily="18" charset="0"/>
                                </a:rPr>
                              </m:ctrlPr>
                            </m:sSubPr>
                            <m:e>
                              <m:r>
                                <a:rPr lang="en-GB" sz="1800" i="1">
                                  <a:solidFill>
                                    <a:srgbClr val="0432FF"/>
                                  </a:solidFill>
                                  <a:latin typeface="Cambria Math" panose="02040503050406030204" pitchFamily="18" charset="0"/>
                                </a:rPr>
                                <m:t>𝑛</m:t>
                              </m:r>
                            </m:e>
                            <m:sub>
                              <m:r>
                                <a:rPr lang="en-GB" sz="1800" i="1">
                                  <a:solidFill>
                                    <a:srgbClr val="0432FF"/>
                                  </a:solidFill>
                                  <a:latin typeface="Cambria Math" panose="02040503050406030204" pitchFamily="18" charset="0"/>
                                </a:rPr>
                                <m:t>1</m:t>
                              </m:r>
                            </m:sub>
                          </m:sSub>
                          <m:func>
                            <m:funcPr>
                              <m:ctrlPr>
                                <a:rPr lang="en-GB" sz="1800" i="1">
                                  <a:solidFill>
                                    <a:srgbClr val="0432FF"/>
                                  </a:solidFill>
                                  <a:latin typeface="Cambria Math" panose="02040503050406030204" pitchFamily="18" charset="0"/>
                                  <a:ea typeface="Cambria Math" panose="02040503050406030204" pitchFamily="18" charset="0"/>
                                </a:rPr>
                              </m:ctrlPr>
                            </m:funcPr>
                            <m:fName>
                              <m:r>
                                <m:rPr>
                                  <m:sty m:val="p"/>
                                </m:rPr>
                                <a:rPr lang="en-GB" sz="1800">
                                  <a:solidFill>
                                    <a:srgbClr val="0432FF"/>
                                  </a:solidFill>
                                  <a:latin typeface="Cambria Math" panose="02040503050406030204" pitchFamily="18" charset="0"/>
                                  <a:ea typeface="Cambria Math" panose="02040503050406030204" pitchFamily="18" charset="0"/>
                                </a:rPr>
                                <m:t>cos</m:t>
                              </m:r>
                            </m:fName>
                            <m:e>
                              <m:sSub>
                                <m:sSubPr>
                                  <m:ctrlPr>
                                    <a:rPr lang="en-GB" sz="1800" i="1">
                                      <a:solidFill>
                                        <a:srgbClr val="0432FF"/>
                                      </a:solidFill>
                                      <a:latin typeface="Cambria Math" panose="02040503050406030204" pitchFamily="18" charset="0"/>
                                      <a:ea typeface="Cambria Math" panose="02040503050406030204" pitchFamily="18" charset="0"/>
                                    </a:rPr>
                                  </m:ctrlPr>
                                </m:sSubPr>
                                <m:e>
                                  <m:r>
                                    <a:rPr lang="en-GB" sz="1800" i="1">
                                      <a:solidFill>
                                        <a:srgbClr val="0432FF"/>
                                      </a:solidFill>
                                      <a:latin typeface="Cambria Math" panose="02040503050406030204" pitchFamily="18" charset="0"/>
                                      <a:ea typeface="Cambria Math" panose="02040503050406030204" pitchFamily="18" charset="0"/>
                                    </a:rPr>
                                    <m:t>𝜃</m:t>
                                  </m:r>
                                </m:e>
                                <m:sub>
                                  <m:r>
                                    <a:rPr lang="en-GB" sz="1800" i="1">
                                      <a:solidFill>
                                        <a:srgbClr val="0432FF"/>
                                      </a:solidFill>
                                      <a:latin typeface="Cambria Math" panose="02040503050406030204" pitchFamily="18" charset="0"/>
                                      <a:ea typeface="Cambria Math" panose="02040503050406030204" pitchFamily="18" charset="0"/>
                                    </a:rPr>
                                    <m:t>2</m:t>
                                  </m:r>
                                </m:sub>
                              </m:sSub>
                            </m:e>
                          </m:func>
                        </m:den>
                      </m:f>
                    </m:oMath>
                  </m:oMathPara>
                </a14:m>
                <a:endParaRPr lang="en-US" sz="1800" dirty="0"/>
              </a:p>
            </p:txBody>
          </p:sp>
        </mc:Choice>
        <mc:Fallback xmlns="">
          <p:sp>
            <p:nvSpPr>
              <p:cNvPr id="9" name="TextBox 8">
                <a:extLst>
                  <a:ext uri="{FF2B5EF4-FFF2-40B4-BE49-F238E27FC236}">
                    <a16:creationId xmlns:a16="http://schemas.microsoft.com/office/drawing/2014/main" id="{56811499-8072-9648-825F-77B11125285F}"/>
                  </a:ext>
                </a:extLst>
              </p:cNvPr>
              <p:cNvSpPr txBox="1">
                <a:spLocks noRot="1" noChangeAspect="1" noMove="1" noResize="1" noEditPoints="1" noAdjustHandles="1" noChangeArrowheads="1" noChangeShapeType="1" noTextEdit="1"/>
              </p:cNvSpPr>
              <p:nvPr/>
            </p:nvSpPr>
            <p:spPr>
              <a:xfrm>
                <a:off x="1409618" y="5107902"/>
                <a:ext cx="6324763" cy="669094"/>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D36054-7610-194C-9410-53DA03AEB4E8}"/>
                  </a:ext>
                </a:extLst>
              </p:cNvPr>
              <p:cNvSpPr txBox="1"/>
              <p:nvPr/>
            </p:nvSpPr>
            <p:spPr>
              <a:xfrm>
                <a:off x="2045207" y="4410040"/>
                <a:ext cx="4572000" cy="3725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1</m:t>
                          </m:r>
                        </m:sub>
                        <m:sup>
                          <m:r>
                            <a:rPr lang="en-GB" sz="1800" i="1">
                              <a:latin typeface="Cambria Math" panose="02040503050406030204" pitchFamily="18" charset="0"/>
                              <a:ea typeface="Cambria Math" panose="02040503050406030204" pitchFamily="18" charset="0"/>
                            </a:rPr>
                            <m:t>2</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d>
                        <m:dPr>
                          <m:ctrlPr>
                            <a:rPr lang="en-GB"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e>
                      </m:d>
                      <m:r>
                        <a:rPr lang="en-GB"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r>
                        <a:rPr lang="en-GB" sz="1800" b="0" i="1" smtClean="0">
                          <a:latin typeface="Cambria Math" panose="02040503050406030204" pitchFamily="18" charset="0"/>
                          <a:ea typeface="Cambria Math" panose="02040503050406030204" pitchFamily="18" charset="0"/>
                        </a:rPr>
                        <m:t>)</m:t>
                      </m:r>
                    </m:oMath>
                  </m:oMathPara>
                </a14:m>
                <a:endParaRPr lang="en-US" sz="1800" dirty="0"/>
              </a:p>
            </p:txBody>
          </p:sp>
        </mc:Choice>
        <mc:Fallback xmlns="">
          <p:sp>
            <p:nvSpPr>
              <p:cNvPr id="11" name="TextBox 10">
                <a:extLst>
                  <a:ext uri="{FF2B5EF4-FFF2-40B4-BE49-F238E27FC236}">
                    <a16:creationId xmlns:a16="http://schemas.microsoft.com/office/drawing/2014/main" id="{2AD36054-7610-194C-9410-53DA03AEB4E8}"/>
                  </a:ext>
                </a:extLst>
              </p:cNvPr>
              <p:cNvSpPr txBox="1">
                <a:spLocks noRot="1" noChangeAspect="1" noMove="1" noResize="1" noEditPoints="1" noAdjustHandles="1" noChangeArrowheads="1" noChangeShapeType="1" noTextEdit="1"/>
              </p:cNvSpPr>
              <p:nvPr/>
            </p:nvSpPr>
            <p:spPr>
              <a:xfrm>
                <a:off x="2045207" y="4410040"/>
                <a:ext cx="4572000" cy="372538"/>
              </a:xfrm>
              <a:prstGeom prst="rect">
                <a:avLst/>
              </a:prstGeom>
              <a:blipFill>
                <a:blip r:embed="rId8"/>
                <a:stretch>
                  <a:fillRect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2FFBC01-9B2D-1C49-A062-F4A15B7DEF07}"/>
              </a:ext>
            </a:extLst>
          </p:cNvPr>
          <p:cNvSpPr txBox="1"/>
          <p:nvPr/>
        </p:nvSpPr>
        <p:spPr>
          <a:xfrm>
            <a:off x="6982301" y="896338"/>
            <a:ext cx="453970" cy="369332"/>
          </a:xfrm>
          <a:prstGeom prst="rect">
            <a:avLst/>
          </a:prstGeom>
          <a:noFill/>
        </p:spPr>
        <p:txBody>
          <a:bodyPr wrap="none" rtlCol="0">
            <a:spAutoFit/>
          </a:bodyPr>
          <a:lstStyle/>
          <a:p>
            <a:r>
              <a:rPr lang="en-US" sz="1800" dirty="0"/>
              <a:t>(5)</a:t>
            </a:r>
          </a:p>
        </p:txBody>
      </p:sp>
    </p:spTree>
    <p:extLst>
      <p:ext uri="{BB962C8B-B14F-4D97-AF65-F5344CB8AC3E}">
        <p14:creationId xmlns:p14="http://schemas.microsoft.com/office/powerpoint/2010/main" val="4150994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Derivation of 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43D85F2-8961-9C4D-8463-54D4C8965CA5}"/>
                  </a:ext>
                </a:extLst>
              </p:cNvPr>
              <p:cNvSpPr/>
              <p:nvPr/>
            </p:nvSpPr>
            <p:spPr>
              <a:xfrm>
                <a:off x="2529292" y="1338948"/>
                <a:ext cx="4334969" cy="459165"/>
              </a:xfrm>
              <a:prstGeom prst="rect">
                <a:avLst/>
              </a:prstGeom>
            </p:spPr>
            <p:txBody>
              <a:bodyPr wrap="none">
                <a:spAutoFit/>
              </a:bodyPr>
              <a:lstStyle/>
              <a:p>
                <a14:m>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𝑡</m:t>
                            </m:r>
                          </m:e>
                        </m:d>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r>
                      <a:rPr lang="en-GB" sz="1800" b="0" i="0" smtClean="0">
                        <a:latin typeface="Cambria Math" panose="02040503050406030204" pitchFamily="18" charset="0"/>
                        <a:ea typeface="Cambria Math" panose="02040503050406030204" pitchFamily="18" charset="0"/>
                      </a:rPr>
                      <m:t> </m:t>
                    </m:r>
                  </m:oMath>
                </a14:m>
                <a:r>
                  <a:rPr lang="en-US" sz="1800" dirty="0"/>
                  <a:t>    (3)</a:t>
                </a:r>
              </a:p>
            </p:txBody>
          </p:sp>
        </mc:Choice>
        <mc:Fallback xmlns="">
          <p:sp>
            <p:nvSpPr>
              <p:cNvPr id="18" name="Rectangle 17">
                <a:extLst>
                  <a:ext uri="{FF2B5EF4-FFF2-40B4-BE49-F238E27FC236}">
                    <a16:creationId xmlns:a16="http://schemas.microsoft.com/office/drawing/2014/main" id="{843D85F2-8961-9C4D-8463-54D4C8965CA5}"/>
                  </a:ext>
                </a:extLst>
              </p:cNvPr>
              <p:cNvSpPr>
                <a:spLocks noRot="1" noChangeAspect="1" noMove="1" noResize="1" noEditPoints="1" noAdjustHandles="1" noChangeArrowheads="1" noChangeShapeType="1" noTextEdit="1"/>
              </p:cNvSpPr>
              <p:nvPr/>
            </p:nvSpPr>
            <p:spPr>
              <a:xfrm>
                <a:off x="2529292" y="1338948"/>
                <a:ext cx="4334969" cy="459165"/>
              </a:xfrm>
              <a:prstGeom prst="rect">
                <a:avLst/>
              </a:prstGeom>
              <a:blipFill>
                <a:blip r:embed="rId3"/>
                <a:stretch>
                  <a:fillRect r="-29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5CF95A7-FF66-2647-80BA-44C125B9C446}"/>
                  </a:ext>
                </a:extLst>
              </p:cNvPr>
              <p:cNvSpPr/>
              <p:nvPr/>
            </p:nvSpPr>
            <p:spPr>
              <a:xfrm>
                <a:off x="3164478" y="2019001"/>
                <a:ext cx="3436069" cy="865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rPr>
                        <m:t>−</m:t>
                      </m:r>
                      <m:f>
                        <m:fPr>
                          <m:ctrlPr>
                            <a:rPr lang="en-GB" sz="180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21" name="Rectangle 20">
                <a:extLst>
                  <a:ext uri="{FF2B5EF4-FFF2-40B4-BE49-F238E27FC236}">
                    <a16:creationId xmlns:a16="http://schemas.microsoft.com/office/drawing/2014/main" id="{35CF95A7-FF66-2647-80BA-44C125B9C446}"/>
                  </a:ext>
                </a:extLst>
              </p:cNvPr>
              <p:cNvSpPr>
                <a:spLocks noRot="1" noChangeAspect="1" noMove="1" noResize="1" noEditPoints="1" noAdjustHandles="1" noChangeArrowheads="1" noChangeShapeType="1" noTextEdit="1"/>
              </p:cNvSpPr>
              <p:nvPr/>
            </p:nvSpPr>
            <p:spPr>
              <a:xfrm>
                <a:off x="3164478" y="2019001"/>
                <a:ext cx="3436069" cy="865045"/>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0180146-D155-D740-AF52-6444FF8AFDE2}"/>
                  </a:ext>
                </a:extLst>
              </p:cNvPr>
              <p:cNvSpPr/>
              <p:nvPr/>
            </p:nvSpPr>
            <p:spPr>
              <a:xfrm>
                <a:off x="3207342" y="3061263"/>
                <a:ext cx="3048334"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rPr>
                        <m:t>−</m:t>
                      </m:r>
                      <m:sSub>
                        <m:sSubPr>
                          <m:ctrlPr>
                            <a:rPr lang="en-GB"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𝑝</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𝑡</m:t>
                          </m:r>
                        </m:e>
                        <m:sub>
                          <m:r>
                            <a:rPr lang="en-GB" sz="1800" b="0" i="1" smtClean="0">
                              <a:latin typeface="Cambria Math" panose="02040503050406030204" pitchFamily="18" charset="0"/>
                              <a:ea typeface="Cambria Math" panose="02040503050406030204" pitchFamily="18" charset="0"/>
                            </a:rPr>
                            <m:t>𝑝</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22" name="Rectangle 21">
                <a:extLst>
                  <a:ext uri="{FF2B5EF4-FFF2-40B4-BE49-F238E27FC236}">
                    <a16:creationId xmlns:a16="http://schemas.microsoft.com/office/drawing/2014/main" id="{90180146-D155-D740-AF52-6444FF8AFDE2}"/>
                  </a:ext>
                </a:extLst>
              </p:cNvPr>
              <p:cNvSpPr>
                <a:spLocks noRot="1" noChangeAspect="1" noMove="1" noResize="1" noEditPoints="1" noAdjustHandles="1" noChangeArrowheads="1" noChangeShapeType="1" noTextEdit="1"/>
              </p:cNvSpPr>
              <p:nvPr/>
            </p:nvSpPr>
            <p:spPr>
              <a:xfrm>
                <a:off x="3207342" y="3061263"/>
                <a:ext cx="3048334" cy="390748"/>
              </a:xfrm>
              <a:prstGeom prst="rect">
                <a:avLst/>
              </a:prstGeom>
              <a:blipFill>
                <a:blip r:embed="rId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01007B-6CAD-CC45-940E-EFAB1DE56B0F}"/>
                  </a:ext>
                </a:extLst>
              </p:cNvPr>
              <p:cNvSpPr/>
              <p:nvPr/>
            </p:nvSpPr>
            <p:spPr>
              <a:xfrm>
                <a:off x="1719856" y="3707126"/>
                <a:ext cx="5741059"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800" i="1" smtClean="0">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𝑡</m:t>
                          </m:r>
                        </m:e>
                        <m:sub>
                          <m:r>
                            <a:rPr lang="en-GB" sz="1800" i="1">
                              <a:solidFill>
                                <a:schemeClr val="tx1"/>
                              </a:solidFill>
                              <a:latin typeface="Cambria Math" panose="02040503050406030204" pitchFamily="18" charset="0"/>
                              <a:ea typeface="Cambria Math" panose="02040503050406030204" pitchFamily="18" charset="0"/>
                            </a:rPr>
                            <m:t>𝑝</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1</m:t>
                                  </m:r>
                                </m:sub>
                              </m:sSub>
                            </m:e>
                          </m:func>
                        </m:num>
                        <m:den>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den>
                      </m:f>
                      <m:r>
                        <a:rPr lang="en-GB" sz="1800" b="0" i="1" smtClean="0">
                          <a:solidFill>
                            <a:schemeClr val="tx1"/>
                          </a:solidFill>
                          <a:latin typeface="Cambria Math" panose="02040503050406030204" pitchFamily="18" charset="0"/>
                          <a:ea typeface="Cambria Math" panose="02040503050406030204" pitchFamily="18" charset="0"/>
                        </a:rPr>
                        <m:t>(1−</m:t>
                      </m:r>
                      <m:sSub>
                        <m:sSubPr>
                          <m:ctrlPr>
                            <a:rPr lang="en-GB" sz="180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𝑟</m:t>
                          </m:r>
                        </m:e>
                        <m:sub>
                          <m:r>
                            <a:rPr lang="en-GB" sz="1800" b="0" i="1" smtClean="0">
                              <a:solidFill>
                                <a:schemeClr val="tx1"/>
                              </a:solidFill>
                              <a:latin typeface="Cambria Math" panose="02040503050406030204" pitchFamily="18" charset="0"/>
                            </a:rPr>
                            <m:t>𝑝</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i="1">
                              <a:solidFill>
                                <a:schemeClr val="tx1"/>
                              </a:solidFill>
                              <a:latin typeface="Cambria Math" panose="02040503050406030204" pitchFamily="18" charset="0"/>
                              <a:ea typeface="Cambria Math" panose="02040503050406030204" pitchFamily="18" charset="0"/>
                            </a:rPr>
                          </m:ctrlPr>
                        </m:fPr>
                        <m:num>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1</m:t>
                                  </m:r>
                                </m:sub>
                              </m:sSub>
                            </m:e>
                          </m:func>
                        </m:num>
                        <m:den>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den>
                      </m:f>
                      <m:r>
                        <a:rPr lang="en-GB" sz="1800" b="0" i="1" smtClean="0">
                          <a:solidFill>
                            <a:schemeClr val="tx1"/>
                          </a:solidFill>
                          <a:latin typeface="Cambria Math" panose="02040503050406030204" pitchFamily="18" charset="0"/>
                          <a:ea typeface="Cambria Math" panose="02040503050406030204" pitchFamily="18" charset="0"/>
                        </a:rPr>
                        <m:t>(1−</m:t>
                      </m:r>
                      <m:f>
                        <m:fPr>
                          <m:ctrlPr>
                            <a:rPr lang="en-GB"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2</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1</m:t>
                                  </m:r>
                                </m:sub>
                              </m:sSub>
                            </m:e>
                          </m:func>
                          <m:r>
                            <a:rPr lang="en-GB"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1</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num>
                        <m:den>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2</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1</m:t>
                                  </m:r>
                                </m:sub>
                              </m:sSub>
                            </m:e>
                          </m:func>
                          <m:r>
                            <a:rPr lang="en-GB"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1</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den>
                      </m:f>
                      <m:r>
                        <a:rPr lang="en-GB"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dirty="0">
                  <a:solidFill>
                    <a:schemeClr val="tx1"/>
                  </a:solidFill>
                </a:endParaRPr>
              </a:p>
            </p:txBody>
          </p:sp>
        </mc:Choice>
        <mc:Fallback xmlns="">
          <p:sp>
            <p:nvSpPr>
              <p:cNvPr id="24" name="Rectangle 23">
                <a:extLst>
                  <a:ext uri="{FF2B5EF4-FFF2-40B4-BE49-F238E27FC236}">
                    <a16:creationId xmlns:a16="http://schemas.microsoft.com/office/drawing/2014/main" id="{CC01007B-6CAD-CC45-940E-EFAB1DE56B0F}"/>
                  </a:ext>
                </a:extLst>
              </p:cNvPr>
              <p:cNvSpPr>
                <a:spLocks noRot="1" noChangeAspect="1" noMove="1" noResize="1" noEditPoints="1" noAdjustHandles="1" noChangeArrowheads="1" noChangeShapeType="1" noTextEdit="1"/>
              </p:cNvSpPr>
              <p:nvPr/>
            </p:nvSpPr>
            <p:spPr>
              <a:xfrm>
                <a:off x="1719856" y="3707126"/>
                <a:ext cx="5741059" cy="660374"/>
              </a:xfrm>
              <a:prstGeom prst="rect">
                <a:avLst/>
              </a:prstGeom>
              <a:blipFill>
                <a:blip r:embed="rId6"/>
                <a:stretch>
                  <a:fillRect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AF19342-255B-684A-BCC0-150D7CE172AB}"/>
                  </a:ext>
                </a:extLst>
              </p:cNvPr>
              <p:cNvSpPr/>
              <p:nvPr/>
            </p:nvSpPr>
            <p:spPr>
              <a:xfrm>
                <a:off x="2867479" y="4674895"/>
                <a:ext cx="3604577" cy="937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i="1">
                              <a:solidFill>
                                <a:schemeClr val="tx1"/>
                              </a:solidFill>
                              <a:latin typeface="Cambria Math" panose="02040503050406030204" pitchFamily="18" charset="0"/>
                              <a:ea typeface="Cambria Math" panose="02040503050406030204" pitchFamily="18" charset="0"/>
                            </a:rPr>
                          </m:ctrlPr>
                        </m:fPr>
                        <m:num>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1</m:t>
                                  </m:r>
                                </m:sub>
                              </m:sSub>
                            </m:e>
                          </m:func>
                        </m:num>
                        <m:den>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den>
                      </m:f>
                      <m:r>
                        <a:rPr lang="en-GB" sz="1800" i="1">
                          <a:latin typeface="Cambria Math" panose="02040503050406030204" pitchFamily="18" charset="0"/>
                          <a:ea typeface="Cambria Math" panose="02040503050406030204" pitchFamily="18" charset="0"/>
                        </a:rPr>
                        <m:t>×</m:t>
                      </m:r>
                      <m:f>
                        <m:fPr>
                          <m:ctrlPr>
                            <a:rPr lang="en-GB"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 </m:t>
                          </m:r>
                          <m:r>
                            <a:rPr lang="en-GB" sz="1800" b="0" i="1" smtClean="0">
                              <a:solidFill>
                                <a:schemeClr val="tx1"/>
                              </a:solidFill>
                              <a:latin typeface="Cambria Math" panose="02040503050406030204" pitchFamily="18" charset="0"/>
                            </a:rPr>
                            <m:t>2</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1</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num>
                        <m:den>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2</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1</m:t>
                                  </m:r>
                                </m:sub>
                              </m:sSub>
                            </m:e>
                          </m:func>
                          <m:r>
                            <a:rPr lang="en-GB"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𝑛</m:t>
                              </m:r>
                            </m:e>
                            <m:sub>
                              <m:r>
                                <a:rPr lang="en-GB" sz="1800" i="1">
                                  <a:solidFill>
                                    <a:schemeClr val="tx1"/>
                                  </a:solidFill>
                                  <a:latin typeface="Cambria Math" panose="02040503050406030204" pitchFamily="18" charset="0"/>
                                </a:rPr>
                                <m:t>1</m:t>
                              </m:r>
                            </m:sub>
                          </m:sSub>
                          <m:func>
                            <m:funcPr>
                              <m:ctrlPr>
                                <a:rPr lang="en-GB" sz="1800" i="1">
                                  <a:solidFill>
                                    <a:schemeClr val="tx1"/>
                                  </a:solidFill>
                                  <a:latin typeface="Cambria Math" panose="02040503050406030204" pitchFamily="18" charset="0"/>
                                  <a:ea typeface="Cambria Math" panose="02040503050406030204" pitchFamily="18" charset="0"/>
                                </a:rPr>
                              </m:ctrlPr>
                            </m:funcPr>
                            <m:fName>
                              <m:r>
                                <m:rPr>
                                  <m:sty m:val="p"/>
                                </m:rPr>
                                <a:rPr lang="en-GB" sz="1800">
                                  <a:solidFill>
                                    <a:schemeClr val="tx1"/>
                                  </a:solidFill>
                                  <a:latin typeface="Cambria Math" panose="02040503050406030204" pitchFamily="18" charset="0"/>
                                  <a:ea typeface="Cambria Math" panose="02040503050406030204" pitchFamily="18" charset="0"/>
                                </a:rPr>
                                <m:t>cos</m:t>
                              </m:r>
                            </m:fName>
                            <m:e>
                              <m:sSub>
                                <m:sSubPr>
                                  <m:ctrlPr>
                                    <a:rPr lang="en-GB" sz="1800" i="1">
                                      <a:solidFill>
                                        <a:schemeClr val="tx1"/>
                                      </a:solidFill>
                                      <a:latin typeface="Cambria Math" panose="02040503050406030204" pitchFamily="18" charset="0"/>
                                      <a:ea typeface="Cambria Math" panose="02040503050406030204" pitchFamily="18" charset="0"/>
                                    </a:rPr>
                                  </m:ctrlPr>
                                </m:sSubPr>
                                <m:e>
                                  <m:r>
                                    <a:rPr lang="en-GB" sz="1800" i="1">
                                      <a:solidFill>
                                        <a:schemeClr val="tx1"/>
                                      </a:solidFill>
                                      <a:latin typeface="Cambria Math" panose="02040503050406030204" pitchFamily="18" charset="0"/>
                                      <a:ea typeface="Cambria Math" panose="02040503050406030204" pitchFamily="18" charset="0"/>
                                    </a:rPr>
                                    <m:t>𝜃</m:t>
                                  </m:r>
                                </m:e>
                                <m:sub>
                                  <m:r>
                                    <a:rPr lang="en-GB" sz="1800" i="1">
                                      <a:solidFill>
                                        <a:schemeClr val="tx1"/>
                                      </a:solidFill>
                                      <a:latin typeface="Cambria Math" panose="02040503050406030204" pitchFamily="18" charset="0"/>
                                      <a:ea typeface="Cambria Math" panose="02040503050406030204" pitchFamily="18" charset="0"/>
                                    </a:rPr>
                                    <m:t>2</m:t>
                                  </m:r>
                                </m:sub>
                              </m:sSub>
                            </m:e>
                          </m:func>
                        </m:den>
                      </m:f>
                    </m:oMath>
                  </m:oMathPara>
                </a14:m>
                <a:endParaRPr lang="en-GB" sz="1800" i="1" dirty="0">
                  <a:solidFill>
                    <a:schemeClr val="tx1"/>
                  </a:solidFill>
                  <a:latin typeface="Cambria Math" panose="02040503050406030204" pitchFamily="18" charset="0"/>
                  <a:ea typeface="Cambria Math" panose="02040503050406030204" pitchFamily="18" charset="0"/>
                </a:endParaRPr>
              </a:p>
              <a:p>
                <a:endParaRPr lang="en-US" sz="1800" dirty="0">
                  <a:solidFill>
                    <a:schemeClr val="tx1"/>
                  </a:solidFill>
                </a:endParaRPr>
              </a:p>
            </p:txBody>
          </p:sp>
        </mc:Choice>
        <mc:Fallback xmlns="">
          <p:sp>
            <p:nvSpPr>
              <p:cNvPr id="25" name="Rectangle 24">
                <a:extLst>
                  <a:ext uri="{FF2B5EF4-FFF2-40B4-BE49-F238E27FC236}">
                    <a16:creationId xmlns:a16="http://schemas.microsoft.com/office/drawing/2014/main" id="{1AF19342-255B-684A-BCC0-150D7CE172AB}"/>
                  </a:ext>
                </a:extLst>
              </p:cNvPr>
              <p:cNvSpPr>
                <a:spLocks noRot="1" noChangeAspect="1" noMove="1" noResize="1" noEditPoints="1" noAdjustHandles="1" noChangeArrowheads="1" noChangeShapeType="1" noTextEdit="1"/>
              </p:cNvSpPr>
              <p:nvPr/>
            </p:nvSpPr>
            <p:spPr>
              <a:xfrm>
                <a:off x="2867479" y="4674895"/>
                <a:ext cx="3604577" cy="9373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E7F094-6A18-BA47-93BA-C67E70F32035}"/>
                  </a:ext>
                </a:extLst>
              </p:cNvPr>
              <p:cNvSpPr txBox="1"/>
              <p:nvPr/>
            </p:nvSpPr>
            <p:spPr>
              <a:xfrm>
                <a:off x="2279735" y="5663310"/>
                <a:ext cx="4584526" cy="7234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rgbClr val="0432FF"/>
                              </a:solidFill>
                              <a:latin typeface="Cambria Math" panose="02040503050406030204" pitchFamily="18" charset="0"/>
                              <a:ea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𝑡</m:t>
                          </m:r>
                        </m:e>
                        <m:sub>
                          <m:r>
                            <a:rPr lang="en-GB" sz="2000" i="1">
                              <a:solidFill>
                                <a:srgbClr val="0432FF"/>
                              </a:solidFill>
                              <a:latin typeface="Cambria Math" panose="02040503050406030204" pitchFamily="18" charset="0"/>
                              <a:ea typeface="Cambria Math" panose="02040503050406030204" pitchFamily="18" charset="0"/>
                            </a:rPr>
                            <m:t>𝑝</m:t>
                          </m:r>
                        </m:sub>
                      </m:sSub>
                      <m:r>
                        <a:rPr lang="en-GB" sz="2000" b="0" i="1" smtClean="0">
                          <a:solidFill>
                            <a:srgbClr val="0432FF"/>
                          </a:solidFill>
                          <a:latin typeface="Cambria Math" panose="02040503050406030204" pitchFamily="18" charset="0"/>
                          <a:ea typeface="Cambria Math" panose="02040503050406030204" pitchFamily="18" charset="0"/>
                        </a:rPr>
                        <m:t>=</m:t>
                      </m:r>
                      <m:f>
                        <m:fPr>
                          <m:ctrlPr>
                            <a:rPr lang="en-GB" sz="2000" b="0" i="1" smtClean="0">
                              <a:solidFill>
                                <a:srgbClr val="0432FF"/>
                              </a:solidFill>
                              <a:latin typeface="Cambria Math" panose="02040503050406030204" pitchFamily="18" charset="0"/>
                              <a:ea typeface="Cambria Math" panose="02040503050406030204" pitchFamily="18" charset="0"/>
                            </a:rPr>
                          </m:ctrlPr>
                        </m:fPr>
                        <m:num>
                          <m:r>
                            <a:rPr lang="en-GB" sz="2000" i="1">
                              <a:solidFill>
                                <a:srgbClr val="0432FF"/>
                              </a:solidFill>
                              <a:latin typeface="Cambria Math" panose="02040503050406030204" pitchFamily="18" charset="0"/>
                            </a:rPr>
                            <m:t>2</m:t>
                          </m:r>
                          <m:sSub>
                            <m:sSubPr>
                              <m:ctrlPr>
                                <a:rPr lang="en-US"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i="1">
                                  <a:solidFill>
                                    <a:srgbClr val="0432FF"/>
                                  </a:solidFill>
                                  <a:latin typeface="Cambria Math" panose="02040503050406030204" pitchFamily="18" charset="0"/>
                                </a:rPr>
                                <m:t>1</m:t>
                              </m:r>
                            </m:sub>
                          </m:sSub>
                          <m:func>
                            <m:funcPr>
                              <m:ctrlPr>
                                <a:rPr lang="en-GB" sz="2000" i="1">
                                  <a:solidFill>
                                    <a:srgbClr val="0432FF"/>
                                  </a:solidFill>
                                  <a:latin typeface="Cambria Math" panose="02040503050406030204" pitchFamily="18" charset="0"/>
                                  <a:ea typeface="Cambria Math" panose="02040503050406030204" pitchFamily="18" charset="0"/>
                                </a:rPr>
                              </m:ctrlPr>
                            </m:funcPr>
                            <m:fName>
                              <m:r>
                                <m:rPr>
                                  <m:sty m:val="p"/>
                                </m:rPr>
                                <a:rPr lang="en-GB" sz="2000">
                                  <a:solidFill>
                                    <a:srgbClr val="0432FF"/>
                                  </a:solidFill>
                                  <a:latin typeface="Cambria Math" panose="02040503050406030204" pitchFamily="18" charset="0"/>
                                  <a:ea typeface="Cambria Math" panose="02040503050406030204" pitchFamily="18" charset="0"/>
                                </a:rPr>
                                <m:t>cos</m:t>
                              </m:r>
                            </m:fName>
                            <m:e>
                              <m:sSub>
                                <m:sSubPr>
                                  <m:ctrlPr>
                                    <a:rPr lang="en-GB" sz="2000" i="1">
                                      <a:solidFill>
                                        <a:srgbClr val="0432FF"/>
                                      </a:solidFill>
                                      <a:latin typeface="Cambria Math" panose="02040503050406030204" pitchFamily="18" charset="0"/>
                                      <a:ea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𝜃</m:t>
                                  </m:r>
                                </m:e>
                                <m:sub>
                                  <m:r>
                                    <a:rPr lang="en-GB" sz="2000" i="1">
                                      <a:solidFill>
                                        <a:srgbClr val="0432FF"/>
                                      </a:solidFill>
                                      <a:latin typeface="Cambria Math" panose="02040503050406030204" pitchFamily="18" charset="0"/>
                                      <a:ea typeface="Cambria Math" panose="02040503050406030204" pitchFamily="18" charset="0"/>
                                    </a:rPr>
                                    <m:t>1</m:t>
                                  </m:r>
                                </m:sub>
                              </m:sSub>
                            </m:e>
                          </m:func>
                        </m:num>
                        <m:den>
                          <m:sSub>
                            <m:sSubPr>
                              <m:ctrlPr>
                                <a:rPr lang="en-US"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i="1">
                                  <a:solidFill>
                                    <a:srgbClr val="0432FF"/>
                                  </a:solidFill>
                                  <a:latin typeface="Cambria Math" panose="02040503050406030204" pitchFamily="18" charset="0"/>
                                </a:rPr>
                                <m:t>2</m:t>
                              </m:r>
                            </m:sub>
                          </m:sSub>
                          <m:func>
                            <m:funcPr>
                              <m:ctrlPr>
                                <a:rPr lang="en-GB" sz="2000" i="1">
                                  <a:solidFill>
                                    <a:srgbClr val="0432FF"/>
                                  </a:solidFill>
                                  <a:latin typeface="Cambria Math" panose="02040503050406030204" pitchFamily="18" charset="0"/>
                                  <a:ea typeface="Cambria Math" panose="02040503050406030204" pitchFamily="18" charset="0"/>
                                </a:rPr>
                              </m:ctrlPr>
                            </m:funcPr>
                            <m:fName>
                              <m:r>
                                <m:rPr>
                                  <m:sty m:val="p"/>
                                </m:rPr>
                                <a:rPr lang="en-GB" sz="2000">
                                  <a:solidFill>
                                    <a:srgbClr val="0432FF"/>
                                  </a:solidFill>
                                  <a:latin typeface="Cambria Math" panose="02040503050406030204" pitchFamily="18" charset="0"/>
                                  <a:ea typeface="Cambria Math" panose="02040503050406030204" pitchFamily="18" charset="0"/>
                                </a:rPr>
                                <m:t>cos</m:t>
                              </m:r>
                            </m:fName>
                            <m:e>
                              <m:sSub>
                                <m:sSubPr>
                                  <m:ctrlPr>
                                    <a:rPr lang="en-GB" sz="2000" i="1">
                                      <a:solidFill>
                                        <a:srgbClr val="0432FF"/>
                                      </a:solidFill>
                                      <a:latin typeface="Cambria Math" panose="02040503050406030204" pitchFamily="18" charset="0"/>
                                      <a:ea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𝜃</m:t>
                                  </m:r>
                                </m:e>
                                <m:sub>
                                  <m:r>
                                    <a:rPr lang="en-GB" sz="2000" i="1">
                                      <a:solidFill>
                                        <a:srgbClr val="0432FF"/>
                                      </a:solidFill>
                                      <a:latin typeface="Cambria Math" panose="02040503050406030204" pitchFamily="18" charset="0"/>
                                      <a:ea typeface="Cambria Math" panose="02040503050406030204" pitchFamily="18" charset="0"/>
                                    </a:rPr>
                                    <m:t>1</m:t>
                                  </m:r>
                                </m:sub>
                              </m:sSub>
                            </m:e>
                          </m:func>
                          <m:r>
                            <a:rPr lang="en-GB" sz="2000" i="1">
                              <a:solidFill>
                                <a:srgbClr val="0432FF"/>
                              </a:solidFill>
                              <a:latin typeface="Cambria Math" panose="02040503050406030204" pitchFamily="18" charset="0"/>
                              <a:ea typeface="Cambria Math" panose="02040503050406030204" pitchFamily="18" charset="0"/>
                            </a:rPr>
                            <m:t>+</m:t>
                          </m:r>
                          <m:sSub>
                            <m:sSubPr>
                              <m:ctrlPr>
                                <a:rPr lang="en-US"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i="1">
                                  <a:solidFill>
                                    <a:srgbClr val="0432FF"/>
                                  </a:solidFill>
                                  <a:latin typeface="Cambria Math" panose="02040503050406030204" pitchFamily="18" charset="0"/>
                                </a:rPr>
                                <m:t>1</m:t>
                              </m:r>
                            </m:sub>
                          </m:sSub>
                          <m:func>
                            <m:funcPr>
                              <m:ctrlPr>
                                <a:rPr lang="en-GB" sz="2000" i="1">
                                  <a:solidFill>
                                    <a:srgbClr val="0432FF"/>
                                  </a:solidFill>
                                  <a:latin typeface="Cambria Math" panose="02040503050406030204" pitchFamily="18" charset="0"/>
                                  <a:ea typeface="Cambria Math" panose="02040503050406030204" pitchFamily="18" charset="0"/>
                                </a:rPr>
                              </m:ctrlPr>
                            </m:funcPr>
                            <m:fName>
                              <m:r>
                                <m:rPr>
                                  <m:sty m:val="p"/>
                                </m:rPr>
                                <a:rPr lang="en-GB" sz="2000">
                                  <a:solidFill>
                                    <a:srgbClr val="0432FF"/>
                                  </a:solidFill>
                                  <a:latin typeface="Cambria Math" panose="02040503050406030204" pitchFamily="18" charset="0"/>
                                  <a:ea typeface="Cambria Math" panose="02040503050406030204" pitchFamily="18" charset="0"/>
                                </a:rPr>
                                <m:t>cos</m:t>
                              </m:r>
                            </m:fName>
                            <m:e>
                              <m:sSub>
                                <m:sSubPr>
                                  <m:ctrlPr>
                                    <a:rPr lang="en-GB" sz="2000" i="1">
                                      <a:solidFill>
                                        <a:srgbClr val="0432FF"/>
                                      </a:solidFill>
                                      <a:latin typeface="Cambria Math" panose="02040503050406030204" pitchFamily="18" charset="0"/>
                                      <a:ea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𝜃</m:t>
                                  </m:r>
                                </m:e>
                                <m:sub>
                                  <m:r>
                                    <a:rPr lang="en-GB" sz="2000" i="1">
                                      <a:solidFill>
                                        <a:srgbClr val="0432FF"/>
                                      </a:solidFill>
                                      <a:latin typeface="Cambria Math" panose="02040503050406030204" pitchFamily="18" charset="0"/>
                                      <a:ea typeface="Cambria Math" panose="02040503050406030204" pitchFamily="18" charset="0"/>
                                    </a:rPr>
                                    <m:t>2</m:t>
                                  </m:r>
                                </m:sub>
                              </m:sSub>
                            </m:e>
                          </m:func>
                        </m:den>
                      </m:f>
                    </m:oMath>
                  </m:oMathPara>
                </a14:m>
                <a:endParaRPr lang="en-US" sz="2000" dirty="0">
                  <a:solidFill>
                    <a:srgbClr val="0432FF"/>
                  </a:solidFill>
                </a:endParaRPr>
              </a:p>
            </p:txBody>
          </p:sp>
        </mc:Choice>
        <mc:Fallback xmlns="">
          <p:sp>
            <p:nvSpPr>
              <p:cNvPr id="27" name="TextBox 26">
                <a:extLst>
                  <a:ext uri="{FF2B5EF4-FFF2-40B4-BE49-F238E27FC236}">
                    <a16:creationId xmlns:a16="http://schemas.microsoft.com/office/drawing/2014/main" id="{91E7F094-6A18-BA47-93BA-C67E70F32035}"/>
                  </a:ext>
                </a:extLst>
              </p:cNvPr>
              <p:cNvSpPr txBox="1">
                <a:spLocks noRot="1" noChangeAspect="1" noMove="1" noResize="1" noEditPoints="1" noAdjustHandles="1" noChangeArrowheads="1" noChangeShapeType="1" noTextEdit="1"/>
              </p:cNvSpPr>
              <p:nvPr/>
            </p:nvSpPr>
            <p:spPr>
              <a:xfrm>
                <a:off x="2279735" y="5663310"/>
                <a:ext cx="4584526" cy="723468"/>
              </a:xfrm>
              <a:prstGeom prst="rect">
                <a:avLst/>
              </a:prstGeom>
              <a:blipFill>
                <a:blip r:embed="rId8"/>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F8670B-664F-7E48-95DF-C683DF1AFE70}"/>
                  </a:ext>
                </a:extLst>
              </p:cNvPr>
              <p:cNvSpPr txBox="1"/>
              <p:nvPr/>
            </p:nvSpPr>
            <p:spPr>
              <a:xfrm>
                <a:off x="253071" y="2168038"/>
                <a:ext cx="2614408" cy="459165"/>
              </a:xfrm>
              <a:prstGeom prst="rect">
                <a:avLst/>
              </a:prstGeom>
              <a:noFill/>
            </p:spPr>
            <p:txBody>
              <a:bodyPr wrap="square">
                <a:spAutoFit/>
              </a:bodyPr>
              <a:lstStyle/>
              <a:p>
                <a:r>
                  <a:rPr lang="en-US" sz="1800" dirty="0"/>
                  <a:t>Both sides divided by </a:t>
                </a:r>
                <a14:m>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oMath>
                </a14:m>
                <a:endParaRPr lang="en-US" sz="1800" dirty="0"/>
              </a:p>
            </p:txBody>
          </p:sp>
        </mc:Choice>
        <mc:Fallback xmlns="">
          <p:sp>
            <p:nvSpPr>
              <p:cNvPr id="28" name="TextBox 27">
                <a:extLst>
                  <a:ext uri="{FF2B5EF4-FFF2-40B4-BE49-F238E27FC236}">
                    <a16:creationId xmlns:a16="http://schemas.microsoft.com/office/drawing/2014/main" id="{71F8670B-664F-7E48-95DF-C683DF1AFE70}"/>
                  </a:ext>
                </a:extLst>
              </p:cNvPr>
              <p:cNvSpPr txBox="1">
                <a:spLocks noRot="1" noChangeAspect="1" noMove="1" noResize="1" noEditPoints="1" noAdjustHandles="1" noChangeArrowheads="1" noChangeShapeType="1" noTextEdit="1"/>
              </p:cNvSpPr>
              <p:nvPr/>
            </p:nvSpPr>
            <p:spPr>
              <a:xfrm>
                <a:off x="253071" y="2168038"/>
                <a:ext cx="2614408" cy="459165"/>
              </a:xfrm>
              <a:prstGeom prst="rect">
                <a:avLst/>
              </a:prstGeom>
              <a:blipFill>
                <a:blip r:embed="rId9"/>
                <a:stretch>
                  <a:fillRect l="-2427" b="-1351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27DB6B5-FE92-7E47-882F-DA1E1FF627FD}"/>
              </a:ext>
            </a:extLst>
          </p:cNvPr>
          <p:cNvSpPr txBox="1"/>
          <p:nvPr/>
        </p:nvSpPr>
        <p:spPr>
          <a:xfrm>
            <a:off x="445864" y="928937"/>
            <a:ext cx="1637564" cy="400110"/>
          </a:xfrm>
          <a:prstGeom prst="rect">
            <a:avLst/>
          </a:prstGeom>
          <a:noFill/>
        </p:spPr>
        <p:txBody>
          <a:bodyPr wrap="none" rtlCol="0">
            <a:spAutoFit/>
          </a:bodyPr>
          <a:lstStyle/>
          <a:p>
            <a:r>
              <a:rPr lang="en-US" sz="2000" u="sng" dirty="0"/>
              <a:t>Transmittivity</a:t>
            </a:r>
          </a:p>
        </p:txBody>
      </p:sp>
    </p:spTree>
    <p:extLst>
      <p:ext uri="{BB962C8B-B14F-4D97-AF65-F5344CB8AC3E}">
        <p14:creationId xmlns:p14="http://schemas.microsoft.com/office/powerpoint/2010/main" val="1897609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Derivation of 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a16="http://schemas.microsoft.com/office/drawing/2014/main" id="{66E77192-7736-3D4D-A70D-3C2225F97367}"/>
              </a:ext>
            </a:extLst>
          </p:cNvPr>
          <p:cNvSpPr txBox="1"/>
          <p:nvPr/>
        </p:nvSpPr>
        <p:spPr>
          <a:xfrm>
            <a:off x="0" y="905596"/>
            <a:ext cx="9143999" cy="461665"/>
          </a:xfrm>
          <a:prstGeom prst="rect">
            <a:avLst/>
          </a:prstGeom>
          <a:noFill/>
        </p:spPr>
        <p:txBody>
          <a:bodyPr wrap="square">
            <a:spAutoFit/>
          </a:bodyPr>
          <a:lstStyle/>
          <a:p>
            <a:pPr algn="ctr"/>
            <a:r>
              <a:rPr lang="en-US" dirty="0"/>
              <a:t>(2) The case of s-polarization </a:t>
            </a:r>
          </a:p>
        </p:txBody>
      </p:sp>
      <p:grpSp>
        <p:nvGrpSpPr>
          <p:cNvPr id="50" name="Group 49">
            <a:extLst>
              <a:ext uri="{FF2B5EF4-FFF2-40B4-BE49-F238E27FC236}">
                <a16:creationId xmlns:a16="http://schemas.microsoft.com/office/drawing/2014/main" id="{B67CD3EA-7168-E64C-8391-839D43707F95}"/>
              </a:ext>
            </a:extLst>
          </p:cNvPr>
          <p:cNvGrpSpPr/>
          <p:nvPr/>
        </p:nvGrpSpPr>
        <p:grpSpPr>
          <a:xfrm>
            <a:off x="268248" y="2238657"/>
            <a:ext cx="4041338" cy="3087582"/>
            <a:chOff x="4431649" y="1445718"/>
            <a:chExt cx="4041338" cy="3087582"/>
          </a:xfrm>
        </p:grpSpPr>
        <p:pic>
          <p:nvPicPr>
            <p:cNvPr id="51" name="Picture 2" descr="Reflection &amp; Refraction of Light Tutorial">
              <a:extLst>
                <a:ext uri="{FF2B5EF4-FFF2-40B4-BE49-F238E27FC236}">
                  <a16:creationId xmlns:a16="http://schemas.microsoft.com/office/drawing/2014/main" id="{4170AC80-2EE3-A941-9F68-FA1255671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649" y="1445718"/>
              <a:ext cx="4041338" cy="3087582"/>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C7744E3C-3862-CE4C-8A3E-92185324C493}"/>
                </a:ext>
              </a:extLst>
            </p:cNvPr>
            <p:cNvCxnSpPr>
              <a:cxnSpLocks/>
            </p:cNvCxnSpPr>
            <p:nvPr/>
          </p:nvCxnSpPr>
          <p:spPr bwMode="auto">
            <a:xfrm>
              <a:off x="6897299" y="1967307"/>
              <a:ext cx="394265" cy="2123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B64AD7F-E3D1-4849-89AF-955E7C2BD20B}"/>
                    </a:ext>
                  </a:extLst>
                </p:cNvPr>
                <p:cNvSpPr txBox="1"/>
                <p:nvPr/>
              </p:nvSpPr>
              <p:spPr>
                <a:xfrm>
                  <a:off x="5236966" y="1950411"/>
                  <a:ext cx="448456"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𝐻</m:t>
                            </m:r>
                          </m:e>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p>
                      </m:oMath>
                    </m:oMathPara>
                  </a14:m>
                  <a:endParaRPr lang="en-US" sz="1800" dirty="0"/>
                </a:p>
              </p:txBody>
            </p:sp>
          </mc:Choice>
          <mc:Fallback xmlns="">
            <p:sp>
              <p:nvSpPr>
                <p:cNvPr id="54" name="TextBox 53">
                  <a:extLst>
                    <a:ext uri="{FF2B5EF4-FFF2-40B4-BE49-F238E27FC236}">
                      <a16:creationId xmlns:a16="http://schemas.microsoft.com/office/drawing/2014/main" id="{8B64AD7F-E3D1-4849-89AF-955E7C2BD20B}"/>
                    </a:ext>
                  </a:extLst>
                </p:cNvPr>
                <p:cNvSpPr txBox="1">
                  <a:spLocks noRot="1" noChangeAspect="1" noMove="1" noResize="1" noEditPoints="1" noAdjustHandles="1" noChangeArrowheads="1" noChangeShapeType="1" noTextEdit="1"/>
                </p:cNvSpPr>
                <p:nvPr/>
              </p:nvSpPr>
              <p:spPr>
                <a:xfrm>
                  <a:off x="5236966" y="1950411"/>
                  <a:ext cx="448456" cy="288477"/>
                </a:xfrm>
                <a:prstGeom prst="rect">
                  <a:avLst/>
                </a:prstGeom>
                <a:blipFill>
                  <a:blip r:embed="rId4"/>
                  <a:stretch>
                    <a:fillRect l="-10811" t="-8696" r="-5405" b="-8696"/>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3FC1C608-58D6-1E4D-A205-B1E283CA77A4}"/>
                </a:ext>
              </a:extLst>
            </p:cNvPr>
            <p:cNvCxnSpPr>
              <a:cxnSpLocks/>
            </p:cNvCxnSpPr>
            <p:nvPr/>
          </p:nvCxnSpPr>
          <p:spPr bwMode="auto">
            <a:xfrm flipH="1">
              <a:off x="6231232" y="3660756"/>
              <a:ext cx="444924" cy="770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2BAA888-2723-8744-979E-6A1CEDC8F190}"/>
                  </a:ext>
                </a:extLst>
              </p:cNvPr>
              <p:cNvSpPr txBox="1"/>
              <p:nvPr/>
            </p:nvSpPr>
            <p:spPr>
              <a:xfrm>
                <a:off x="3667357" y="356649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xmlns="">
          <p:sp>
            <p:nvSpPr>
              <p:cNvPr id="64" name="TextBox 63">
                <a:extLst>
                  <a:ext uri="{FF2B5EF4-FFF2-40B4-BE49-F238E27FC236}">
                    <a16:creationId xmlns:a16="http://schemas.microsoft.com/office/drawing/2014/main" id="{B2BAA888-2723-8744-979E-6A1CEDC8F190}"/>
                  </a:ext>
                </a:extLst>
              </p:cNvPr>
              <p:cNvSpPr txBox="1">
                <a:spLocks noRot="1" noChangeAspect="1" noMove="1" noResize="1" noEditPoints="1" noAdjustHandles="1" noChangeArrowheads="1" noChangeShapeType="1" noTextEdit="1"/>
              </p:cNvSpPr>
              <p:nvPr/>
            </p:nvSpPr>
            <p:spPr>
              <a:xfrm>
                <a:off x="3667357" y="3566493"/>
                <a:ext cx="188128" cy="276999"/>
              </a:xfrm>
              <a:prstGeom prst="rect">
                <a:avLst/>
              </a:prstGeom>
              <a:blipFill>
                <a:blip r:embed="rId5"/>
                <a:stretch>
                  <a:fillRect l="-12500" r="-12500"/>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2F953F2D-8C63-E543-8357-E3A8B2384C38}"/>
              </a:ext>
            </a:extLst>
          </p:cNvPr>
          <p:cNvCxnSpPr>
            <a:endCxn id="64" idx="0"/>
          </p:cNvCxnSpPr>
          <p:nvPr/>
        </p:nvCxnSpPr>
        <p:spPr bwMode="auto">
          <a:xfrm>
            <a:off x="947220" y="3566493"/>
            <a:ext cx="2814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EB8439F4-1C95-7B47-ADC3-A7E180E97A96}"/>
              </a:ext>
            </a:extLst>
          </p:cNvPr>
          <p:cNvCxnSpPr>
            <a:cxnSpLocks/>
          </p:cNvCxnSpPr>
          <p:nvPr/>
        </p:nvCxnSpPr>
        <p:spPr bwMode="auto">
          <a:xfrm>
            <a:off x="2318829" y="2309339"/>
            <a:ext cx="12526" cy="28291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C863F74-C4C0-8C40-8316-AFD71CABEE42}"/>
                  </a:ext>
                </a:extLst>
              </p:cNvPr>
              <p:cNvSpPr txBox="1"/>
              <p:nvPr/>
            </p:nvSpPr>
            <p:spPr>
              <a:xfrm>
                <a:off x="2164043" y="5116821"/>
                <a:ext cx="173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xmlns="">
          <p:sp>
            <p:nvSpPr>
              <p:cNvPr id="67" name="TextBox 66">
                <a:extLst>
                  <a:ext uri="{FF2B5EF4-FFF2-40B4-BE49-F238E27FC236}">
                    <a16:creationId xmlns:a16="http://schemas.microsoft.com/office/drawing/2014/main" id="{5C863F74-C4C0-8C40-8316-AFD71CABEE42}"/>
                  </a:ext>
                </a:extLst>
              </p:cNvPr>
              <p:cNvSpPr txBox="1">
                <a:spLocks noRot="1" noChangeAspect="1" noMove="1" noResize="1" noEditPoints="1" noAdjustHandles="1" noChangeArrowheads="1" noChangeShapeType="1" noTextEdit="1"/>
              </p:cNvSpPr>
              <p:nvPr/>
            </p:nvSpPr>
            <p:spPr>
              <a:xfrm>
                <a:off x="2164043" y="5116821"/>
                <a:ext cx="173894" cy="276999"/>
              </a:xfrm>
              <a:prstGeom prst="rect">
                <a:avLst/>
              </a:prstGeom>
              <a:blipFill>
                <a:blip r:embed="rId6"/>
                <a:stretch>
                  <a:fillRect l="-13333" r="-6667"/>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EAE16EA8-49C7-EB43-BBFC-3069860194BB}"/>
              </a:ext>
            </a:extLst>
          </p:cNvPr>
          <p:cNvSpPr>
            <a:spLocks noChangeAspect="1"/>
          </p:cNvSpPr>
          <p:nvPr/>
        </p:nvSpPr>
        <p:spPr>
          <a:xfrm>
            <a:off x="1607369" y="2362342"/>
            <a:ext cx="72000" cy="72000"/>
          </a:xfrm>
          <a:prstGeom prst="ellips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Oval 36">
            <a:extLst>
              <a:ext uri="{FF2B5EF4-FFF2-40B4-BE49-F238E27FC236}">
                <a16:creationId xmlns:a16="http://schemas.microsoft.com/office/drawing/2014/main" id="{537376DA-B6A6-0144-94F1-43622FE76786}"/>
              </a:ext>
            </a:extLst>
          </p:cNvPr>
          <p:cNvSpPr>
            <a:spLocks noChangeAspect="1"/>
          </p:cNvSpPr>
          <p:nvPr/>
        </p:nvSpPr>
        <p:spPr>
          <a:xfrm>
            <a:off x="1543025" y="2305523"/>
            <a:ext cx="180000" cy="18000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B5EA372-7EFA-9847-8580-44FDC23CD84E}"/>
                  </a:ext>
                </a:extLst>
              </p:cNvPr>
              <p:cNvSpPr txBox="1"/>
              <p:nvPr/>
            </p:nvSpPr>
            <p:spPr>
              <a:xfrm>
                <a:off x="1366959" y="2025743"/>
                <a:ext cx="426719"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𝐸</m:t>
                          </m:r>
                        </m:e>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p>
                    </m:oMath>
                  </m:oMathPara>
                </a14:m>
                <a:endParaRPr lang="en-US" sz="1800" dirty="0"/>
              </a:p>
            </p:txBody>
          </p:sp>
        </mc:Choice>
        <mc:Fallback xmlns="">
          <p:sp>
            <p:nvSpPr>
              <p:cNvPr id="39" name="TextBox 38">
                <a:extLst>
                  <a:ext uri="{FF2B5EF4-FFF2-40B4-BE49-F238E27FC236}">
                    <a16:creationId xmlns:a16="http://schemas.microsoft.com/office/drawing/2014/main" id="{8B5EA372-7EFA-9847-8580-44FDC23CD84E}"/>
                  </a:ext>
                </a:extLst>
              </p:cNvPr>
              <p:cNvSpPr txBox="1">
                <a:spLocks noRot="1" noChangeAspect="1" noMove="1" noResize="1" noEditPoints="1" noAdjustHandles="1" noChangeArrowheads="1" noChangeShapeType="1" noTextEdit="1"/>
              </p:cNvSpPr>
              <p:nvPr/>
            </p:nvSpPr>
            <p:spPr>
              <a:xfrm>
                <a:off x="1366959" y="2025743"/>
                <a:ext cx="426719" cy="288477"/>
              </a:xfrm>
              <a:prstGeom prst="rect">
                <a:avLst/>
              </a:prstGeom>
              <a:blipFill>
                <a:blip r:embed="rId7"/>
                <a:stretch>
                  <a:fillRect l="-11429" t="-8333" r="-8571" b="-4167"/>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7977A873-0F0C-024B-B8E4-29F8F624CF23}"/>
              </a:ext>
            </a:extLst>
          </p:cNvPr>
          <p:cNvSpPr>
            <a:spLocks noChangeAspect="1"/>
          </p:cNvSpPr>
          <p:nvPr/>
        </p:nvSpPr>
        <p:spPr>
          <a:xfrm>
            <a:off x="2717035" y="2743350"/>
            <a:ext cx="72000" cy="72000"/>
          </a:xfrm>
          <a:prstGeom prst="ellips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1" name="Oval 40">
            <a:extLst>
              <a:ext uri="{FF2B5EF4-FFF2-40B4-BE49-F238E27FC236}">
                <a16:creationId xmlns:a16="http://schemas.microsoft.com/office/drawing/2014/main" id="{51B57E14-D8CC-6942-895A-5529AF30B9A8}"/>
              </a:ext>
            </a:extLst>
          </p:cNvPr>
          <p:cNvSpPr>
            <a:spLocks noChangeAspect="1"/>
          </p:cNvSpPr>
          <p:nvPr/>
        </p:nvSpPr>
        <p:spPr>
          <a:xfrm>
            <a:off x="2658186" y="2684534"/>
            <a:ext cx="180000" cy="18000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2" name="Oval 41">
            <a:extLst>
              <a:ext uri="{FF2B5EF4-FFF2-40B4-BE49-F238E27FC236}">
                <a16:creationId xmlns:a16="http://schemas.microsoft.com/office/drawing/2014/main" id="{7717F5E7-F70E-DD4B-B457-7906497988C6}"/>
              </a:ext>
            </a:extLst>
          </p:cNvPr>
          <p:cNvSpPr>
            <a:spLocks noChangeAspect="1"/>
          </p:cNvSpPr>
          <p:nvPr/>
        </p:nvSpPr>
        <p:spPr>
          <a:xfrm>
            <a:off x="2479469" y="4426145"/>
            <a:ext cx="72000" cy="72000"/>
          </a:xfrm>
          <a:prstGeom prst="ellips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3" name="Oval 42">
            <a:extLst>
              <a:ext uri="{FF2B5EF4-FFF2-40B4-BE49-F238E27FC236}">
                <a16:creationId xmlns:a16="http://schemas.microsoft.com/office/drawing/2014/main" id="{67D5F0A5-9490-C246-BEBC-504D3A2EEC79}"/>
              </a:ext>
            </a:extLst>
          </p:cNvPr>
          <p:cNvSpPr>
            <a:spLocks noChangeAspect="1"/>
          </p:cNvSpPr>
          <p:nvPr/>
        </p:nvSpPr>
        <p:spPr>
          <a:xfrm>
            <a:off x="2420620" y="4367329"/>
            <a:ext cx="180000" cy="18000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86EBF7-3D9B-2B41-80F8-14C775B9ADEA}"/>
                  </a:ext>
                </a:extLst>
              </p:cNvPr>
              <p:cNvSpPr txBox="1"/>
              <p:nvPr/>
            </p:nvSpPr>
            <p:spPr>
              <a:xfrm>
                <a:off x="3081238" y="2979820"/>
                <a:ext cx="478464"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𝐻</m:t>
                          </m:r>
                        </m:e>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p>
                    </m:oMath>
                  </m:oMathPara>
                </a14:m>
                <a:endParaRPr lang="en-US" sz="1800" dirty="0"/>
              </a:p>
            </p:txBody>
          </p:sp>
        </mc:Choice>
        <mc:Fallback xmlns="">
          <p:sp>
            <p:nvSpPr>
              <p:cNvPr id="44" name="TextBox 43">
                <a:extLst>
                  <a:ext uri="{FF2B5EF4-FFF2-40B4-BE49-F238E27FC236}">
                    <a16:creationId xmlns:a16="http://schemas.microsoft.com/office/drawing/2014/main" id="{3586EBF7-3D9B-2B41-80F8-14C775B9ADEA}"/>
                  </a:ext>
                </a:extLst>
              </p:cNvPr>
              <p:cNvSpPr txBox="1">
                <a:spLocks noRot="1" noChangeAspect="1" noMove="1" noResize="1" noEditPoints="1" noAdjustHandles="1" noChangeArrowheads="1" noChangeShapeType="1" noTextEdit="1"/>
              </p:cNvSpPr>
              <p:nvPr/>
            </p:nvSpPr>
            <p:spPr>
              <a:xfrm>
                <a:off x="3081238" y="2979820"/>
                <a:ext cx="478464" cy="288477"/>
              </a:xfrm>
              <a:prstGeom prst="rect">
                <a:avLst/>
              </a:prstGeom>
              <a:blipFill>
                <a:blip r:embed="rId8"/>
                <a:stretch>
                  <a:fillRect l="-10256" t="-8333" r="-769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02A0FF-C976-6C44-9119-9EDDFA9168E3}"/>
                  </a:ext>
                </a:extLst>
              </p:cNvPr>
              <p:cNvSpPr txBox="1"/>
              <p:nvPr/>
            </p:nvSpPr>
            <p:spPr>
              <a:xfrm>
                <a:off x="2388499" y="2420766"/>
                <a:ext cx="456728"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𝐸</m:t>
                          </m:r>
                        </m:e>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p>
                    </m:oMath>
                  </m:oMathPara>
                </a14:m>
                <a:endParaRPr lang="en-US" sz="1800" dirty="0"/>
              </a:p>
            </p:txBody>
          </p:sp>
        </mc:Choice>
        <mc:Fallback xmlns="">
          <p:sp>
            <p:nvSpPr>
              <p:cNvPr id="45" name="TextBox 44">
                <a:extLst>
                  <a:ext uri="{FF2B5EF4-FFF2-40B4-BE49-F238E27FC236}">
                    <a16:creationId xmlns:a16="http://schemas.microsoft.com/office/drawing/2014/main" id="{EF02A0FF-C976-6C44-9119-9EDDFA9168E3}"/>
                  </a:ext>
                </a:extLst>
              </p:cNvPr>
              <p:cNvSpPr txBox="1">
                <a:spLocks noRot="1" noChangeAspect="1" noMove="1" noResize="1" noEditPoints="1" noAdjustHandles="1" noChangeArrowheads="1" noChangeShapeType="1" noTextEdit="1"/>
              </p:cNvSpPr>
              <p:nvPr/>
            </p:nvSpPr>
            <p:spPr>
              <a:xfrm>
                <a:off x="2388499" y="2420766"/>
                <a:ext cx="456728" cy="288477"/>
              </a:xfrm>
              <a:prstGeom prst="rect">
                <a:avLst/>
              </a:prstGeom>
              <a:blipFill>
                <a:blip r:embed="rId9"/>
                <a:stretch>
                  <a:fillRect l="-10811" t="-8333" r="-810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5F00282-F399-494B-93EF-05A7BAC19D88}"/>
                  </a:ext>
                </a:extLst>
              </p:cNvPr>
              <p:cNvSpPr txBox="1"/>
              <p:nvPr/>
            </p:nvSpPr>
            <p:spPr>
              <a:xfrm>
                <a:off x="1557079" y="4498145"/>
                <a:ext cx="461601"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𝐻</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p>
                    </m:oMath>
                  </m:oMathPara>
                </a14:m>
                <a:endParaRPr lang="en-US" sz="1800" dirty="0"/>
              </a:p>
            </p:txBody>
          </p:sp>
        </mc:Choice>
        <mc:Fallback xmlns="">
          <p:sp>
            <p:nvSpPr>
              <p:cNvPr id="49" name="TextBox 48">
                <a:extLst>
                  <a:ext uri="{FF2B5EF4-FFF2-40B4-BE49-F238E27FC236}">
                    <a16:creationId xmlns:a16="http://schemas.microsoft.com/office/drawing/2014/main" id="{05F00282-F399-494B-93EF-05A7BAC19D88}"/>
                  </a:ext>
                </a:extLst>
              </p:cNvPr>
              <p:cNvSpPr txBox="1">
                <a:spLocks noRot="1" noChangeAspect="1" noMove="1" noResize="1" noEditPoints="1" noAdjustHandles="1" noChangeArrowheads="1" noChangeShapeType="1" noTextEdit="1"/>
              </p:cNvSpPr>
              <p:nvPr/>
            </p:nvSpPr>
            <p:spPr>
              <a:xfrm>
                <a:off x="1557079" y="4498145"/>
                <a:ext cx="461601" cy="288477"/>
              </a:xfrm>
              <a:prstGeom prst="rect">
                <a:avLst/>
              </a:prstGeom>
              <a:blipFill>
                <a:blip r:embed="rId10"/>
                <a:stretch>
                  <a:fillRect l="-10811" t="-8696" r="-810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2D92E04-8A15-1C46-A199-713594AEE587}"/>
                  </a:ext>
                </a:extLst>
              </p:cNvPr>
              <p:cNvSpPr txBox="1"/>
              <p:nvPr/>
            </p:nvSpPr>
            <p:spPr>
              <a:xfrm>
                <a:off x="2622398" y="4320277"/>
                <a:ext cx="439864"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GB" sz="1800" b="0" i="1" smtClean="0">
                              <a:latin typeface="Cambria Math" panose="02040503050406030204" pitchFamily="18" charset="0"/>
                            </a:rPr>
                            <m:t>𝐸</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p>
                    </m:oMath>
                  </m:oMathPara>
                </a14:m>
                <a:endParaRPr lang="en-US" sz="1800" dirty="0"/>
              </a:p>
            </p:txBody>
          </p:sp>
        </mc:Choice>
        <mc:Fallback xmlns="">
          <p:sp>
            <p:nvSpPr>
              <p:cNvPr id="56" name="TextBox 55">
                <a:extLst>
                  <a:ext uri="{FF2B5EF4-FFF2-40B4-BE49-F238E27FC236}">
                    <a16:creationId xmlns:a16="http://schemas.microsoft.com/office/drawing/2014/main" id="{A2D92E04-8A15-1C46-A199-713594AEE587}"/>
                  </a:ext>
                </a:extLst>
              </p:cNvPr>
              <p:cNvSpPr txBox="1">
                <a:spLocks noRot="1" noChangeAspect="1" noMove="1" noResize="1" noEditPoints="1" noAdjustHandles="1" noChangeArrowheads="1" noChangeShapeType="1" noTextEdit="1"/>
              </p:cNvSpPr>
              <p:nvPr/>
            </p:nvSpPr>
            <p:spPr>
              <a:xfrm>
                <a:off x="2622398" y="4320277"/>
                <a:ext cx="439864" cy="288477"/>
              </a:xfrm>
              <a:prstGeom prst="rect">
                <a:avLst/>
              </a:prstGeom>
              <a:blipFill>
                <a:blip r:embed="rId11"/>
                <a:stretch>
                  <a:fillRect l="-11429" t="-8696" r="-11429" b="-8696"/>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1C963EB-34CF-9A40-B301-52D85464F1FB}"/>
              </a:ext>
            </a:extLst>
          </p:cNvPr>
          <p:cNvCxnSpPr>
            <a:cxnSpLocks/>
          </p:cNvCxnSpPr>
          <p:nvPr/>
        </p:nvCxnSpPr>
        <p:spPr bwMode="auto">
          <a:xfrm flipH="1">
            <a:off x="1270696" y="2420054"/>
            <a:ext cx="344097" cy="2267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BB1755-36C9-5744-A090-BFB1762B7EDC}"/>
                  </a:ext>
                </a:extLst>
              </p:cNvPr>
              <p:cNvSpPr txBox="1"/>
              <p:nvPr/>
            </p:nvSpPr>
            <p:spPr>
              <a:xfrm>
                <a:off x="4483256" y="1931270"/>
                <a:ext cx="4286250" cy="3970318"/>
              </a:xfrm>
              <a:prstGeom prst="rect">
                <a:avLst/>
              </a:prstGeom>
              <a:noFill/>
            </p:spPr>
            <p:txBody>
              <a:bodyPr wrap="square" rtlCol="0">
                <a:spAutoFit/>
              </a:bodyPr>
              <a:lstStyle/>
              <a:p>
                <a:r>
                  <a:rPr lang="en-US" sz="1800" dirty="0"/>
                  <a:t>For s-polarization, E-field is perpendicular to the plane of incidence and H-field is in the plane of incidence, as shown in the diagram. </a:t>
                </a:r>
              </a:p>
              <a:p>
                <a:r>
                  <a:rPr lang="en-US" sz="1800" dirty="0"/>
                  <a:t>It is noted that the H-fields of s-polarization are analogue to the E-fields of p-polarization (but in opposite directions). If we make the following substitutions, the results of p-polarization can be used for s-polarization.</a:t>
                </a:r>
              </a:p>
              <a:p>
                <a:endParaRPr lang="en-US" sz="1800" dirty="0"/>
              </a:p>
              <a:p>
                <a:endParaRPr lang="en-US" sz="1800" dirty="0"/>
              </a:p>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𝐻</m:t>
                      </m:r>
                    </m:oMath>
                  </m:oMathPara>
                </a14:m>
                <a:endParaRPr lang="en-GB" sz="1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 </m:t>
                      </m:r>
                      <m:r>
                        <a:rPr lang="en-GB" sz="1800" b="0" i="1" smtClean="0">
                          <a:latin typeface="Cambria Math" panose="02040503050406030204" pitchFamily="18" charset="0"/>
                        </a:rPr>
                        <m:t>𝐷</m:t>
                      </m:r>
                      <m:r>
                        <a:rPr lang="en-GB" sz="1800" b="0" i="1" smtClean="0">
                          <a:latin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𝑟</m:t>
                          </m:r>
                        </m:sub>
                      </m:sSub>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0</m:t>
                          </m:r>
                        </m:sub>
                      </m:sSub>
                      <m:r>
                        <a:rPr lang="en-GB" sz="1800" i="1">
                          <a:latin typeface="Cambria Math" panose="02040503050406030204" pitchFamily="18" charset="0"/>
                          <a:ea typeface="Cambria Math" panose="02040503050406030204" pitchFamily="18" charset="0"/>
                        </a:rPr>
                        <m:t>𝐸</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𝐵</m:t>
                      </m:r>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𝜇</m:t>
                          </m:r>
                        </m:e>
                        <m:sub>
                          <m:r>
                            <a:rPr lang="en-GB" sz="1800" i="1">
                              <a:latin typeface="Cambria Math" panose="02040503050406030204" pitchFamily="18" charset="0"/>
                              <a:ea typeface="Cambria Math" panose="02040503050406030204" pitchFamily="18" charset="0"/>
                            </a:rPr>
                            <m:t>𝑟</m:t>
                          </m:r>
                        </m:sub>
                      </m:sSub>
                      <m:sSub>
                        <m:sSubPr>
                          <m:ctrlPr>
                            <a:rPr lang="en-GB" sz="1800" i="1">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𝜇</m:t>
                          </m:r>
                        </m:e>
                        <m:sub>
                          <m:r>
                            <a:rPr lang="en-GB" sz="1800" i="1">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ea typeface="Cambria Math" panose="02040503050406030204" pitchFamily="18" charset="0"/>
                        </a:rPr>
                        <m:t>𝐻</m:t>
                      </m:r>
                    </m:oMath>
                  </m:oMathPara>
                </a14:m>
                <a:endParaRPr lang="en-GB"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𝑟</m:t>
                          </m:r>
                        </m:sub>
                      </m:sSub>
                      <m:r>
                        <a:rPr lang="en-GB" sz="180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𝜇</m:t>
                          </m:r>
                        </m:e>
                        <m:sub>
                          <m:r>
                            <a:rPr lang="en-GB" sz="1800" i="1">
                              <a:latin typeface="Cambria Math" panose="02040503050406030204" pitchFamily="18" charset="0"/>
                              <a:ea typeface="Cambria Math" panose="02040503050406030204" pitchFamily="18" charset="0"/>
                            </a:rPr>
                            <m:t>𝑟</m:t>
                          </m:r>
                        </m:sub>
                      </m:sSub>
                      <m:r>
                        <a:rPr lang="en-GB" sz="1800" b="0" i="1" smtClean="0">
                          <a:latin typeface="Cambria Math" panose="02040503050406030204" pitchFamily="18" charset="0"/>
                          <a:ea typeface="Cambria Math" panose="02040503050406030204" pitchFamily="18" charset="0"/>
                        </a:rPr>
                        <m:t>=1</m:t>
                      </m:r>
                    </m:oMath>
                  </m:oMathPara>
                </a14:m>
                <a:endParaRPr lang="en-US" sz="1800" dirty="0"/>
              </a:p>
            </p:txBody>
          </p:sp>
        </mc:Choice>
        <mc:Fallback xmlns="">
          <p:sp>
            <p:nvSpPr>
              <p:cNvPr id="14" name="TextBox 13">
                <a:extLst>
                  <a:ext uri="{FF2B5EF4-FFF2-40B4-BE49-F238E27FC236}">
                    <a16:creationId xmlns:a16="http://schemas.microsoft.com/office/drawing/2014/main" id="{78BB1755-36C9-5744-A090-BFB1762B7EDC}"/>
                  </a:ext>
                </a:extLst>
              </p:cNvPr>
              <p:cNvSpPr txBox="1">
                <a:spLocks noRot="1" noChangeAspect="1" noMove="1" noResize="1" noEditPoints="1" noAdjustHandles="1" noChangeArrowheads="1" noChangeShapeType="1" noTextEdit="1"/>
              </p:cNvSpPr>
              <p:nvPr/>
            </p:nvSpPr>
            <p:spPr>
              <a:xfrm>
                <a:off x="4483256" y="1931270"/>
                <a:ext cx="4286250" cy="3970318"/>
              </a:xfrm>
              <a:prstGeom prst="rect">
                <a:avLst/>
              </a:prstGeom>
              <a:blipFill>
                <a:blip r:embed="rId12"/>
                <a:stretch>
                  <a:fillRect l="-1180" t="-958" r="-2360"/>
                </a:stretch>
              </a:blipFill>
            </p:spPr>
            <p:txBody>
              <a:bodyPr/>
              <a:lstStyle/>
              <a:p>
                <a:r>
                  <a:rPr lang="en-US">
                    <a:noFill/>
                  </a:rPr>
                  <a:t> </a:t>
                </a:r>
              </a:p>
            </p:txBody>
          </p:sp>
        </mc:Fallback>
      </mc:AlternateContent>
    </p:spTree>
    <p:extLst>
      <p:ext uri="{BB962C8B-B14F-4D97-AF65-F5344CB8AC3E}">
        <p14:creationId xmlns:p14="http://schemas.microsoft.com/office/powerpoint/2010/main" val="3334413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6C0665A-34B1-E746-9888-61AC6DAAD4FC}"/>
                  </a:ext>
                </a:extLst>
              </p:cNvPr>
              <p:cNvSpPr txBox="1"/>
              <p:nvPr/>
            </p:nvSpPr>
            <p:spPr>
              <a:xfrm>
                <a:off x="2281472" y="1666791"/>
                <a:ext cx="4724755" cy="548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a:latin typeface="Cambria Math" panose="02040503050406030204" pitchFamily="18" charset="0"/>
                            </a:rPr>
                          </m:ctrlPr>
                        </m:fPr>
                        <m:num>
                          <m:sSup>
                            <m:sSupPr>
                              <m:ctrlPr>
                                <a:rPr lang="en-GB" sz="1600" i="1">
                                  <a:latin typeface="Cambria Math" panose="02040503050406030204" pitchFamily="18" charset="0"/>
                                </a:rPr>
                              </m:ctrlPr>
                            </m:sSupPr>
                            <m:e>
                              <m:r>
                                <a:rPr lang="en-GB" sz="1600" i="1">
                                  <a:latin typeface="Cambria Math" panose="02040503050406030204" pitchFamily="18" charset="0"/>
                                </a:rPr>
                                <m:t>−</m:t>
                              </m:r>
                              <m:r>
                                <a:rPr lang="en-GB" sz="1600" i="1">
                                  <a:latin typeface="Cambria Math" panose="02040503050406030204" pitchFamily="18" charset="0"/>
                                </a:rPr>
                                <m:t>𝐻</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num>
                        <m:den>
                          <m:sSup>
                            <m:sSupPr>
                              <m:ctrlPr>
                                <a:rPr lang="en-GB" sz="1600" i="1">
                                  <a:latin typeface="Cambria Math" panose="02040503050406030204" pitchFamily="18" charset="0"/>
                                </a:rPr>
                              </m:ctrlPr>
                            </m:sSupPr>
                            <m:e>
                              <m:r>
                                <a:rPr lang="en-GB" sz="1600" i="1">
                                  <a:latin typeface="Cambria Math" panose="02040503050406030204" pitchFamily="18" charset="0"/>
                                </a:rPr>
                                <m:t>−</m:t>
                              </m:r>
                              <m:r>
                                <a:rPr lang="en-GB" sz="1600" i="1">
                                  <a:latin typeface="Cambria Math" panose="02040503050406030204" pitchFamily="18" charset="0"/>
                                </a:rPr>
                                <m:t>𝐻</m:t>
                              </m:r>
                            </m:e>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p>
                        </m:den>
                      </m:f>
                      <m:r>
                        <a:rPr lang="en-GB" sz="1600" i="1">
                          <a:latin typeface="Cambria Math" panose="02040503050406030204" pitchFamily="18" charset="0"/>
                        </a:rPr>
                        <m:t>=</m:t>
                      </m:r>
                      <m:f>
                        <m:fPr>
                          <m:ctrlPr>
                            <a:rPr lang="en-GB" sz="1600" i="1">
                              <a:latin typeface="Cambria Math" panose="02040503050406030204" pitchFamily="18" charset="0"/>
                            </a:rPr>
                          </m:ctrlPr>
                        </m:fPr>
                        <m:num>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num>
                        <m:den>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den>
                      </m:f>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rPr>
                        <m:t>−</m:t>
                      </m:r>
                      <m:f>
                        <m:fPr>
                          <m:ctrlPr>
                            <a:rPr lang="en-GB" sz="1600" i="1">
                              <a:latin typeface="Cambria Math" panose="02040503050406030204" pitchFamily="18" charset="0"/>
                            </a:rPr>
                          </m:ctrlPr>
                        </m:fPr>
                        <m:num>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rPr>
                                <m:t>)</m:t>
                              </m:r>
                            </m:e>
                          </m:func>
                        </m:num>
                        <m:den>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rPr>
                                <m:t>)</m:t>
                              </m:r>
                            </m:e>
                          </m:func>
                        </m:den>
                      </m:f>
                    </m:oMath>
                  </m:oMathPara>
                </a14:m>
                <a:endParaRPr lang="en-US" sz="1600" dirty="0"/>
              </a:p>
            </p:txBody>
          </p:sp>
        </mc:Choice>
        <mc:Fallback xmlns="">
          <p:sp>
            <p:nvSpPr>
              <p:cNvPr id="2" name="TextBox 1">
                <a:extLst>
                  <a:ext uri="{FF2B5EF4-FFF2-40B4-BE49-F238E27FC236}">
                    <a16:creationId xmlns:a16="http://schemas.microsoft.com/office/drawing/2014/main" id="{86C0665A-34B1-E746-9888-61AC6DAAD4FC}"/>
                  </a:ext>
                </a:extLst>
              </p:cNvPr>
              <p:cNvSpPr txBox="1">
                <a:spLocks noRot="1" noChangeAspect="1" noMove="1" noResize="1" noEditPoints="1" noAdjustHandles="1" noChangeArrowheads="1" noChangeShapeType="1" noTextEdit="1"/>
              </p:cNvSpPr>
              <p:nvPr/>
            </p:nvSpPr>
            <p:spPr>
              <a:xfrm>
                <a:off x="2281472" y="1666791"/>
                <a:ext cx="4724755" cy="548740"/>
              </a:xfrm>
              <a:prstGeom prst="rect">
                <a:avLst/>
              </a:prstGeom>
              <a:blipFill>
                <a:blip r:embed="rId2"/>
                <a:stretch>
                  <a:fillRect r="-1072"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38DC6C-B38E-C649-894A-7E863161FBFC}"/>
                  </a:ext>
                </a:extLst>
              </p:cNvPr>
              <p:cNvSpPr txBox="1"/>
              <p:nvPr/>
            </p:nvSpPr>
            <p:spPr>
              <a:xfrm>
                <a:off x="1303779" y="3256877"/>
                <a:ext cx="2594428" cy="885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r>
                        <a:rPr lang="en-GB" sz="1600" b="0" i="1" smtClean="0">
                          <a:latin typeface="Cambria Math" panose="02040503050406030204" pitchFamily="18" charset="0"/>
                          <a:ea typeface="Cambria Math" panose="02040503050406030204" pitchFamily="18" charset="0"/>
                        </a:rPr>
                        <m:t>=</m:t>
                      </m:r>
                      <m:rad>
                        <m:radPr>
                          <m:degHide m:val="on"/>
                          <m:ctrlPr>
                            <a:rPr lang="en-GB" sz="1600" b="0" i="1" smtClean="0">
                              <a:latin typeface="Cambria Math" panose="02040503050406030204" pitchFamily="18" charset="0"/>
                              <a:ea typeface="Cambria Math" panose="02040503050406030204" pitchFamily="18" charset="0"/>
                            </a:rPr>
                          </m:ctrlPr>
                        </m:radPr>
                        <m:deg/>
                        <m:e>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𝜇</m:t>
                              </m:r>
                            </m:num>
                            <m:den>
                              <m:r>
                                <a:rPr lang="en-GB" sz="1600" b="0" i="1" smtClean="0">
                                  <a:latin typeface="Cambria Math" panose="02040503050406030204" pitchFamily="18" charset="0"/>
                                  <a:ea typeface="Cambria Math" panose="02040503050406030204" pitchFamily="18" charset="0"/>
                                </a:rPr>
                                <m:t>𝜀</m:t>
                              </m:r>
                            </m:den>
                          </m:f>
                        </m:e>
                      </m:rad>
                      <m:r>
                        <a:rPr lang="en-GB" sz="1600" b="0" i="1" smtClean="0">
                          <a:latin typeface="Cambria Math" panose="02040503050406030204" pitchFamily="18" charset="0"/>
                          <a:ea typeface="Cambria Math" panose="02040503050406030204" pitchFamily="18" charset="0"/>
                        </a:rPr>
                        <m:t>=</m:t>
                      </m:r>
                      <m:rad>
                        <m:radPr>
                          <m:degHide m:val="on"/>
                          <m:ctrlPr>
                            <a:rPr lang="en-GB" sz="1600" b="0" i="1" smtClean="0">
                              <a:latin typeface="Cambria Math" panose="02040503050406030204" pitchFamily="18" charset="0"/>
                              <a:ea typeface="Cambria Math" panose="02040503050406030204" pitchFamily="18" charset="0"/>
                            </a:rPr>
                          </m:ctrlPr>
                        </m:radPr>
                        <m:deg/>
                        <m:e>
                          <m:f>
                            <m:fPr>
                              <m:ctrlPr>
                                <a:rPr lang="en-GB" sz="1600" b="0" i="1" smtClean="0">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i="1">
                                      <a:latin typeface="Cambria Math" panose="02040503050406030204" pitchFamily="18" charset="0"/>
                                      <a:ea typeface="Cambria Math" panose="02040503050406030204" pitchFamily="18" charset="0"/>
                                    </a:rPr>
                                    <m:t>0</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i="1">
                                      <a:latin typeface="Cambria Math" panose="02040503050406030204" pitchFamily="18" charset="0"/>
                                      <a:ea typeface="Cambria Math" panose="02040503050406030204" pitchFamily="18" charset="0"/>
                                    </a:rPr>
                                    <m:t>𝑟</m:t>
                                  </m:r>
                                </m:sub>
                              </m:sSub>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i="1">
                                      <a:latin typeface="Cambria Math" panose="02040503050406030204" pitchFamily="18" charset="0"/>
                                      <a:ea typeface="Cambria Math" panose="02040503050406030204" pitchFamily="18" charset="0"/>
                                    </a:rPr>
                                    <m:t>0</m:t>
                                  </m:r>
                                </m:sub>
                              </m:sSub>
                            </m:den>
                          </m:f>
                        </m:e>
                      </m:rad>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ad>
                            <m:radPr>
                              <m:degHide m:val="on"/>
                              <m:ctrlPr>
                                <a:rPr lang="en-GB" sz="1600" i="1">
                                  <a:latin typeface="Cambria Math" panose="02040503050406030204" pitchFamily="18" charset="0"/>
                                  <a:ea typeface="Cambria Math" panose="02040503050406030204" pitchFamily="18" charset="0"/>
                                </a:rPr>
                              </m:ctrlPr>
                            </m:radPr>
                            <m:deg/>
                            <m:e>
                              <m:f>
                                <m:fPr>
                                  <m:ctrlPr>
                                    <a:rPr lang="en-GB" sz="1600" i="1">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i="1">
                                          <a:latin typeface="Cambria Math" panose="02040503050406030204" pitchFamily="18" charset="0"/>
                                          <a:ea typeface="Cambria Math" panose="02040503050406030204" pitchFamily="18" charset="0"/>
                                        </a:rPr>
                                        <m:t>0</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i="1">
                                          <a:latin typeface="Cambria Math" panose="02040503050406030204" pitchFamily="18" charset="0"/>
                                          <a:ea typeface="Cambria Math" panose="02040503050406030204" pitchFamily="18" charset="0"/>
                                        </a:rPr>
                                        <m:t>0</m:t>
                                      </m:r>
                                    </m:sub>
                                  </m:sSub>
                                </m:den>
                              </m:f>
                            </m:e>
                          </m:rad>
                        </m:num>
                        <m:den>
                          <m:rad>
                            <m:radPr>
                              <m:degHide m:val="on"/>
                              <m:ctrlPr>
                                <a:rPr lang="en-GB" sz="1600" b="0" i="1" smtClean="0">
                                  <a:latin typeface="Cambria Math" panose="02040503050406030204" pitchFamily="18" charset="0"/>
                                  <a:ea typeface="Cambria Math" panose="02040503050406030204" pitchFamily="18" charset="0"/>
                                </a:rPr>
                              </m:ctrlPr>
                            </m:radPr>
                            <m:deg/>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i="1">
                                      <a:latin typeface="Cambria Math" panose="02040503050406030204" pitchFamily="18" charset="0"/>
                                      <a:ea typeface="Cambria Math" panose="02040503050406030204" pitchFamily="18" charset="0"/>
                                    </a:rPr>
                                    <m:t>𝑟</m:t>
                                  </m:r>
                                </m:sub>
                              </m:sSub>
                            </m:e>
                          </m:rad>
                        </m:den>
                      </m:f>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𝜂</m:t>
                              </m:r>
                            </m:e>
                            <m:sub>
                              <m:r>
                                <a:rPr lang="en-GB" sz="1600" b="0" i="1" smtClean="0">
                                  <a:latin typeface="Cambria Math" panose="02040503050406030204" pitchFamily="18" charset="0"/>
                                  <a:ea typeface="Cambria Math" panose="02040503050406030204" pitchFamily="18" charset="0"/>
                                </a:rPr>
                                <m:t>0</m:t>
                              </m:r>
                            </m:sub>
                          </m:sSub>
                        </m:num>
                        <m:den>
                          <m:r>
                            <a:rPr lang="en-GB" sz="1600" b="0" i="1" smtClean="0">
                              <a:latin typeface="Cambria Math" panose="02040503050406030204" pitchFamily="18" charset="0"/>
                              <a:ea typeface="Cambria Math" panose="02040503050406030204" pitchFamily="18" charset="0"/>
                            </a:rPr>
                            <m:t>𝑛</m:t>
                          </m:r>
                        </m:den>
                      </m:f>
                    </m:oMath>
                  </m:oMathPara>
                </a14:m>
                <a:endParaRPr lang="en-US" sz="1600" dirty="0"/>
              </a:p>
            </p:txBody>
          </p:sp>
        </mc:Choice>
        <mc:Fallback xmlns="">
          <p:sp>
            <p:nvSpPr>
              <p:cNvPr id="5" name="TextBox 4">
                <a:extLst>
                  <a:ext uri="{FF2B5EF4-FFF2-40B4-BE49-F238E27FC236}">
                    <a16:creationId xmlns:a16="http://schemas.microsoft.com/office/drawing/2014/main" id="{B938DC6C-B38E-C649-894A-7E863161FBFC}"/>
                  </a:ext>
                </a:extLst>
              </p:cNvPr>
              <p:cNvSpPr txBox="1">
                <a:spLocks noRot="1" noChangeAspect="1" noMove="1" noResize="1" noEditPoints="1" noAdjustHandles="1" noChangeArrowheads="1" noChangeShapeType="1" noTextEdit="1"/>
              </p:cNvSpPr>
              <p:nvPr/>
            </p:nvSpPr>
            <p:spPr>
              <a:xfrm>
                <a:off x="1303779" y="3256877"/>
                <a:ext cx="2594428" cy="885948"/>
              </a:xfrm>
              <a:prstGeom prst="rect">
                <a:avLst/>
              </a:prstGeom>
              <a:blipFill>
                <a:blip r:embed="rId3"/>
                <a:stretch>
                  <a:fillRect l="-1463" r="-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85F37A-10E2-2549-97FA-A7E3369BAB98}"/>
                  </a:ext>
                </a:extLst>
              </p:cNvPr>
              <p:cNvSpPr txBox="1"/>
              <p:nvPr/>
            </p:nvSpPr>
            <p:spPr>
              <a:xfrm>
                <a:off x="4365457" y="3490680"/>
                <a:ext cx="3849855" cy="593432"/>
              </a:xfrm>
              <a:prstGeom prst="rect">
                <a:avLst/>
              </a:prstGeom>
              <a:noFill/>
            </p:spPr>
            <p:txBody>
              <a:bodyPr wrap="square">
                <a:spAutoFit/>
              </a:bodyPr>
              <a:lstStyle/>
              <a:p>
                <a14:m>
                  <m:oMath xmlns:m="http://schemas.openxmlformats.org/officeDocument/2006/math">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𝜂</m:t>
                        </m:r>
                      </m:e>
                      <m:sub>
                        <m:r>
                          <a:rPr lang="en-GB" sz="1600" b="0" i="1" smtClean="0">
                            <a:latin typeface="Cambria Math" panose="02040503050406030204" pitchFamily="18" charset="0"/>
                            <a:ea typeface="Cambria Math" panose="02040503050406030204" pitchFamily="18" charset="0"/>
                          </a:rPr>
                          <m:t>0</m:t>
                        </m:r>
                      </m:sub>
                    </m:sSub>
                    <m:r>
                      <a:rPr lang="en-GB" sz="1600" b="0" i="1" smtClean="0">
                        <a:latin typeface="Cambria Math" panose="02040503050406030204" pitchFamily="18" charset="0"/>
                        <a:ea typeface="Cambria Math" panose="02040503050406030204" pitchFamily="18" charset="0"/>
                      </a:rPr>
                      <m:t>=</m:t>
                    </m:r>
                    <m:rad>
                      <m:radPr>
                        <m:degHide m:val="on"/>
                        <m:ctrlPr>
                          <a:rPr lang="en-GB" sz="1600" i="1">
                            <a:latin typeface="Cambria Math" panose="02040503050406030204" pitchFamily="18" charset="0"/>
                            <a:ea typeface="Cambria Math" panose="02040503050406030204" pitchFamily="18" charset="0"/>
                          </a:rPr>
                        </m:ctrlPr>
                      </m:radPr>
                      <m:deg/>
                      <m:e>
                        <m:f>
                          <m:fPr>
                            <m:ctrlPr>
                              <a:rPr lang="en-GB" sz="1600" i="1">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i="1">
                                    <a:latin typeface="Cambria Math" panose="02040503050406030204" pitchFamily="18" charset="0"/>
                                    <a:ea typeface="Cambria Math" panose="02040503050406030204" pitchFamily="18" charset="0"/>
                                  </a:rPr>
                                  <m:t>0</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i="1">
                                    <a:latin typeface="Cambria Math" panose="02040503050406030204" pitchFamily="18" charset="0"/>
                                    <a:ea typeface="Cambria Math" panose="02040503050406030204" pitchFamily="18" charset="0"/>
                                  </a:rPr>
                                  <m:t>0</m:t>
                                </m:r>
                              </m:sub>
                            </m:sSub>
                          </m:den>
                        </m:f>
                      </m:e>
                    </m:rad>
                    <m:r>
                      <a:rPr lang="en-GB" sz="1600" b="0" i="1" smtClean="0">
                        <a:latin typeface="Cambria Math" panose="02040503050406030204" pitchFamily="18" charset="0"/>
                        <a:ea typeface="Cambria Math" panose="02040503050406030204" pitchFamily="18" charset="0"/>
                      </a:rPr>
                      <m:t>=377</m:t>
                    </m:r>
                    <m:r>
                      <m:rPr>
                        <m:sty m:val="p"/>
                      </m:rPr>
                      <a:rPr lang="el-GR" sz="1600" b="0" i="1" smtClean="0">
                        <a:latin typeface="Cambria Math" panose="02040503050406030204" pitchFamily="18" charset="0"/>
                        <a:ea typeface="Cambria Math" panose="02040503050406030204" pitchFamily="18" charset="0"/>
                      </a:rPr>
                      <m:t>Ω</m:t>
                    </m:r>
                  </m:oMath>
                </a14:m>
                <a:r>
                  <a:rPr lang="en-US" sz="1600" dirty="0"/>
                  <a:t>, impedance of vacuum</a:t>
                </a:r>
              </a:p>
            </p:txBody>
          </p:sp>
        </mc:Choice>
        <mc:Fallback xmlns="">
          <p:sp>
            <p:nvSpPr>
              <p:cNvPr id="7" name="TextBox 6">
                <a:extLst>
                  <a:ext uri="{FF2B5EF4-FFF2-40B4-BE49-F238E27FC236}">
                    <a16:creationId xmlns:a16="http://schemas.microsoft.com/office/drawing/2014/main" id="{4185F37A-10E2-2549-97FA-A7E3369BAB98}"/>
                  </a:ext>
                </a:extLst>
              </p:cNvPr>
              <p:cNvSpPr txBox="1">
                <a:spLocks noRot="1" noChangeAspect="1" noMove="1" noResize="1" noEditPoints="1" noAdjustHandles="1" noChangeArrowheads="1" noChangeShapeType="1" noTextEdit="1"/>
              </p:cNvSpPr>
              <p:nvPr/>
            </p:nvSpPr>
            <p:spPr>
              <a:xfrm>
                <a:off x="4365457" y="3490680"/>
                <a:ext cx="3849855" cy="593432"/>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E6245F1-F062-F948-B66C-45816D41A1AA}"/>
              </a:ext>
            </a:extLst>
          </p:cNvPr>
          <p:cNvSpPr txBox="1"/>
          <p:nvPr/>
        </p:nvSpPr>
        <p:spPr>
          <a:xfrm>
            <a:off x="1004462" y="307015"/>
            <a:ext cx="5178021" cy="338554"/>
          </a:xfrm>
          <a:prstGeom prst="rect">
            <a:avLst/>
          </a:prstGeom>
          <a:noFill/>
        </p:spPr>
        <p:txBody>
          <a:bodyPr wrap="none" rtlCol="0">
            <a:spAutoFit/>
          </a:bodyPr>
          <a:lstStyle/>
          <a:p>
            <a:r>
              <a:rPr lang="en-US" sz="1600" dirty="0"/>
              <a:t>By making the following substitutions in Eq.(5) on slide 10,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2B31F0-5154-3743-8537-D49D64647F4B}"/>
                  </a:ext>
                </a:extLst>
              </p:cNvPr>
              <p:cNvSpPr txBox="1"/>
              <p:nvPr/>
            </p:nvSpPr>
            <p:spPr>
              <a:xfrm>
                <a:off x="3183060" y="858921"/>
                <a:ext cx="2921581" cy="661463"/>
              </a:xfrm>
              <a:prstGeom prst="rect">
                <a:avLst/>
              </a:prstGeom>
              <a:noFill/>
            </p:spPr>
            <p:txBody>
              <a:bodyPr wrap="square">
                <a:spAutoFit/>
              </a:bodyPr>
              <a:lstStyle/>
              <a:p>
                <a14:m>
                  <m:oMath xmlns:m="http://schemas.openxmlformats.org/officeDocument/2006/math">
                    <m:sSubSup>
                      <m:sSubSupPr>
                        <m:ctrlPr>
                          <a:rPr lang="en-US" sz="1600" i="1" smtClean="0">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𝑝</m:t>
                        </m:r>
                      </m:sub>
                      <m:sup>
                        <m:d>
                          <m:dPr>
                            <m:ctrlPr>
                              <a:rPr lang="en-GB" sz="1600" i="1">
                                <a:latin typeface="Cambria Math" panose="02040503050406030204" pitchFamily="18" charset="0"/>
                              </a:rPr>
                            </m:ctrlPr>
                          </m:dPr>
                          <m:e>
                            <m:r>
                              <a:rPr lang="en-GB" sz="1600" i="1">
                                <a:latin typeface="Cambria Math" panose="02040503050406030204" pitchFamily="18" charset="0"/>
                              </a:rPr>
                              <m:t>𝑟</m:t>
                            </m:r>
                          </m:e>
                        </m:d>
                      </m:sup>
                    </m:sSubSup>
                    <m:r>
                      <a:rPr lang="en-GB" sz="1600" b="0" i="1" smtClean="0">
                        <a:latin typeface="Cambria Math" panose="02040503050406030204" pitchFamily="18" charset="0"/>
                        <a:ea typeface="Cambria Math" panose="02040503050406030204" pitchFamily="18" charset="0"/>
                      </a:rPr>
                      <m:t>→</m:t>
                    </m:r>
                    <m:sSup>
                      <m:sSupPr>
                        <m:ctrlPr>
                          <a:rPr lang="en-GB" sz="1600" i="1">
                            <a:latin typeface="Cambria Math" panose="02040503050406030204" pitchFamily="18" charset="0"/>
                          </a:rPr>
                        </m:ctrlPr>
                      </m:sSupPr>
                      <m:e>
                        <m:r>
                          <a:rPr lang="en-GB" sz="1600" i="1">
                            <a:latin typeface="Cambria Math" panose="02040503050406030204" pitchFamily="18" charset="0"/>
                          </a:rPr>
                          <m:t>−</m:t>
                        </m:r>
                        <m:r>
                          <a:rPr lang="en-GB" sz="1600" i="1">
                            <a:latin typeface="Cambria Math" panose="02040503050406030204" pitchFamily="18" charset="0"/>
                          </a:rPr>
                          <m:t>𝐻</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oMath>
                </a14:m>
                <a:r>
                  <a:rPr lang="en-GB" sz="1600" b="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600" i="1">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𝑝</m:t>
                        </m:r>
                      </m:sub>
                      <m:sup>
                        <m:d>
                          <m:dPr>
                            <m:ctrlPr>
                              <a:rPr lang="en-GB" sz="1600" i="1">
                                <a:latin typeface="Cambria Math" panose="02040503050406030204" pitchFamily="18" charset="0"/>
                              </a:rPr>
                            </m:ctrlPr>
                          </m:dPr>
                          <m:e>
                            <m:r>
                              <a:rPr lang="en-GB" sz="1600" i="1">
                                <a:latin typeface="Cambria Math" panose="02040503050406030204" pitchFamily="18" charset="0"/>
                              </a:rPr>
                              <m:t>𝑖</m:t>
                            </m:r>
                          </m:e>
                        </m:d>
                      </m:sup>
                    </m:sSubSup>
                    <m:r>
                      <a:rPr lang="en-GB" sz="1600" i="1">
                        <a:latin typeface="Cambria Math" panose="02040503050406030204" pitchFamily="18" charset="0"/>
                        <a:ea typeface="Cambria Math" panose="02040503050406030204" pitchFamily="18" charset="0"/>
                      </a:rPr>
                      <m:t>→</m:t>
                    </m:r>
                    <m:sSup>
                      <m:sSupPr>
                        <m:ctrlPr>
                          <a:rPr lang="en-GB" sz="1600" i="1">
                            <a:latin typeface="Cambria Math" panose="02040503050406030204" pitchFamily="18" charset="0"/>
                          </a:rPr>
                        </m:ctrlPr>
                      </m:sSupPr>
                      <m:e>
                        <m:r>
                          <a:rPr lang="en-GB" sz="1600" i="1">
                            <a:latin typeface="Cambria Math" panose="02040503050406030204" pitchFamily="18" charset="0"/>
                          </a:rPr>
                          <m:t>−</m:t>
                        </m:r>
                        <m:r>
                          <a:rPr lang="en-GB" sz="1600" i="1">
                            <a:latin typeface="Cambria Math" panose="02040503050406030204" pitchFamily="18" charset="0"/>
                          </a:rPr>
                          <m:t>𝐻</m:t>
                        </m:r>
                      </m:e>
                      <m:sup>
                        <m:r>
                          <a:rPr lang="en-GB" sz="1600" i="1">
                            <a:latin typeface="Cambria Math" panose="02040503050406030204" pitchFamily="18" charset="0"/>
                          </a:rPr>
                          <m:t>(</m:t>
                        </m:r>
                        <m:r>
                          <a:rPr lang="en-GB" sz="1600" b="0" i="1" smtClean="0">
                            <a:latin typeface="Cambria Math" panose="02040503050406030204" pitchFamily="18" charset="0"/>
                          </a:rPr>
                          <m:t>𝑖</m:t>
                        </m:r>
                        <m:r>
                          <a:rPr lang="en-GB" sz="1600" i="1">
                            <a:latin typeface="Cambria Math" panose="02040503050406030204" pitchFamily="18" charset="0"/>
                          </a:rPr>
                          <m:t>)</m:t>
                        </m:r>
                      </m:sup>
                    </m:sSup>
                  </m:oMath>
                </a14:m>
                <a:endParaRPr lang="en-GB"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b="0" i="1" smtClean="0">
                              <a:latin typeface="Cambria Math" panose="02040503050406030204" pitchFamily="18" charset="0"/>
                              <a:ea typeface="Cambria Math" panose="02040503050406030204" pitchFamily="18" charset="0"/>
                            </a:rPr>
                            <m:t>1</m:t>
                          </m:r>
                        </m:sub>
                      </m:sSub>
                      <m:r>
                        <a:rPr lang="en-GB" sz="160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ea typeface="Cambria Math" panose="02040503050406030204" pitchFamily="18" charset="0"/>
                        </a:rPr>
                        <m:t>=1,</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b="0" i="1" smtClean="0">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b="0" i="1" smtClean="0">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10" name="TextBox 9">
                <a:extLst>
                  <a:ext uri="{FF2B5EF4-FFF2-40B4-BE49-F238E27FC236}">
                    <a16:creationId xmlns:a16="http://schemas.microsoft.com/office/drawing/2014/main" id="{5F2B31F0-5154-3743-8537-D49D64647F4B}"/>
                  </a:ext>
                </a:extLst>
              </p:cNvPr>
              <p:cNvSpPr txBox="1">
                <a:spLocks noRot="1" noChangeAspect="1" noMove="1" noResize="1" noEditPoints="1" noAdjustHandles="1" noChangeArrowheads="1" noChangeShapeType="1" noTextEdit="1"/>
              </p:cNvSpPr>
              <p:nvPr/>
            </p:nvSpPr>
            <p:spPr>
              <a:xfrm>
                <a:off x="3183060" y="858921"/>
                <a:ext cx="2921581" cy="661463"/>
              </a:xfrm>
              <a:prstGeom prst="rect">
                <a:avLst/>
              </a:prstGeom>
              <a:blipFill>
                <a:blip r:embed="rId5"/>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C7B417-7419-9841-9526-5E5479CDBEDC}"/>
                  </a:ext>
                </a:extLst>
              </p:cNvPr>
              <p:cNvSpPr txBox="1"/>
              <p:nvPr/>
            </p:nvSpPr>
            <p:spPr>
              <a:xfrm>
                <a:off x="896973" y="2450311"/>
                <a:ext cx="7786900" cy="718145"/>
              </a:xfrm>
              <a:prstGeom prst="rect">
                <a:avLst/>
              </a:prstGeom>
              <a:noFill/>
            </p:spPr>
            <p:txBody>
              <a:bodyPr wrap="square" rtlCol="0">
                <a:spAutoFit/>
              </a:bodyPr>
              <a:lstStyle/>
              <a:p>
                <a:r>
                  <a:rPr lang="en-US" sz="1600" dirty="0"/>
                  <a:t>According to Maxwell’s equations, the magnitude of H-field is proportional to the magnitude of E-field through </a:t>
                </a:r>
                <a14:m>
                  <m:oMath xmlns:m="http://schemas.openxmlformats.org/officeDocument/2006/math">
                    <m:r>
                      <a:rPr lang="en-GB" sz="1600" i="1">
                        <a:latin typeface="Cambria Math" panose="02040503050406030204" pitchFamily="18" charset="0"/>
                      </a:rPr>
                      <m:t>𝐻</m:t>
                    </m:r>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𝐸</m:t>
                        </m:r>
                      </m:num>
                      <m:den>
                        <m:r>
                          <a:rPr lang="en-GB" sz="1600" i="1">
                            <a:latin typeface="Cambria Math" panose="02040503050406030204" pitchFamily="18" charset="0"/>
                            <a:ea typeface="Cambria Math" panose="02040503050406030204" pitchFamily="18" charset="0"/>
                          </a:rPr>
                          <m:t>𝜂</m:t>
                        </m:r>
                      </m:den>
                    </m:f>
                  </m:oMath>
                </a14:m>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𝜂</m:t>
                    </m:r>
                  </m:oMath>
                </a14:m>
                <a:r>
                  <a:rPr lang="en-US" sz="1600" dirty="0"/>
                  <a:t> is called impedance of the medium.</a:t>
                </a:r>
              </a:p>
            </p:txBody>
          </p:sp>
        </mc:Choice>
        <mc:Fallback xmlns="">
          <p:sp>
            <p:nvSpPr>
              <p:cNvPr id="12" name="TextBox 11">
                <a:extLst>
                  <a:ext uri="{FF2B5EF4-FFF2-40B4-BE49-F238E27FC236}">
                    <a16:creationId xmlns:a16="http://schemas.microsoft.com/office/drawing/2014/main" id="{AFC7B417-7419-9841-9526-5E5479CDBEDC}"/>
                  </a:ext>
                </a:extLst>
              </p:cNvPr>
              <p:cNvSpPr txBox="1">
                <a:spLocks noRot="1" noChangeAspect="1" noMove="1" noResize="1" noEditPoints="1" noAdjustHandles="1" noChangeArrowheads="1" noChangeShapeType="1" noTextEdit="1"/>
              </p:cNvSpPr>
              <p:nvPr/>
            </p:nvSpPr>
            <p:spPr>
              <a:xfrm>
                <a:off x="896973" y="2450311"/>
                <a:ext cx="7786900" cy="718145"/>
              </a:xfrm>
              <a:prstGeom prst="rect">
                <a:avLst/>
              </a:prstGeom>
              <a:blipFill>
                <a:blip r:embed="rId6"/>
                <a:stretch>
                  <a:fillRect l="-326" t="-1724" r="-1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8A4298-4C3B-014B-9A0C-96459AFCF4B4}"/>
                  </a:ext>
                </a:extLst>
              </p:cNvPr>
              <p:cNvSpPr txBox="1"/>
              <p:nvPr/>
            </p:nvSpPr>
            <p:spPr>
              <a:xfrm>
                <a:off x="1097480" y="4406336"/>
                <a:ext cx="3546369" cy="520014"/>
              </a:xfrm>
              <a:prstGeom prst="rect">
                <a:avLst/>
              </a:prstGeom>
              <a:noFill/>
            </p:spPr>
            <p:txBody>
              <a:bodyPr wrap="square">
                <a:spAutoFit/>
              </a:bodyPr>
              <a:lstStyle/>
              <a:p>
                <a:r>
                  <a:rPr lang="en-GB" sz="1600" dirty="0"/>
                  <a:t>So, </a:t>
                </a:r>
                <a14:m>
                  <m:oMath xmlns:m="http://schemas.openxmlformats.org/officeDocument/2006/math">
                    <m:sSup>
                      <m:sSupPr>
                        <m:ctrlPr>
                          <a:rPr lang="en-GB" sz="1600" i="1" smtClean="0">
                            <a:latin typeface="Cambria Math" panose="02040503050406030204" pitchFamily="18" charset="0"/>
                          </a:rPr>
                        </m:ctrlPr>
                      </m:sSupPr>
                      <m:e>
                        <m:r>
                          <a:rPr lang="en-GB" sz="1600" i="1">
                            <a:latin typeface="Cambria Math" panose="02040503050406030204" pitchFamily="18" charset="0"/>
                          </a:rPr>
                          <m:t>𝐻</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r>
                      <a:rPr lang="en-GB" sz="1600" b="0" i="1" smtClean="0">
                        <a:latin typeface="Cambria Math" panose="02040503050406030204" pitchFamily="18" charset="0"/>
                      </a:rPr>
                      <m:t>=</m:t>
                    </m:r>
                    <m:f>
                      <m:fPr>
                        <m:ctrlPr>
                          <a:rPr lang="en-GB" sz="1600" i="1">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1</m:t>
                            </m:r>
                          </m:sub>
                        </m:sSub>
                        <m:sSup>
                          <m:sSupPr>
                            <m:ctrlPr>
                              <a:rPr lang="en-GB" sz="1600" i="1">
                                <a:latin typeface="Cambria Math" panose="02040503050406030204" pitchFamily="18" charset="0"/>
                              </a:rPr>
                            </m:ctrlPr>
                          </m:sSupPr>
                          <m:e>
                            <m:r>
                              <a:rPr lang="en-GB" sz="1600" b="0" i="1" smtClean="0">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𝜂</m:t>
                            </m:r>
                          </m:e>
                          <m:sub>
                            <m:r>
                              <a:rPr lang="en-GB" sz="1600" i="1">
                                <a:latin typeface="Cambria Math" panose="02040503050406030204" pitchFamily="18" charset="0"/>
                                <a:ea typeface="Cambria Math" panose="02040503050406030204" pitchFamily="18" charset="0"/>
                              </a:rPr>
                              <m:t>0</m:t>
                            </m:r>
                          </m:sub>
                        </m:sSub>
                      </m:den>
                    </m:f>
                  </m:oMath>
                </a14:m>
                <a:r>
                  <a:rPr lang="en-US" sz="1600" dirty="0"/>
                  <a:t>, </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𝐻</m:t>
                        </m:r>
                      </m:e>
                      <m:sup>
                        <m:r>
                          <a:rPr lang="en-GB" sz="1600" i="1">
                            <a:latin typeface="Cambria Math" panose="02040503050406030204" pitchFamily="18" charset="0"/>
                          </a:rPr>
                          <m:t>(</m:t>
                        </m:r>
                        <m:r>
                          <a:rPr lang="en-GB" sz="1600" b="0" i="1" smtClean="0">
                            <a:latin typeface="Cambria Math" panose="02040503050406030204" pitchFamily="18" charset="0"/>
                          </a:rPr>
                          <m:t>𝑖</m:t>
                        </m:r>
                        <m:r>
                          <a:rPr lang="en-GB" sz="1600" i="1">
                            <a:latin typeface="Cambria Math" panose="02040503050406030204" pitchFamily="18" charset="0"/>
                          </a:rPr>
                          <m:t>)</m:t>
                        </m:r>
                      </m:sup>
                    </m:sSup>
                    <m:r>
                      <a:rPr lang="en-GB" sz="1600" i="1">
                        <a:latin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b="0" i="1" smtClean="0">
                                <a:latin typeface="Cambria Math" panose="02040503050406030204" pitchFamily="18" charset="0"/>
                              </a:rPr>
                              <m:t>𝑖</m:t>
                            </m:r>
                            <m:r>
                              <a:rPr lang="en-GB" sz="1600" i="1">
                                <a:latin typeface="Cambria Math" panose="02040503050406030204" pitchFamily="18" charset="0"/>
                              </a:rPr>
                              <m:t>)</m:t>
                            </m:r>
                          </m:sup>
                        </m:sSup>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𝜂</m:t>
                            </m:r>
                          </m:e>
                          <m:sub>
                            <m:r>
                              <a:rPr lang="en-GB" sz="1600" i="1">
                                <a:latin typeface="Cambria Math" panose="02040503050406030204" pitchFamily="18" charset="0"/>
                                <a:ea typeface="Cambria Math" panose="02040503050406030204" pitchFamily="18" charset="0"/>
                              </a:rPr>
                              <m:t>0</m:t>
                            </m:r>
                          </m:sub>
                        </m:sSub>
                      </m:den>
                    </m:f>
                  </m:oMath>
                </a14:m>
                <a:r>
                  <a:rPr lang="en-US" sz="1600" dirty="0"/>
                  <a:t> </a:t>
                </a:r>
              </a:p>
            </p:txBody>
          </p:sp>
        </mc:Choice>
        <mc:Fallback xmlns="">
          <p:sp>
            <p:nvSpPr>
              <p:cNvPr id="14" name="TextBox 13">
                <a:extLst>
                  <a:ext uri="{FF2B5EF4-FFF2-40B4-BE49-F238E27FC236}">
                    <a16:creationId xmlns:a16="http://schemas.microsoft.com/office/drawing/2014/main" id="{6B8A4298-4C3B-014B-9A0C-96459AFCF4B4}"/>
                  </a:ext>
                </a:extLst>
              </p:cNvPr>
              <p:cNvSpPr txBox="1">
                <a:spLocks noRot="1" noChangeAspect="1" noMove="1" noResize="1" noEditPoints="1" noAdjustHandles="1" noChangeArrowheads="1" noChangeShapeType="1" noTextEdit="1"/>
              </p:cNvSpPr>
              <p:nvPr/>
            </p:nvSpPr>
            <p:spPr>
              <a:xfrm>
                <a:off x="1097480" y="4406336"/>
                <a:ext cx="3546369" cy="520014"/>
              </a:xfrm>
              <a:prstGeom prst="rect">
                <a:avLst/>
              </a:prstGeom>
              <a:blipFill>
                <a:blip r:embed="rId7"/>
                <a:stretch>
                  <a:fillRect l="-71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29A60D5-5B3B-6E40-9327-BBB3DE2DF5B7}"/>
              </a:ext>
            </a:extLst>
          </p:cNvPr>
          <p:cNvSpPr txBox="1"/>
          <p:nvPr/>
        </p:nvSpPr>
        <p:spPr>
          <a:xfrm>
            <a:off x="7145217" y="1820444"/>
            <a:ext cx="425116" cy="338554"/>
          </a:xfrm>
          <a:prstGeom prst="rect">
            <a:avLst/>
          </a:prstGeom>
          <a:noFill/>
        </p:spPr>
        <p:txBody>
          <a:bodyPr wrap="none" rtlCol="0">
            <a:spAutoFit/>
          </a:bodyPr>
          <a:lstStyle/>
          <a:p>
            <a:r>
              <a:rPr lang="en-US" sz="1600" dirty="0"/>
              <a:t>(6)</a:t>
            </a:r>
          </a:p>
        </p:txBody>
      </p:sp>
      <p:sp>
        <p:nvSpPr>
          <p:cNvPr id="16" name="TextBox 15">
            <a:extLst>
              <a:ext uri="{FF2B5EF4-FFF2-40B4-BE49-F238E27FC236}">
                <a16:creationId xmlns:a16="http://schemas.microsoft.com/office/drawing/2014/main" id="{736E3448-7946-F746-A1FF-B910C1DD42D4}"/>
              </a:ext>
            </a:extLst>
          </p:cNvPr>
          <p:cNvSpPr txBox="1"/>
          <p:nvPr/>
        </p:nvSpPr>
        <p:spPr>
          <a:xfrm>
            <a:off x="1097480" y="5079297"/>
            <a:ext cx="2584362" cy="338554"/>
          </a:xfrm>
          <a:prstGeom prst="rect">
            <a:avLst/>
          </a:prstGeom>
          <a:noFill/>
        </p:spPr>
        <p:txBody>
          <a:bodyPr wrap="none" rtlCol="0">
            <a:spAutoFit/>
          </a:bodyPr>
          <a:lstStyle/>
          <a:p>
            <a:r>
              <a:rPr lang="en-US" sz="1600" dirty="0"/>
              <a:t>The left side of Eq.(6) means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5A096D-A0F4-C24A-AD9F-D1E1B731308C}"/>
                  </a:ext>
                </a:extLst>
              </p:cNvPr>
              <p:cNvSpPr txBox="1"/>
              <p:nvPr/>
            </p:nvSpPr>
            <p:spPr>
              <a:xfrm>
                <a:off x="3763594" y="4713555"/>
                <a:ext cx="2666114" cy="1070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p>
                            <m:sSupPr>
                              <m:ctrlPr>
                                <a:rPr lang="en-GB" sz="1600" i="1">
                                  <a:latin typeface="Cambria Math" panose="02040503050406030204" pitchFamily="18" charset="0"/>
                                </a:rPr>
                              </m:ctrlPr>
                            </m:sSupPr>
                            <m:e>
                              <m:r>
                                <a:rPr lang="en-GB" sz="1600" i="1">
                                  <a:latin typeface="Cambria Math" panose="02040503050406030204" pitchFamily="18" charset="0"/>
                                </a:rPr>
                                <m:t>𝐻</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num>
                        <m:den>
                          <m:sSup>
                            <m:sSupPr>
                              <m:ctrlPr>
                                <a:rPr lang="en-GB" sz="1600" i="1">
                                  <a:latin typeface="Cambria Math" panose="02040503050406030204" pitchFamily="18" charset="0"/>
                                </a:rPr>
                              </m:ctrlPr>
                            </m:sSupPr>
                            <m:e>
                              <m:r>
                                <a:rPr lang="en-GB" sz="1600" i="1">
                                  <a:latin typeface="Cambria Math" panose="02040503050406030204" pitchFamily="18" charset="0"/>
                                </a:rPr>
                                <m:t>𝐻</m:t>
                              </m:r>
                            </m:e>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p>
                        </m:den>
                      </m:f>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𝜂</m:t>
                                  </m:r>
                                </m:e>
                                <m:sub>
                                  <m:r>
                                    <a:rPr lang="en-GB" sz="1600" i="1">
                                      <a:latin typeface="Cambria Math" panose="02040503050406030204" pitchFamily="18" charset="0"/>
                                      <a:ea typeface="Cambria Math" panose="02040503050406030204" pitchFamily="18" charset="0"/>
                                    </a:rPr>
                                    <m:t>0</m:t>
                                  </m:r>
                                </m:sub>
                              </m:sSub>
                            </m:den>
                          </m:f>
                        </m:num>
                        <m:den>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b="0" i="1" smtClean="0">
                                      <a:latin typeface="Cambria Math" panose="02040503050406030204" pitchFamily="18" charset="0"/>
                                    </a:rPr>
                                    <m:t>𝑖</m:t>
                                  </m:r>
                                  <m:r>
                                    <a:rPr lang="en-GB" sz="1600" i="1">
                                      <a:latin typeface="Cambria Math" panose="02040503050406030204" pitchFamily="18" charset="0"/>
                                    </a:rPr>
                                    <m:t>)</m:t>
                                  </m:r>
                                </m:sup>
                              </m:sSup>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𝜂</m:t>
                                  </m:r>
                                </m:e>
                                <m:sub>
                                  <m:r>
                                    <a:rPr lang="en-GB" sz="1600" i="1">
                                      <a:latin typeface="Cambria Math" panose="02040503050406030204" pitchFamily="18" charset="0"/>
                                      <a:ea typeface="Cambria Math" panose="02040503050406030204" pitchFamily="18" charset="0"/>
                                    </a:rPr>
                                    <m:t>0</m:t>
                                  </m:r>
                                </m:sub>
                              </m:sSub>
                            </m:den>
                          </m:f>
                        </m:den>
                      </m:f>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num>
                        <m:den>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p>
                        </m:den>
                      </m:f>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𝑠</m:t>
                          </m:r>
                        </m:sub>
                      </m:sSub>
                    </m:oMath>
                  </m:oMathPara>
                </a14:m>
                <a:endParaRPr lang="en-US" sz="1600" dirty="0"/>
              </a:p>
            </p:txBody>
          </p:sp>
        </mc:Choice>
        <mc:Fallback xmlns="">
          <p:sp>
            <p:nvSpPr>
              <p:cNvPr id="18" name="TextBox 17">
                <a:extLst>
                  <a:ext uri="{FF2B5EF4-FFF2-40B4-BE49-F238E27FC236}">
                    <a16:creationId xmlns:a16="http://schemas.microsoft.com/office/drawing/2014/main" id="{515A096D-A0F4-C24A-AD9F-D1E1B731308C}"/>
                  </a:ext>
                </a:extLst>
              </p:cNvPr>
              <p:cNvSpPr txBox="1">
                <a:spLocks noRot="1" noChangeAspect="1" noMove="1" noResize="1" noEditPoints="1" noAdjustHandles="1" noChangeArrowheads="1" noChangeShapeType="1" noTextEdit="1"/>
              </p:cNvSpPr>
              <p:nvPr/>
            </p:nvSpPr>
            <p:spPr>
              <a:xfrm>
                <a:off x="3763594" y="4713555"/>
                <a:ext cx="2666114" cy="1070037"/>
              </a:xfrm>
              <a:prstGeom prst="rect">
                <a:avLst/>
              </a:prstGeom>
              <a:blipFill>
                <a:blip r:embed="rId8"/>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FD1983E-8DE1-5442-864B-DCDFF9740916}"/>
                  </a:ext>
                </a:extLst>
              </p:cNvPr>
              <p:cNvSpPr txBox="1"/>
              <p:nvPr/>
            </p:nvSpPr>
            <p:spPr>
              <a:xfrm>
                <a:off x="2430537" y="5876978"/>
                <a:ext cx="4572000" cy="605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𝑟</m:t>
                          </m:r>
                        </m:e>
                        <m:sub>
                          <m:r>
                            <a:rPr lang="en-GB" sz="1600" i="1">
                              <a:solidFill>
                                <a:srgbClr val="0432FF"/>
                              </a:solidFill>
                              <a:latin typeface="Cambria Math" panose="02040503050406030204" pitchFamily="18" charset="0"/>
                            </a:rPr>
                            <m:t>𝑠</m:t>
                          </m:r>
                        </m:sub>
                      </m:sSub>
                      <m:r>
                        <a:rPr lang="en-GB" sz="1600" b="0" i="1" smtClean="0">
                          <a:solidFill>
                            <a:srgbClr val="0432FF"/>
                          </a:solidFill>
                          <a:latin typeface="Cambria Math" panose="02040503050406030204" pitchFamily="18" charset="0"/>
                        </a:rPr>
                        <m:t>=</m:t>
                      </m:r>
                      <m:r>
                        <a:rPr lang="en-GB" sz="1600" i="1" smtClean="0">
                          <a:solidFill>
                            <a:srgbClr val="0432FF"/>
                          </a:solidFill>
                          <a:latin typeface="Cambria Math" panose="02040503050406030204" pitchFamily="18" charset="0"/>
                        </a:rPr>
                        <m:t>−</m:t>
                      </m:r>
                      <m:f>
                        <m:fPr>
                          <m:ctrlPr>
                            <a:rPr lang="en-GB" sz="1600" i="1">
                              <a:solidFill>
                                <a:srgbClr val="0432FF"/>
                              </a:solidFill>
                              <a:latin typeface="Cambria Math" panose="02040503050406030204" pitchFamily="18" charset="0"/>
                            </a:rPr>
                          </m:ctrlPr>
                        </m:fPr>
                        <m:num>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sin</m:t>
                              </m:r>
                            </m:fName>
                            <m:e>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1</m:t>
                                  </m:r>
                                </m:sub>
                              </m:sSub>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2</m:t>
                                  </m:r>
                                </m:sub>
                              </m:sSub>
                              <m:r>
                                <a:rPr lang="en-GB" sz="1600" i="1">
                                  <a:solidFill>
                                    <a:srgbClr val="0432FF"/>
                                  </a:solidFill>
                                  <a:latin typeface="Cambria Math" panose="02040503050406030204" pitchFamily="18" charset="0"/>
                                </a:rPr>
                                <m:t>)</m:t>
                              </m:r>
                            </m:e>
                          </m:func>
                        </m:num>
                        <m:den>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sin</m:t>
                              </m:r>
                            </m:fName>
                            <m:e>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1</m:t>
                                  </m:r>
                                </m:sub>
                              </m:sSub>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2</m:t>
                                  </m:r>
                                </m:sub>
                              </m:sSub>
                              <m:r>
                                <a:rPr lang="en-GB" sz="1600" i="1">
                                  <a:solidFill>
                                    <a:srgbClr val="0432FF"/>
                                  </a:solidFill>
                                  <a:latin typeface="Cambria Math" panose="02040503050406030204" pitchFamily="18" charset="0"/>
                                </a:rPr>
                                <m:t>)</m:t>
                              </m:r>
                            </m:e>
                          </m:func>
                        </m:den>
                      </m:f>
                    </m:oMath>
                  </m:oMathPara>
                </a14:m>
                <a:endParaRPr lang="en-US" sz="1600" dirty="0"/>
              </a:p>
            </p:txBody>
          </p:sp>
        </mc:Choice>
        <mc:Fallback xmlns="">
          <p:sp>
            <p:nvSpPr>
              <p:cNvPr id="20" name="TextBox 19">
                <a:extLst>
                  <a:ext uri="{FF2B5EF4-FFF2-40B4-BE49-F238E27FC236}">
                    <a16:creationId xmlns:a16="http://schemas.microsoft.com/office/drawing/2014/main" id="{6FD1983E-8DE1-5442-864B-DCDFF9740916}"/>
                  </a:ext>
                </a:extLst>
              </p:cNvPr>
              <p:cNvSpPr txBox="1">
                <a:spLocks noRot="1" noChangeAspect="1" noMove="1" noResize="1" noEditPoints="1" noAdjustHandles="1" noChangeArrowheads="1" noChangeShapeType="1" noTextEdit="1"/>
              </p:cNvSpPr>
              <p:nvPr/>
            </p:nvSpPr>
            <p:spPr>
              <a:xfrm>
                <a:off x="2430537" y="5876978"/>
                <a:ext cx="4572000" cy="605037"/>
              </a:xfrm>
              <a:prstGeom prst="rect">
                <a:avLst/>
              </a:prstGeom>
              <a:blipFill>
                <a:blip r:embed="rId9"/>
                <a:stretch>
                  <a:fillRect b="-816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C8C8688B-2903-D44E-8C9B-EE8E8E13B28B}"/>
              </a:ext>
            </a:extLst>
          </p:cNvPr>
          <p:cNvSpPr txBox="1"/>
          <p:nvPr/>
        </p:nvSpPr>
        <p:spPr>
          <a:xfrm>
            <a:off x="2685167" y="6010219"/>
            <a:ext cx="995785" cy="338554"/>
          </a:xfrm>
          <a:prstGeom prst="rect">
            <a:avLst/>
          </a:prstGeom>
          <a:noFill/>
        </p:spPr>
        <p:txBody>
          <a:bodyPr wrap="none" rtlCol="0">
            <a:spAutoFit/>
          </a:bodyPr>
          <a:lstStyle/>
          <a:p>
            <a:r>
              <a:rPr lang="en-US" sz="1600" dirty="0"/>
              <a:t>Therefore</a:t>
            </a:r>
          </a:p>
        </p:txBody>
      </p:sp>
      <p:sp>
        <p:nvSpPr>
          <p:cNvPr id="23" name="TextBox 22">
            <a:extLst>
              <a:ext uri="{FF2B5EF4-FFF2-40B4-BE49-F238E27FC236}">
                <a16:creationId xmlns:a16="http://schemas.microsoft.com/office/drawing/2014/main" id="{11DB3045-1D3F-854F-BB14-EE84A2440815}"/>
              </a:ext>
            </a:extLst>
          </p:cNvPr>
          <p:cNvSpPr txBox="1"/>
          <p:nvPr/>
        </p:nvSpPr>
        <p:spPr>
          <a:xfrm>
            <a:off x="1126056" y="1760304"/>
            <a:ext cx="1103323" cy="338554"/>
          </a:xfrm>
          <a:prstGeom prst="rect">
            <a:avLst/>
          </a:prstGeom>
          <a:noFill/>
        </p:spPr>
        <p:txBody>
          <a:bodyPr wrap="square">
            <a:spAutoFit/>
          </a:bodyPr>
          <a:lstStyle/>
          <a:p>
            <a:r>
              <a:rPr lang="en-US" sz="1600" dirty="0"/>
              <a:t>we obtain </a:t>
            </a:r>
          </a:p>
        </p:txBody>
      </p:sp>
      <p:sp>
        <p:nvSpPr>
          <p:cNvPr id="24" name="TextBox 23">
            <a:extLst>
              <a:ext uri="{FF2B5EF4-FFF2-40B4-BE49-F238E27FC236}">
                <a16:creationId xmlns:a16="http://schemas.microsoft.com/office/drawing/2014/main" id="{DD020ECF-1F0E-2F46-A134-1488149AC9F5}"/>
              </a:ext>
            </a:extLst>
          </p:cNvPr>
          <p:cNvSpPr txBox="1"/>
          <p:nvPr/>
        </p:nvSpPr>
        <p:spPr>
          <a:xfrm>
            <a:off x="6290384" y="5089675"/>
            <a:ext cx="2553904" cy="338554"/>
          </a:xfrm>
          <a:prstGeom prst="rect">
            <a:avLst/>
          </a:prstGeom>
          <a:noFill/>
        </p:spPr>
        <p:txBody>
          <a:bodyPr wrap="none" rtlCol="0">
            <a:spAutoFit/>
          </a:bodyPr>
          <a:lstStyle/>
          <a:p>
            <a:r>
              <a:rPr lang="en-US" sz="1600" dirty="0"/>
              <a:t>Reflectivity of s-</a:t>
            </a:r>
            <a:r>
              <a:rPr lang="en-US" sz="1600" dirty="0" err="1"/>
              <a:t>polarisation</a:t>
            </a:r>
            <a:endParaRPr lang="en-US" sz="1600" dirty="0"/>
          </a:p>
        </p:txBody>
      </p:sp>
    </p:spTree>
    <p:extLst>
      <p:ext uri="{BB962C8B-B14F-4D97-AF65-F5344CB8AC3E}">
        <p14:creationId xmlns:p14="http://schemas.microsoft.com/office/powerpoint/2010/main" val="1247733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45DA9-FA58-9348-9EA0-F6E17F3AF486}"/>
                  </a:ext>
                </a:extLst>
              </p:cNvPr>
              <p:cNvSpPr txBox="1"/>
              <p:nvPr/>
            </p:nvSpPr>
            <p:spPr>
              <a:xfrm>
                <a:off x="1677407" y="720907"/>
                <a:ext cx="5800726" cy="9998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𝑠</m:t>
                          </m:r>
                        </m:sub>
                      </m:sSub>
                      <m:r>
                        <a:rPr lang="en-GB" sz="1600" b="0" i="1" smtClean="0">
                          <a:latin typeface="Cambria Math" panose="02040503050406030204" pitchFamily="18" charset="0"/>
                        </a:rPr>
                        <m:t>=</m:t>
                      </m:r>
                      <m:f>
                        <m:fPr>
                          <m:ctrlPr>
                            <a:rPr lang="en-GB" sz="1600" i="1" smtClean="0">
                              <a:latin typeface="Cambria Math" panose="02040503050406030204" pitchFamily="18" charset="0"/>
                            </a:rPr>
                          </m:ctrlPr>
                        </m:fPr>
                        <m:num>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num>
                        <m:den>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den>
                      </m:f>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f>
                            <m:fPr>
                              <m:ctrlPr>
                                <a:rPr lang="en-GB" sz="1600" b="0" i="1" smtClean="0">
                                  <a:latin typeface="Cambria Math" panose="02040503050406030204" pitchFamily="18" charset="0"/>
                                  <a:ea typeface="Cambria Math" panose="02040503050406030204" pitchFamily="18" charset="0"/>
                                </a:rPr>
                              </m:ctrlPr>
                            </m:fPr>
                            <m:num>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num>
                            <m:den>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den>
                          </m:f>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b="0" i="1" smtClean="0">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e>
                          </m:func>
                        </m:num>
                        <m:den>
                          <m:f>
                            <m:fPr>
                              <m:ctrlPr>
                                <a:rPr lang="en-GB" sz="1600" i="1">
                                  <a:latin typeface="Cambria Math" panose="02040503050406030204" pitchFamily="18" charset="0"/>
                                  <a:ea typeface="Cambria Math" panose="02040503050406030204" pitchFamily="18" charset="0"/>
                                </a:rPr>
                              </m:ctrlPr>
                            </m:fPr>
                            <m:num>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num>
                            <m:den>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den>
                          </m:f>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b="0" i="1" smtClean="0">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den>
                      </m:f>
                    </m:oMath>
                  </m:oMathPara>
                </a14:m>
                <a:endParaRPr lang="en-US" sz="1600" dirty="0"/>
              </a:p>
            </p:txBody>
          </p:sp>
        </mc:Choice>
        <mc:Fallback xmlns="">
          <p:sp>
            <p:nvSpPr>
              <p:cNvPr id="3" name="TextBox 2">
                <a:extLst>
                  <a:ext uri="{FF2B5EF4-FFF2-40B4-BE49-F238E27FC236}">
                    <a16:creationId xmlns:a16="http://schemas.microsoft.com/office/drawing/2014/main" id="{0C445DA9-FA58-9348-9EA0-F6E17F3AF486}"/>
                  </a:ext>
                </a:extLst>
              </p:cNvPr>
              <p:cNvSpPr txBox="1">
                <a:spLocks noRot="1" noChangeAspect="1" noMove="1" noResize="1" noEditPoints="1" noAdjustHandles="1" noChangeArrowheads="1" noChangeShapeType="1" noTextEdit="1"/>
              </p:cNvSpPr>
              <p:nvPr/>
            </p:nvSpPr>
            <p:spPr>
              <a:xfrm>
                <a:off x="1677407" y="720907"/>
                <a:ext cx="5800726" cy="999825"/>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07AEF1-493D-7A47-9416-2DFAEED8DDFE}"/>
              </a:ext>
            </a:extLst>
          </p:cNvPr>
          <p:cNvSpPr txBox="1"/>
          <p:nvPr/>
        </p:nvSpPr>
        <p:spPr>
          <a:xfrm>
            <a:off x="685801" y="470756"/>
            <a:ext cx="2658100" cy="338554"/>
          </a:xfrm>
          <a:prstGeom prst="rect">
            <a:avLst/>
          </a:prstGeom>
          <a:noFill/>
        </p:spPr>
        <p:txBody>
          <a:bodyPr wrap="none" rtlCol="0">
            <a:spAutoFit/>
          </a:bodyPr>
          <a:lstStyle/>
          <a:p>
            <a:r>
              <a:rPr lang="en-US" sz="1600" dirty="0"/>
              <a:t>From Eq.(6) on previous slide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8CF740-3778-704F-9391-2678DF08BCF4}"/>
                  </a:ext>
                </a:extLst>
              </p:cNvPr>
              <p:cNvSpPr txBox="1"/>
              <p:nvPr/>
            </p:nvSpPr>
            <p:spPr>
              <a:xfrm>
                <a:off x="2233310" y="2099542"/>
                <a:ext cx="1028487" cy="5050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ea typeface="Cambria Math" panose="02040503050406030204" pitchFamily="18" charset="0"/>
                            </a:rPr>
                          </m:ctrlPr>
                        </m:fPr>
                        <m:num>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num>
                        <m:den>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den>
                      </m:f>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𝑛</m:t>
                              </m:r>
                            </m:e>
                            <m:sub>
                              <m:r>
                                <a:rPr lang="en-GB" sz="1600" b="0" i="1" smtClean="0">
                                  <a:latin typeface="Cambria Math" panose="02040503050406030204" pitchFamily="18" charset="0"/>
                                  <a:ea typeface="Cambria Math" panose="02040503050406030204" pitchFamily="18" charset="0"/>
                                </a:rPr>
                                <m:t>1</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b="0" i="1" smtClean="0">
                                  <a:latin typeface="Cambria Math" panose="02040503050406030204" pitchFamily="18" charset="0"/>
                                  <a:ea typeface="Cambria Math" panose="02040503050406030204" pitchFamily="18" charset="0"/>
                                </a:rPr>
                                <m:t>2</m:t>
                              </m:r>
                            </m:sub>
                          </m:sSub>
                        </m:den>
                      </m:f>
                    </m:oMath>
                  </m:oMathPara>
                </a14:m>
                <a:endParaRPr lang="en-US" sz="1600" dirty="0"/>
              </a:p>
            </p:txBody>
          </p:sp>
        </mc:Choice>
        <mc:Fallback xmlns="">
          <p:sp>
            <p:nvSpPr>
              <p:cNvPr id="5" name="TextBox 4">
                <a:extLst>
                  <a:ext uri="{FF2B5EF4-FFF2-40B4-BE49-F238E27FC236}">
                    <a16:creationId xmlns:a16="http://schemas.microsoft.com/office/drawing/2014/main" id="{1C8CF740-3778-704F-9391-2678DF08BCF4}"/>
                  </a:ext>
                </a:extLst>
              </p:cNvPr>
              <p:cNvSpPr txBox="1">
                <a:spLocks noRot="1" noChangeAspect="1" noMove="1" noResize="1" noEditPoints="1" noAdjustHandles="1" noChangeArrowheads="1" noChangeShapeType="1" noTextEdit="1"/>
              </p:cNvSpPr>
              <p:nvPr/>
            </p:nvSpPr>
            <p:spPr>
              <a:xfrm>
                <a:off x="2233310" y="2099542"/>
                <a:ext cx="1028487" cy="505010"/>
              </a:xfrm>
              <a:prstGeom prst="rect">
                <a:avLst/>
              </a:prstGeom>
              <a:blipFill>
                <a:blip r:embed="rId3"/>
                <a:stretch>
                  <a:fillRect l="-3659" t="-2500" r="-1220" b="-75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F7D42D8-BCF6-6841-915A-B527611318A1}"/>
              </a:ext>
            </a:extLst>
          </p:cNvPr>
          <p:cNvSpPr txBox="1"/>
          <p:nvPr/>
        </p:nvSpPr>
        <p:spPr>
          <a:xfrm>
            <a:off x="571500" y="2176724"/>
            <a:ext cx="1590372" cy="338554"/>
          </a:xfrm>
          <a:prstGeom prst="rect">
            <a:avLst/>
          </a:prstGeom>
          <a:noFill/>
        </p:spPr>
        <p:txBody>
          <a:bodyPr wrap="none" rtlCol="0">
            <a:spAutoFit/>
          </a:bodyPr>
          <a:lstStyle/>
          <a:p>
            <a:r>
              <a:rPr lang="en-US" sz="1600" dirty="0"/>
              <a:t>From Snell’s law</a:t>
            </a:r>
          </a:p>
        </p:txBody>
      </p:sp>
      <p:sp>
        <p:nvSpPr>
          <p:cNvPr id="7" name="TextBox 6">
            <a:extLst>
              <a:ext uri="{FF2B5EF4-FFF2-40B4-BE49-F238E27FC236}">
                <a16:creationId xmlns:a16="http://schemas.microsoft.com/office/drawing/2014/main" id="{FEEC5A24-3B25-104E-A0F3-418C5FF8751C}"/>
              </a:ext>
            </a:extLst>
          </p:cNvPr>
          <p:cNvSpPr txBox="1"/>
          <p:nvPr/>
        </p:nvSpPr>
        <p:spPr>
          <a:xfrm>
            <a:off x="3204454" y="2142405"/>
            <a:ext cx="470000" cy="338554"/>
          </a:xfrm>
          <a:prstGeom prst="rect">
            <a:avLst/>
          </a:prstGeom>
          <a:noFill/>
        </p:spPr>
        <p:txBody>
          <a:bodyPr wrap="none" rtlCol="0">
            <a:spAutoFit/>
          </a:bodyPr>
          <a:lstStyle/>
          <a:p>
            <a:r>
              <a:rPr lang="en-US" sz="1600" dirty="0"/>
              <a:t>, so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FCD76E-DBAC-4040-9C82-CA8B9DE7541E}"/>
                  </a:ext>
                </a:extLst>
              </p:cNvPr>
              <p:cNvSpPr txBox="1"/>
              <p:nvPr/>
            </p:nvSpPr>
            <p:spPr>
              <a:xfrm>
                <a:off x="2881829" y="1886461"/>
                <a:ext cx="5800726" cy="9137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𝑠</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f>
                            <m:fPr>
                              <m:ctrlPr>
                                <a:rPr lang="en-GB" sz="1600" i="1">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1</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2</m:t>
                                  </m:r>
                                </m:sub>
                              </m:sSub>
                            </m:den>
                          </m:f>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b="0" i="1" smtClean="0">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e>
                          </m:func>
                        </m:num>
                        <m:den>
                          <m:f>
                            <m:fPr>
                              <m:ctrlPr>
                                <a:rPr lang="en-GB" sz="1600" i="1">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1</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2</m:t>
                                  </m:r>
                                </m:sub>
                              </m:sSub>
                            </m:den>
                          </m:f>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b="0" i="1" smtClean="0">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den>
                      </m:f>
                      <m:r>
                        <a:rPr lang="en-GB" sz="1600" b="0" i="1" smtClean="0">
                          <a:latin typeface="Cambria Math" panose="02040503050406030204" pitchFamily="18" charset="0"/>
                          <a:ea typeface="Cambria Math" panose="02040503050406030204" pitchFamily="18" charset="0"/>
                        </a:rPr>
                        <m:t>=</m:t>
                      </m:r>
                      <m:f>
                        <m:fPr>
                          <m:ctrlPr>
                            <a:rPr lang="en-GB" sz="1600" i="1" smtClean="0">
                              <a:solidFill>
                                <a:srgbClr val="0432FF"/>
                              </a:solidFill>
                              <a:latin typeface="Cambria Math" panose="02040503050406030204" pitchFamily="18" charset="0"/>
                            </a:rPr>
                          </m:ctrlPr>
                        </m:fPr>
                        <m:num>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1</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1</m:t>
                                  </m:r>
                                </m:sub>
                              </m:sSub>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2</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2</m:t>
                                      </m:r>
                                    </m:sub>
                                  </m:sSub>
                                </m:e>
                              </m:func>
                            </m:e>
                          </m:func>
                        </m:num>
                        <m:den>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1</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1</m:t>
                                  </m:r>
                                </m:sub>
                              </m:sSub>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2</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2</m:t>
                                      </m:r>
                                    </m:sub>
                                  </m:sSub>
                                </m:e>
                              </m:func>
                            </m:e>
                          </m:func>
                        </m:den>
                      </m:f>
                    </m:oMath>
                  </m:oMathPara>
                </a14:m>
                <a:endParaRPr lang="en-US" sz="1600" dirty="0"/>
              </a:p>
            </p:txBody>
          </p:sp>
        </mc:Choice>
        <mc:Fallback xmlns="">
          <p:sp>
            <p:nvSpPr>
              <p:cNvPr id="8" name="TextBox 7">
                <a:extLst>
                  <a:ext uri="{FF2B5EF4-FFF2-40B4-BE49-F238E27FC236}">
                    <a16:creationId xmlns:a16="http://schemas.microsoft.com/office/drawing/2014/main" id="{A9FCD76E-DBAC-4040-9C82-CA8B9DE7541E}"/>
                  </a:ext>
                </a:extLst>
              </p:cNvPr>
              <p:cNvSpPr txBox="1">
                <a:spLocks noRot="1" noChangeAspect="1" noMove="1" noResize="1" noEditPoints="1" noAdjustHandles="1" noChangeArrowheads="1" noChangeShapeType="1" noTextEdit="1"/>
              </p:cNvSpPr>
              <p:nvPr/>
            </p:nvSpPr>
            <p:spPr>
              <a:xfrm>
                <a:off x="2881829" y="1886461"/>
                <a:ext cx="5800726" cy="913776"/>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610C144-A132-5C4D-B95A-5A9752E3EABD}"/>
              </a:ext>
            </a:extLst>
          </p:cNvPr>
          <p:cNvSpPr txBox="1"/>
          <p:nvPr/>
        </p:nvSpPr>
        <p:spPr>
          <a:xfrm>
            <a:off x="571500" y="3394606"/>
            <a:ext cx="5412444" cy="338554"/>
          </a:xfrm>
          <a:prstGeom prst="rect">
            <a:avLst/>
          </a:prstGeom>
          <a:noFill/>
        </p:spPr>
        <p:txBody>
          <a:bodyPr wrap="none" rtlCol="0">
            <a:spAutoFit/>
          </a:bodyPr>
          <a:lstStyle/>
          <a:p>
            <a:r>
              <a:rPr lang="en-US" sz="1600" dirty="0"/>
              <a:t>By making similar substitutions to eq.(3) on slide 11, we obtain</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39887E6-E837-0D4A-B553-0256AC9F2FD8}"/>
                  </a:ext>
                </a:extLst>
              </p:cNvPr>
              <p:cNvSpPr/>
              <p:nvPr/>
            </p:nvSpPr>
            <p:spPr>
              <a:xfrm>
                <a:off x="2147584" y="3787200"/>
                <a:ext cx="4501873" cy="348813"/>
              </a:xfrm>
              <a:prstGeom prst="rect">
                <a:avLst/>
              </a:prstGeom>
            </p:spPr>
            <p:txBody>
              <a:bodyPr wrap="none">
                <a:spAutoFit/>
              </a:bodyPr>
              <a:lstStyle/>
              <a:p>
                <a14:m>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b="0" i="1" smtClean="0">
                            <a:latin typeface="Cambria Math" panose="02040503050406030204" pitchFamily="18" charset="0"/>
                          </a:rPr>
                          <m:t>𝑖</m:t>
                        </m:r>
                        <m:r>
                          <a:rPr lang="en-GB" sz="1600" i="1">
                            <a:latin typeface="Cambria Math" panose="02040503050406030204" pitchFamily="18" charset="0"/>
                          </a:rPr>
                          <m:t>)</m:t>
                        </m:r>
                      </m:sup>
                    </m:sSup>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r>
                      <a:rPr lang="en-GB" sz="1600" b="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b="0" i="1" smtClean="0">
                            <a:latin typeface="Cambria Math" panose="02040503050406030204" pitchFamily="18" charset="0"/>
                          </a:rPr>
                          <m:t>2</m:t>
                        </m:r>
                      </m:sub>
                    </m:sSub>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b="0" i="1" smtClean="0">
                            <a:latin typeface="Cambria Math" panose="02040503050406030204" pitchFamily="18" charset="0"/>
                          </a:rPr>
                          <m:t>𝑡</m:t>
                        </m:r>
                        <m:r>
                          <a:rPr lang="en-GB" sz="1600" i="1">
                            <a:latin typeface="Cambria Math" panose="02040503050406030204" pitchFamily="18" charset="0"/>
                          </a:rPr>
                          <m:t>)</m:t>
                        </m:r>
                      </m:sup>
                    </m:sSup>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e>
                    </m:func>
                    <m:r>
                      <a:rPr lang="en-GB" sz="1600" b="0" i="0" smtClean="0">
                        <a:latin typeface="Cambria Math" panose="02040503050406030204" pitchFamily="18" charset="0"/>
                        <a:ea typeface="Cambria Math" panose="02040503050406030204" pitchFamily="18" charset="0"/>
                      </a:rPr>
                      <m:t> </m:t>
                    </m:r>
                  </m:oMath>
                </a14:m>
                <a:r>
                  <a:rPr lang="en-US" sz="1600" dirty="0"/>
                  <a:t>    (7)</a:t>
                </a:r>
              </a:p>
            </p:txBody>
          </p:sp>
        </mc:Choice>
        <mc:Fallback xmlns="">
          <p:sp>
            <p:nvSpPr>
              <p:cNvPr id="10" name="Rectangle 9">
                <a:extLst>
                  <a:ext uri="{FF2B5EF4-FFF2-40B4-BE49-F238E27FC236}">
                    <a16:creationId xmlns:a16="http://schemas.microsoft.com/office/drawing/2014/main" id="{439887E6-E837-0D4A-B553-0256AC9F2FD8}"/>
                  </a:ext>
                </a:extLst>
              </p:cNvPr>
              <p:cNvSpPr>
                <a:spLocks noRot="1" noChangeAspect="1" noMove="1" noResize="1" noEditPoints="1" noAdjustHandles="1" noChangeArrowheads="1" noChangeShapeType="1" noTextEdit="1"/>
              </p:cNvSpPr>
              <p:nvPr/>
            </p:nvSpPr>
            <p:spPr>
              <a:xfrm>
                <a:off x="2147584" y="3787200"/>
                <a:ext cx="4501873" cy="348813"/>
              </a:xfrm>
              <a:prstGeom prst="rect">
                <a:avLst/>
              </a:prstGeom>
              <a:blipFill>
                <a:blip r:embed="rId5"/>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C986AC-26C9-6B42-B380-1F433A841414}"/>
                  </a:ext>
                </a:extLst>
              </p:cNvPr>
              <p:cNvSpPr txBox="1"/>
              <p:nvPr/>
            </p:nvSpPr>
            <p:spPr>
              <a:xfrm>
                <a:off x="589794" y="4322973"/>
                <a:ext cx="3258456" cy="348813"/>
              </a:xfrm>
              <a:prstGeom prst="rect">
                <a:avLst/>
              </a:prstGeom>
              <a:noFill/>
            </p:spPr>
            <p:txBody>
              <a:bodyPr wrap="none" rtlCol="0">
                <a:spAutoFit/>
              </a:bodyPr>
              <a:lstStyle/>
              <a:p>
                <a:r>
                  <a:rPr lang="en-US" sz="1600" dirty="0"/>
                  <a:t>Both sides divided by </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p>
                  </m:oMath>
                </a14:m>
                <a:r>
                  <a:rPr lang="en-US" sz="1600" dirty="0"/>
                  <a:t>, we obtain</a:t>
                </a:r>
              </a:p>
            </p:txBody>
          </p:sp>
        </mc:Choice>
        <mc:Fallback xmlns="">
          <p:sp>
            <p:nvSpPr>
              <p:cNvPr id="11" name="TextBox 10">
                <a:extLst>
                  <a:ext uri="{FF2B5EF4-FFF2-40B4-BE49-F238E27FC236}">
                    <a16:creationId xmlns:a16="http://schemas.microsoft.com/office/drawing/2014/main" id="{C6C986AC-26C9-6B42-B380-1F433A841414}"/>
                  </a:ext>
                </a:extLst>
              </p:cNvPr>
              <p:cNvSpPr txBox="1">
                <a:spLocks noRot="1" noChangeAspect="1" noMove="1" noResize="1" noEditPoints="1" noAdjustHandles="1" noChangeArrowheads="1" noChangeShapeType="1" noTextEdit="1"/>
              </p:cNvSpPr>
              <p:nvPr/>
            </p:nvSpPr>
            <p:spPr>
              <a:xfrm>
                <a:off x="589794" y="4322973"/>
                <a:ext cx="3258456" cy="348813"/>
              </a:xfrm>
              <a:prstGeom prst="rect">
                <a:avLst/>
              </a:prstGeom>
              <a:blipFill>
                <a:blip r:embed="rId6"/>
                <a:stretch>
                  <a:fillRect l="-1167"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F3267BE-B70D-7543-8742-E7BE3E5F9B08}"/>
                  </a:ext>
                </a:extLst>
              </p:cNvPr>
              <p:cNvSpPr/>
              <p:nvPr/>
            </p:nvSpPr>
            <p:spPr>
              <a:xfrm>
                <a:off x="2425274" y="4700518"/>
                <a:ext cx="3803156" cy="599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f>
                        <m:fPr>
                          <m:ctrlPr>
                            <a:rPr lang="en-GB" sz="1600" b="0" i="1" smtClean="0">
                              <a:latin typeface="Cambria Math" panose="02040503050406030204" pitchFamily="18" charset="0"/>
                              <a:ea typeface="Cambria Math" panose="02040503050406030204" pitchFamily="18" charset="0"/>
                            </a:rPr>
                          </m:ctrlPr>
                        </m:fPr>
                        <m:num>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p>
                        </m:num>
                        <m:den>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p>
                        </m:den>
                      </m:f>
                      <m:r>
                        <a:rPr lang="en-GB" sz="1600" b="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b="0" i="1" smtClean="0">
                              <a:latin typeface="Cambria Math" panose="02040503050406030204" pitchFamily="18" charset="0"/>
                            </a:rPr>
                            <m:t>2</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e>
                      </m:func>
                      <m:f>
                        <m:fPr>
                          <m:ctrlPr>
                            <a:rPr lang="en-GB" sz="1600" b="0" i="1" smtClean="0">
                              <a:latin typeface="Cambria Math" panose="02040503050406030204" pitchFamily="18" charset="0"/>
                              <a:ea typeface="Cambria Math" panose="02040503050406030204" pitchFamily="18" charset="0"/>
                            </a:rPr>
                          </m:ctrlPr>
                        </m:fPr>
                        <m:num>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i="1">
                                  <a:latin typeface="Cambria Math" panose="02040503050406030204" pitchFamily="18" charset="0"/>
                                </a:rPr>
                                <m:t>𝑡</m:t>
                              </m:r>
                              <m:r>
                                <a:rPr lang="en-GB" sz="1600" i="1">
                                  <a:latin typeface="Cambria Math" panose="02040503050406030204" pitchFamily="18" charset="0"/>
                                </a:rPr>
                                <m:t>)</m:t>
                              </m:r>
                            </m:sup>
                          </m:sSup>
                        </m:num>
                        <m:den>
                          <m:sSup>
                            <m:sSupPr>
                              <m:ctrlPr>
                                <a:rPr lang="en-GB" sz="1600" i="1">
                                  <a:latin typeface="Cambria Math" panose="02040503050406030204" pitchFamily="18" charset="0"/>
                                </a:rPr>
                              </m:ctrlPr>
                            </m:sSupPr>
                            <m:e>
                              <m:r>
                                <a:rPr lang="en-GB" sz="1600" i="1">
                                  <a:latin typeface="Cambria Math" panose="02040503050406030204" pitchFamily="18" charset="0"/>
                                </a:rPr>
                                <m:t>𝐸</m:t>
                              </m:r>
                            </m:e>
                            <m:sup>
                              <m:r>
                                <a:rPr lang="en-GB" sz="1600" i="1">
                                  <a:latin typeface="Cambria Math" panose="02040503050406030204" pitchFamily="18" charset="0"/>
                                </a:rPr>
                                <m:t>(</m:t>
                              </m:r>
                              <m:r>
                                <a:rPr lang="en-GB" sz="1600" b="0" i="1" smtClean="0">
                                  <a:latin typeface="Cambria Math" panose="02040503050406030204" pitchFamily="18" charset="0"/>
                                </a:rPr>
                                <m:t>𝑖</m:t>
                              </m:r>
                              <m:r>
                                <a:rPr lang="en-GB" sz="1600" i="1">
                                  <a:latin typeface="Cambria Math" panose="02040503050406030204" pitchFamily="18" charset="0"/>
                                </a:rPr>
                                <m:t>)</m:t>
                              </m:r>
                            </m:sup>
                          </m:sSup>
                        </m:den>
                      </m:f>
                    </m:oMath>
                  </m:oMathPara>
                </a14:m>
                <a:endParaRPr lang="en-US" sz="1600" dirty="0"/>
              </a:p>
            </p:txBody>
          </p:sp>
        </mc:Choice>
        <mc:Fallback xmlns="">
          <p:sp>
            <p:nvSpPr>
              <p:cNvPr id="12" name="Rectangle 11">
                <a:extLst>
                  <a:ext uri="{FF2B5EF4-FFF2-40B4-BE49-F238E27FC236}">
                    <a16:creationId xmlns:a16="http://schemas.microsoft.com/office/drawing/2014/main" id="{3F3267BE-B70D-7543-8742-E7BE3E5F9B08}"/>
                  </a:ext>
                </a:extLst>
              </p:cNvPr>
              <p:cNvSpPr>
                <a:spLocks noRot="1" noChangeAspect="1" noMove="1" noResize="1" noEditPoints="1" noAdjustHandles="1" noChangeArrowheads="1" noChangeShapeType="1" noTextEdit="1"/>
              </p:cNvSpPr>
              <p:nvPr/>
            </p:nvSpPr>
            <p:spPr>
              <a:xfrm>
                <a:off x="2425274" y="4700518"/>
                <a:ext cx="3803156" cy="599908"/>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D002AAA-E227-3848-A943-69D87048F21C}"/>
                  </a:ext>
                </a:extLst>
              </p:cNvPr>
              <p:cNvSpPr/>
              <p:nvPr/>
            </p:nvSpPr>
            <p:spPr>
              <a:xfrm>
                <a:off x="2749880" y="5409055"/>
                <a:ext cx="294292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r>
                        <a:rPr lang="en-GB" sz="1600" b="0" i="1" smtClean="0">
                          <a:latin typeface="Cambria Math" panose="02040503050406030204" pitchFamily="18" charset="0"/>
                          <a:ea typeface="Cambria Math" panose="02040503050406030204" pitchFamily="18" charset="0"/>
                        </a:rPr>
                        <m:t>(1−</m:t>
                      </m:r>
                      <m:sSub>
                        <m:sSubPr>
                          <m:ctrlPr>
                            <a:rPr lang="en-GB" sz="1600" i="1">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𝑠</m:t>
                          </m:r>
                        </m:sub>
                      </m:sSub>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b="0" i="1" smtClean="0">
                              <a:latin typeface="Cambria Math" panose="02040503050406030204" pitchFamily="18" charset="0"/>
                            </a:rPr>
                            <m:t>2</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e>
                      </m:func>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𝑡</m:t>
                          </m:r>
                        </m:e>
                        <m:sub>
                          <m:r>
                            <a:rPr lang="en-GB" sz="1600" b="0" i="1" smtClean="0">
                              <a:latin typeface="Cambria Math" panose="02040503050406030204" pitchFamily="18" charset="0"/>
                              <a:ea typeface="Cambria Math" panose="02040503050406030204" pitchFamily="18" charset="0"/>
                            </a:rPr>
                            <m:t>𝑠</m:t>
                          </m:r>
                        </m:sub>
                      </m:sSub>
                    </m:oMath>
                  </m:oMathPara>
                </a14:m>
                <a:endParaRPr lang="en-US" sz="1600" dirty="0"/>
              </a:p>
            </p:txBody>
          </p:sp>
        </mc:Choice>
        <mc:Fallback xmlns="">
          <p:sp>
            <p:nvSpPr>
              <p:cNvPr id="13" name="Rectangle 12">
                <a:extLst>
                  <a:ext uri="{FF2B5EF4-FFF2-40B4-BE49-F238E27FC236}">
                    <a16:creationId xmlns:a16="http://schemas.microsoft.com/office/drawing/2014/main" id="{1D002AAA-E227-3848-A943-69D87048F21C}"/>
                  </a:ext>
                </a:extLst>
              </p:cNvPr>
              <p:cNvSpPr>
                <a:spLocks noRot="1" noChangeAspect="1" noMove="1" noResize="1" noEditPoints="1" noAdjustHandles="1" noChangeArrowheads="1" noChangeShapeType="1" noTextEdit="1"/>
              </p:cNvSpPr>
              <p:nvPr/>
            </p:nvSpPr>
            <p:spPr>
              <a:xfrm>
                <a:off x="2749880" y="5409055"/>
                <a:ext cx="2942921" cy="338554"/>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72A04D-3EDD-E344-960B-8B7708E199CE}"/>
                  </a:ext>
                </a:extLst>
              </p:cNvPr>
              <p:cNvSpPr txBox="1"/>
              <p:nvPr/>
            </p:nvSpPr>
            <p:spPr>
              <a:xfrm>
                <a:off x="2218102" y="5926225"/>
                <a:ext cx="4572000" cy="6148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𝑡</m:t>
                          </m:r>
                        </m:e>
                        <m:sub>
                          <m:r>
                            <a:rPr lang="en-GB" sz="1600" b="0" i="1" smtClean="0">
                              <a:latin typeface="Cambria Math" panose="02040503050406030204" pitchFamily="18" charset="0"/>
                              <a:ea typeface="Cambria Math" panose="02040503050406030204" pitchFamily="18" charset="0"/>
                            </a:rPr>
                            <m:t>𝑠</m:t>
                          </m:r>
                        </m:sub>
                      </m:sSub>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e>
                          </m:func>
                          <m:r>
                            <a:rPr lang="en-GB" sz="1600" i="1">
                              <a:latin typeface="Cambria Math" panose="02040503050406030204" pitchFamily="18" charset="0"/>
                              <a:ea typeface="Cambria Math" panose="02040503050406030204" pitchFamily="18" charset="0"/>
                            </a:rPr>
                            <m:t>(1−</m:t>
                          </m:r>
                          <m:sSub>
                            <m:sSubPr>
                              <m:ctrlPr>
                                <a:rPr lang="en-GB" sz="1600" i="1">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𝑠</m:t>
                              </m:r>
                            </m:sub>
                          </m:sSub>
                          <m:r>
                            <a:rPr lang="en-GB" sz="1600" i="1">
                              <a:latin typeface="Cambria Math" panose="02040503050406030204" pitchFamily="18" charset="0"/>
                            </a:rPr>
                            <m:t>)</m:t>
                          </m:r>
                        </m:num>
                        <m:den>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den>
                      </m:f>
                      <m:r>
                        <a:rPr lang="en-GB" sz="1600" b="0" i="1" smtClean="0">
                          <a:latin typeface="Cambria Math" panose="02040503050406030204" pitchFamily="18" charset="0"/>
                          <a:ea typeface="Cambria Math" panose="02040503050406030204" pitchFamily="18" charset="0"/>
                        </a:rPr>
                        <m:t>=</m:t>
                      </m:r>
                      <m:f>
                        <m:fPr>
                          <m:ctrlPr>
                            <a:rPr lang="en-GB" sz="1600" i="1" smtClean="0">
                              <a:solidFill>
                                <a:srgbClr val="0432FF"/>
                              </a:solidFill>
                              <a:latin typeface="Cambria Math" panose="02040503050406030204" pitchFamily="18" charset="0"/>
                            </a:rPr>
                          </m:ctrlPr>
                        </m:fPr>
                        <m:num>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2</m:t>
                              </m:r>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1</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1</m:t>
                                  </m:r>
                                </m:sub>
                              </m:sSub>
                            </m:e>
                          </m:func>
                        </m:num>
                        <m:den>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1</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1</m:t>
                                  </m:r>
                                </m:sub>
                              </m:sSub>
                              <m:r>
                                <a:rPr lang="en-GB" sz="1600" i="1">
                                  <a:solidFill>
                                    <a:srgbClr val="0432FF"/>
                                  </a:solidFill>
                                  <a:latin typeface="Cambria Math" panose="02040503050406030204" pitchFamily="18" charset="0"/>
                                </a:rPr>
                                <m:t>+</m:t>
                              </m:r>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rPr>
                                    <m:t>𝑛</m:t>
                                  </m:r>
                                </m:e>
                                <m:sub>
                                  <m:r>
                                    <a:rPr lang="en-GB" sz="1600" i="1">
                                      <a:solidFill>
                                        <a:srgbClr val="0432FF"/>
                                      </a:solidFill>
                                      <a:latin typeface="Cambria Math" panose="02040503050406030204" pitchFamily="18" charset="0"/>
                                    </a:rPr>
                                    <m:t>2</m:t>
                                  </m:r>
                                </m:sub>
                              </m:sSub>
                              <m:func>
                                <m:funcPr>
                                  <m:ctrlPr>
                                    <a:rPr lang="en-GB" sz="1600" i="1">
                                      <a:solidFill>
                                        <a:srgbClr val="0432FF"/>
                                      </a:solidFill>
                                      <a:latin typeface="Cambria Math" panose="02040503050406030204" pitchFamily="18" charset="0"/>
                                    </a:rPr>
                                  </m:ctrlPr>
                                </m:funcPr>
                                <m:fName>
                                  <m:r>
                                    <m:rPr>
                                      <m:sty m:val="p"/>
                                    </m:rPr>
                                    <a:rPr lang="en-GB" sz="1600">
                                      <a:solidFill>
                                        <a:srgbClr val="0432FF"/>
                                      </a:solidFill>
                                      <a:latin typeface="Cambria Math" panose="02040503050406030204" pitchFamily="18" charset="0"/>
                                    </a:rPr>
                                    <m:t>cos</m:t>
                                  </m:r>
                                </m:fName>
                                <m:e>
                                  <m:sSub>
                                    <m:sSubPr>
                                      <m:ctrlPr>
                                        <a:rPr lang="en-GB" sz="1600" i="1">
                                          <a:solidFill>
                                            <a:srgbClr val="0432FF"/>
                                          </a:solidFill>
                                          <a:latin typeface="Cambria Math" panose="02040503050406030204" pitchFamily="18" charset="0"/>
                                        </a:rPr>
                                      </m:ctrlPr>
                                    </m:sSubPr>
                                    <m:e>
                                      <m:r>
                                        <a:rPr lang="en-GB" sz="1600" i="1">
                                          <a:solidFill>
                                            <a:srgbClr val="0432FF"/>
                                          </a:solidFill>
                                          <a:latin typeface="Cambria Math" panose="02040503050406030204" pitchFamily="18" charset="0"/>
                                          <a:ea typeface="Cambria Math" panose="02040503050406030204" pitchFamily="18" charset="0"/>
                                        </a:rPr>
                                        <m:t>𝜃</m:t>
                                      </m:r>
                                    </m:e>
                                    <m:sub>
                                      <m:r>
                                        <a:rPr lang="en-GB" sz="1600" i="1">
                                          <a:solidFill>
                                            <a:srgbClr val="0432FF"/>
                                          </a:solidFill>
                                          <a:latin typeface="Cambria Math" panose="02040503050406030204" pitchFamily="18" charset="0"/>
                                          <a:ea typeface="Cambria Math" panose="02040503050406030204" pitchFamily="18" charset="0"/>
                                        </a:rPr>
                                        <m:t>2</m:t>
                                      </m:r>
                                    </m:sub>
                                  </m:sSub>
                                </m:e>
                              </m:func>
                            </m:e>
                          </m:func>
                        </m:den>
                      </m:f>
                    </m:oMath>
                  </m:oMathPara>
                </a14:m>
                <a:endParaRPr lang="en-US" sz="1600" dirty="0"/>
              </a:p>
            </p:txBody>
          </p:sp>
        </mc:Choice>
        <mc:Fallback xmlns="">
          <p:sp>
            <p:nvSpPr>
              <p:cNvPr id="15" name="TextBox 14">
                <a:extLst>
                  <a:ext uri="{FF2B5EF4-FFF2-40B4-BE49-F238E27FC236}">
                    <a16:creationId xmlns:a16="http://schemas.microsoft.com/office/drawing/2014/main" id="{A272A04D-3EDD-E344-960B-8B7708E199CE}"/>
                  </a:ext>
                </a:extLst>
              </p:cNvPr>
              <p:cNvSpPr txBox="1">
                <a:spLocks noRot="1" noChangeAspect="1" noMove="1" noResize="1" noEditPoints="1" noAdjustHandles="1" noChangeArrowheads="1" noChangeShapeType="1" noTextEdit="1"/>
              </p:cNvSpPr>
              <p:nvPr/>
            </p:nvSpPr>
            <p:spPr>
              <a:xfrm>
                <a:off x="2218102" y="5926225"/>
                <a:ext cx="4572000" cy="614848"/>
              </a:xfrm>
              <a:prstGeom prst="rect">
                <a:avLst/>
              </a:prstGeom>
              <a:blipFill>
                <a:blip r:embed="rId9"/>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D0AE3E7-1270-8A47-822B-36715F3E64FA}"/>
              </a:ext>
            </a:extLst>
          </p:cNvPr>
          <p:cNvSpPr txBox="1"/>
          <p:nvPr/>
        </p:nvSpPr>
        <p:spPr>
          <a:xfrm>
            <a:off x="547904" y="2974215"/>
            <a:ext cx="1843646" cy="369332"/>
          </a:xfrm>
          <a:prstGeom prst="rect">
            <a:avLst/>
          </a:prstGeom>
          <a:noFill/>
        </p:spPr>
        <p:txBody>
          <a:bodyPr wrap="none" rtlCol="0">
            <a:spAutoFit/>
          </a:bodyPr>
          <a:lstStyle/>
          <a:p>
            <a:pPr marL="342900" indent="-342900">
              <a:buFont typeface="Wingdings" pitchFamily="2" charset="2"/>
              <a:buChar char="§"/>
            </a:pPr>
            <a:r>
              <a:rPr lang="en-US" sz="1800" u="sng" dirty="0"/>
              <a:t>Transmittivity</a:t>
            </a:r>
          </a:p>
        </p:txBody>
      </p:sp>
    </p:spTree>
    <p:extLst>
      <p:ext uri="{BB962C8B-B14F-4D97-AF65-F5344CB8AC3E}">
        <p14:creationId xmlns:p14="http://schemas.microsoft.com/office/powerpoint/2010/main" val="23807665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1184D8-B0A1-A24E-9DA9-0B2D7454A57B}"/>
                  </a:ext>
                </a:extLst>
              </p:cNvPr>
              <p:cNvSpPr txBox="1"/>
              <p:nvPr/>
            </p:nvSpPr>
            <p:spPr>
              <a:xfrm>
                <a:off x="1868611" y="2460485"/>
                <a:ext cx="178696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tan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tan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20" name="TextBox 19">
                <a:extLst>
                  <a:ext uri="{FF2B5EF4-FFF2-40B4-BE49-F238E27FC236}">
                    <a16:creationId xmlns:a16="http://schemas.microsoft.com/office/drawing/2014/main" id="{E11184D8-B0A1-A24E-9DA9-0B2D7454A57B}"/>
                  </a:ext>
                </a:extLst>
              </p:cNvPr>
              <p:cNvSpPr txBox="1">
                <a:spLocks noRot="1" noChangeAspect="1" noMove="1" noResize="1" noEditPoints="1" noAdjustHandles="1" noChangeArrowheads="1" noChangeShapeType="1" noTextEdit="1"/>
              </p:cNvSpPr>
              <p:nvPr/>
            </p:nvSpPr>
            <p:spPr>
              <a:xfrm>
                <a:off x="1868611" y="2460485"/>
                <a:ext cx="1786964" cy="576761"/>
              </a:xfrm>
              <a:prstGeom prst="rect">
                <a:avLst/>
              </a:prstGeom>
              <a:blipFill>
                <a:blip r:embed="rId3"/>
                <a:stretch>
                  <a:fillRect l="-1418" t="-4255" r="-4255"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51DC59-F0BA-6C45-9C64-79CB3358C56B}"/>
                  </a:ext>
                </a:extLst>
              </p:cNvPr>
              <p:cNvSpPr txBox="1"/>
              <p:nvPr/>
            </p:nvSpPr>
            <p:spPr>
              <a:xfrm>
                <a:off x="5283851" y="2474773"/>
                <a:ext cx="194867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22" name="TextBox 21">
                <a:extLst>
                  <a:ext uri="{FF2B5EF4-FFF2-40B4-BE49-F238E27FC236}">
                    <a16:creationId xmlns:a16="http://schemas.microsoft.com/office/drawing/2014/main" id="{CA51DC59-F0BA-6C45-9C64-79CB3358C56B}"/>
                  </a:ext>
                </a:extLst>
              </p:cNvPr>
              <p:cNvSpPr txBox="1">
                <a:spLocks noRot="1" noChangeAspect="1" noMove="1" noResize="1" noEditPoints="1" noAdjustHandles="1" noChangeArrowheads="1" noChangeShapeType="1" noTextEdit="1"/>
              </p:cNvSpPr>
              <p:nvPr/>
            </p:nvSpPr>
            <p:spPr>
              <a:xfrm>
                <a:off x="5283851" y="2474773"/>
                <a:ext cx="1948674" cy="576761"/>
              </a:xfrm>
              <a:prstGeom prst="rect">
                <a:avLst/>
              </a:prstGeom>
              <a:blipFill>
                <a:blip r:embed="rId4"/>
                <a:stretch>
                  <a:fillRect l="-1299" t="-4255" r="-3896"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4A990-D698-AE45-A3AF-D8A20F9B6530}"/>
                  </a:ext>
                </a:extLst>
              </p:cNvPr>
              <p:cNvSpPr txBox="1"/>
              <p:nvPr/>
            </p:nvSpPr>
            <p:spPr>
              <a:xfrm>
                <a:off x="1438002" y="3636181"/>
                <a:ext cx="3106812" cy="574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GB" sz="1800" b="0" i="0" smtClean="0">
                              <a:latin typeface="Cambria Math" panose="02040503050406030204" pitchFamily="18" charset="0"/>
                            </a:rPr>
                            <m:t>t</m:t>
                          </m:r>
                        </m:e>
                        <m:sub>
                          <m:r>
                            <m:rPr>
                              <m:sty m:val="p"/>
                            </m:rPr>
                            <a:rPr lang="en-GB" sz="1800" b="0" i="0" smtClean="0">
                              <a:latin typeface="Cambria Math" panose="02040503050406030204" pitchFamily="18" charset="0"/>
                            </a:rPr>
                            <m:t>p</m:t>
                          </m:r>
                        </m:sub>
                      </m:sSub>
                      <m:r>
                        <a:rPr lang="en-GB" sz="1800" b="0" i="0"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0" smtClean="0">
                              <a:latin typeface="Cambria Math" panose="02040503050406030204" pitchFamily="18" charset="0"/>
                            </a:rPr>
                            <m:t>2</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cos</m:t>
                              </m:r>
                            </m:fName>
                            <m:e>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e>
                          </m:func>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2</m:t>
                                  </m:r>
                                </m:sub>
                              </m:sSub>
                            </m:e>
                          </m:func>
                        </m:num>
                        <m:den>
                          <m:func>
                            <m:funcPr>
                              <m:ctrlPr>
                                <a:rPr lang="en-GB" sz="1800" i="1">
                                  <a:latin typeface="Cambria Math" panose="02040503050406030204" pitchFamily="18" charset="0"/>
                                </a:rPr>
                              </m:ctrlPr>
                            </m:funcPr>
                            <m:fName>
                              <m:r>
                                <m:rPr>
                                  <m:sty m:val="p"/>
                                </m:rPr>
                                <a:rPr lang="en-GB" sz="1800" i="0">
                                  <a:latin typeface="Cambria Math" panose="02040503050406030204" pitchFamily="18" charset="0"/>
                                </a:rPr>
                                <m:t>sin</m:t>
                              </m:r>
                            </m:fName>
                            <m:e>
                              <m:r>
                                <a:rPr lang="en-GB" sz="1800" i="0">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r>
                                <a:rPr lang="en-GB" sz="1800" i="0">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2</m:t>
                                  </m:r>
                                </m:sub>
                              </m:sSub>
                              <m:r>
                                <a:rPr lang="en-GB" sz="1800" i="0">
                                  <a:latin typeface="Cambria Math" panose="02040503050406030204" pitchFamily="18" charset="0"/>
                                </a:rPr>
                                <m:t>)</m:t>
                              </m:r>
                            </m:e>
                          </m:func>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cos</m:t>
                              </m:r>
                            </m:fName>
                            <m:e>
                              <m:r>
                                <a:rPr lang="en-GB" sz="1800" i="0">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r>
                                <a:rPr lang="en-GB" sz="1800" i="0">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2</m:t>
                                  </m:r>
                                </m:sub>
                              </m:sSub>
                              <m:r>
                                <a:rPr lang="en-GB" sz="1800" i="0">
                                  <a:latin typeface="Cambria Math" panose="02040503050406030204" pitchFamily="18" charset="0"/>
                                </a:rPr>
                                <m:t>)</m:t>
                              </m:r>
                            </m:e>
                          </m:func>
                        </m:den>
                      </m:f>
                    </m:oMath>
                  </m:oMathPara>
                </a14:m>
                <a:endParaRPr lang="en-US" sz="1800" dirty="0">
                  <a:latin typeface="+mn-lt"/>
                </a:endParaRPr>
              </a:p>
            </p:txBody>
          </p:sp>
        </mc:Choice>
        <mc:Fallback xmlns="">
          <p:sp>
            <p:nvSpPr>
              <p:cNvPr id="31" name="TextBox 30">
                <a:extLst>
                  <a:ext uri="{FF2B5EF4-FFF2-40B4-BE49-F238E27FC236}">
                    <a16:creationId xmlns:a16="http://schemas.microsoft.com/office/drawing/2014/main" id="{3424A990-D698-AE45-A3AF-D8A20F9B6530}"/>
                  </a:ext>
                </a:extLst>
              </p:cNvPr>
              <p:cNvSpPr txBox="1">
                <a:spLocks noRot="1" noChangeAspect="1" noMove="1" noResize="1" noEditPoints="1" noAdjustHandles="1" noChangeArrowheads="1" noChangeShapeType="1" noTextEdit="1"/>
              </p:cNvSpPr>
              <p:nvPr/>
            </p:nvSpPr>
            <p:spPr>
              <a:xfrm>
                <a:off x="1438002" y="3636181"/>
                <a:ext cx="3106812" cy="574068"/>
              </a:xfrm>
              <a:prstGeom prst="rect">
                <a:avLst/>
              </a:prstGeom>
              <a:blipFill>
                <a:blip r:embed="rId5"/>
                <a:stretch>
                  <a:fillRect l="-407" t="-2174" r="-1220"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13AFAE0-6C88-B948-9F8B-16DF6F234241}"/>
                  </a:ext>
                </a:extLst>
              </p:cNvPr>
              <p:cNvSpPr txBox="1"/>
              <p:nvPr/>
            </p:nvSpPr>
            <p:spPr>
              <a:xfrm>
                <a:off x="5326715" y="3636181"/>
                <a:ext cx="1954381" cy="574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GB" sz="1800" b="0" i="0" smtClean="0">
                              <a:latin typeface="Cambria Math" panose="02040503050406030204" pitchFamily="18" charset="0"/>
                            </a:rPr>
                            <m:t>t</m:t>
                          </m:r>
                        </m:e>
                        <m:sub>
                          <m:r>
                            <m:rPr>
                              <m:sty m:val="p"/>
                            </m:rPr>
                            <a:rPr lang="en-GB" sz="1800" b="0" i="0" smtClean="0">
                              <a:latin typeface="Cambria Math" panose="02040503050406030204" pitchFamily="18" charset="0"/>
                            </a:rPr>
                            <m:t>s</m:t>
                          </m:r>
                        </m:sub>
                      </m:sSub>
                      <m:r>
                        <a:rPr lang="en-GB" sz="1800" b="0" i="0"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i="0">
                              <a:latin typeface="Cambria Math" panose="02040503050406030204" pitchFamily="18" charset="0"/>
                            </a:rPr>
                            <m:t>2</m:t>
                          </m:r>
                          <m:func>
                            <m:funcPr>
                              <m:ctrlPr>
                                <a:rPr lang="en-GB" sz="1800" i="1">
                                  <a:latin typeface="Cambria Math" panose="02040503050406030204" pitchFamily="18" charset="0"/>
                                </a:rPr>
                              </m:ctrlPr>
                            </m:funcPr>
                            <m:fName>
                              <m:r>
                                <m:rPr>
                                  <m:sty m:val="p"/>
                                </m:rPr>
                                <a:rPr lang="en-GB" sz="1800" i="0">
                                  <a:latin typeface="Cambria Math" panose="02040503050406030204" pitchFamily="18" charset="0"/>
                                </a:rPr>
                                <m:t>cos</m:t>
                              </m:r>
                            </m:fName>
                            <m:e>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rPr>
                              </m:ctrlPr>
                            </m:funcPr>
                            <m:fName>
                              <m:r>
                                <m:rPr>
                                  <m:sty m:val="p"/>
                                </m:rPr>
                                <a:rPr lang="en-GB" sz="1800" i="0">
                                  <a:latin typeface="Cambria Math" panose="02040503050406030204" pitchFamily="18" charset="0"/>
                                </a:rPr>
                                <m:t>sin</m:t>
                              </m:r>
                            </m:fName>
                            <m:e>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2</m:t>
                                  </m:r>
                                </m:sub>
                              </m:sSub>
                            </m:e>
                          </m:func>
                        </m:num>
                        <m:den>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i="0">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r>
                                <a:rPr lang="en-GB" sz="1800" b="0" i="0" smtClean="0">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2</m:t>
                                  </m:r>
                                </m:sub>
                              </m:sSub>
                              <m:r>
                                <a:rPr lang="en-GB" sz="1800" i="0">
                                  <a:latin typeface="Cambria Math" panose="02040503050406030204" pitchFamily="18" charset="0"/>
                                </a:rPr>
                                <m:t>)</m:t>
                              </m:r>
                            </m:e>
                          </m:func>
                        </m:den>
                      </m:f>
                    </m:oMath>
                  </m:oMathPara>
                </a14:m>
                <a:endParaRPr lang="en-US" sz="1800" dirty="0">
                  <a:latin typeface="+mn-lt"/>
                </a:endParaRPr>
              </a:p>
            </p:txBody>
          </p:sp>
        </mc:Choice>
        <mc:Fallback xmlns="">
          <p:sp>
            <p:nvSpPr>
              <p:cNvPr id="32" name="TextBox 31">
                <a:extLst>
                  <a:ext uri="{FF2B5EF4-FFF2-40B4-BE49-F238E27FC236}">
                    <a16:creationId xmlns:a16="http://schemas.microsoft.com/office/drawing/2014/main" id="{F13AFAE0-6C88-B948-9F8B-16DF6F234241}"/>
                  </a:ext>
                </a:extLst>
              </p:cNvPr>
              <p:cNvSpPr txBox="1">
                <a:spLocks noRot="1" noChangeAspect="1" noMove="1" noResize="1" noEditPoints="1" noAdjustHandles="1" noChangeArrowheads="1" noChangeShapeType="1" noTextEdit="1"/>
              </p:cNvSpPr>
              <p:nvPr/>
            </p:nvSpPr>
            <p:spPr>
              <a:xfrm>
                <a:off x="5326715" y="3636181"/>
                <a:ext cx="1954381" cy="574068"/>
              </a:xfrm>
              <a:prstGeom prst="rect">
                <a:avLst/>
              </a:prstGeom>
              <a:blipFill>
                <a:blip r:embed="rId6"/>
                <a:stretch>
                  <a:fillRect t="-2174"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8D7C5D5-DD4C-5F43-84BB-7334BE37C504}"/>
                  </a:ext>
                </a:extLst>
              </p:cNvPr>
              <p:cNvSpPr txBox="1"/>
              <p:nvPr/>
            </p:nvSpPr>
            <p:spPr>
              <a:xfrm>
                <a:off x="874578" y="1111452"/>
                <a:ext cx="7394840" cy="646331"/>
              </a:xfrm>
              <a:prstGeom prst="rect">
                <a:avLst/>
              </a:prstGeom>
              <a:noFill/>
            </p:spPr>
            <p:txBody>
              <a:bodyPr wrap="square" rtlCol="0">
                <a:spAutoFit/>
              </a:bodyPr>
              <a:lstStyle/>
              <a:p>
                <a:r>
                  <a:rPr lang="en-US" sz="1800" dirty="0">
                    <a:latin typeface="+mn-lt"/>
                  </a:rPr>
                  <a:t>Fresnel formulae can also be written in </a:t>
                </a:r>
                <a:r>
                  <a:rPr lang="en-US" sz="1800" dirty="0">
                    <a:solidFill>
                      <a:schemeClr val="tx1">
                        <a:lumMod val="75000"/>
                        <a:lumOff val="25000"/>
                      </a:schemeClr>
                    </a:solidFill>
                    <a:latin typeface="+mn-lt"/>
                  </a:rPr>
                  <a:t>t</a:t>
                </a:r>
                <a:r>
                  <a:rPr lang="en-US" sz="1800" dirty="0">
                    <a:solidFill>
                      <a:schemeClr val="tx1">
                        <a:lumMod val="75000"/>
                        <a:lumOff val="25000"/>
                      </a:schemeClr>
                    </a:solidFill>
                    <a:latin typeface="+mn-lt"/>
                    <a:cs typeface="Baskerville"/>
                  </a:rPr>
                  <a:t>rigonometric forms by eliminating the refractive index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oMath>
                </a14:m>
                <a:r>
                  <a:rPr lang="en-US" sz="1800" dirty="0">
                    <a:latin typeface="+mn-lt"/>
                  </a:rPr>
                  <a:t> and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oMath>
                </a14:m>
                <a:r>
                  <a:rPr lang="en-US" sz="1800" dirty="0">
                    <a:latin typeface="+mn-lt"/>
                  </a:rPr>
                  <a:t> by applying Snell’s law.</a:t>
                </a:r>
              </a:p>
            </p:txBody>
          </p:sp>
        </mc:Choice>
        <mc:Fallback xmlns="">
          <p:sp>
            <p:nvSpPr>
              <p:cNvPr id="3" name="TextBox 2">
                <a:extLst>
                  <a:ext uri="{FF2B5EF4-FFF2-40B4-BE49-F238E27FC236}">
                    <a16:creationId xmlns:a16="http://schemas.microsoft.com/office/drawing/2014/main" id="{08D7C5D5-DD4C-5F43-84BB-7334BE37C504}"/>
                  </a:ext>
                </a:extLst>
              </p:cNvPr>
              <p:cNvSpPr txBox="1">
                <a:spLocks noRot="1" noChangeAspect="1" noMove="1" noResize="1" noEditPoints="1" noAdjustHandles="1" noChangeArrowheads="1" noChangeShapeType="1" noTextEdit="1"/>
              </p:cNvSpPr>
              <p:nvPr/>
            </p:nvSpPr>
            <p:spPr>
              <a:xfrm>
                <a:off x="874578" y="1111452"/>
                <a:ext cx="7394840" cy="646331"/>
              </a:xfrm>
              <a:prstGeom prst="rect">
                <a:avLst/>
              </a:prstGeom>
              <a:blipFill>
                <a:blip r:embed="rId7"/>
                <a:stretch>
                  <a:fillRect l="-685" t="-3846" r="-1027" b="-13462"/>
                </a:stretch>
              </a:blipFill>
            </p:spPr>
            <p:txBody>
              <a:bodyPr/>
              <a:lstStyle/>
              <a:p>
                <a:r>
                  <a:rPr lang="en-US">
                    <a:noFill/>
                  </a:rPr>
                  <a:t> </a:t>
                </a:r>
              </a:p>
            </p:txBody>
          </p:sp>
        </mc:Fallback>
      </mc:AlternateContent>
    </p:spTree>
    <p:extLst>
      <p:ext uri="{BB962C8B-B14F-4D97-AF65-F5344CB8AC3E}">
        <p14:creationId xmlns:p14="http://schemas.microsoft.com/office/powerpoint/2010/main" val="228068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Trigonometric 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27CCEB3-DA20-FC48-AE2E-6F294F4CFEE4}"/>
                  </a:ext>
                </a:extLst>
              </p:cNvPr>
              <p:cNvSpPr/>
              <p:nvPr/>
            </p:nvSpPr>
            <p:spPr>
              <a:xfrm>
                <a:off x="1866397" y="1141477"/>
                <a:ext cx="5093126" cy="663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𝑝</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oMath>
                  </m:oMathPara>
                </a14:m>
                <a:endParaRPr lang="en-US" sz="1800" dirty="0">
                  <a:latin typeface="+mn-lt"/>
                </a:endParaRPr>
              </a:p>
            </p:txBody>
          </p:sp>
        </mc:Choice>
        <mc:Fallback xmlns="">
          <p:sp>
            <p:nvSpPr>
              <p:cNvPr id="25" name="Rectangle 24">
                <a:extLst>
                  <a:ext uri="{FF2B5EF4-FFF2-40B4-BE49-F238E27FC236}">
                    <a16:creationId xmlns:a16="http://schemas.microsoft.com/office/drawing/2014/main" id="{027CCEB3-DA20-FC48-AE2E-6F294F4CFEE4}"/>
                  </a:ext>
                </a:extLst>
              </p:cNvPr>
              <p:cNvSpPr>
                <a:spLocks noRot="1" noChangeAspect="1" noMove="1" noResize="1" noEditPoints="1" noAdjustHandles="1" noChangeArrowheads="1" noChangeShapeType="1" noTextEdit="1"/>
              </p:cNvSpPr>
              <p:nvPr/>
            </p:nvSpPr>
            <p:spPr>
              <a:xfrm>
                <a:off x="1866397" y="1141477"/>
                <a:ext cx="5093126" cy="663643"/>
              </a:xfrm>
              <a:prstGeom prst="rect">
                <a:avLst/>
              </a:prstGeom>
              <a:blipFill>
                <a:blip r:embed="rId3"/>
                <a:stretch>
                  <a:fillRect b="-9259"/>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95D96D74-8C02-2342-A1D1-352F5E2DF9BA}"/>
              </a:ext>
            </a:extLst>
          </p:cNvPr>
          <p:cNvSpPr txBox="1"/>
          <p:nvPr/>
        </p:nvSpPr>
        <p:spPr>
          <a:xfrm>
            <a:off x="1374001" y="2245335"/>
            <a:ext cx="1762085" cy="369332"/>
          </a:xfrm>
          <a:prstGeom prst="rect">
            <a:avLst/>
          </a:prstGeom>
          <a:noFill/>
        </p:spPr>
        <p:txBody>
          <a:bodyPr wrap="none" rtlCol="0">
            <a:spAutoFit/>
          </a:bodyPr>
          <a:lstStyle/>
          <a:p>
            <a:r>
              <a:rPr lang="en-US" sz="1800" dirty="0"/>
              <a:t>From Snell’s law</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61E60A-410A-6442-B872-A6DBE572A887}"/>
                  </a:ext>
                </a:extLst>
              </p:cNvPr>
              <p:cNvSpPr txBox="1"/>
              <p:nvPr/>
            </p:nvSpPr>
            <p:spPr>
              <a:xfrm>
                <a:off x="3306054" y="2291501"/>
                <a:ext cx="2213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𝑛</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e>
                      </m:func>
                    </m:oMath>
                  </m:oMathPara>
                </a14:m>
                <a:endParaRPr lang="en-US" sz="1800" dirty="0"/>
              </a:p>
            </p:txBody>
          </p:sp>
        </mc:Choice>
        <mc:Fallback xmlns="">
          <p:sp>
            <p:nvSpPr>
              <p:cNvPr id="28" name="TextBox 27">
                <a:extLst>
                  <a:ext uri="{FF2B5EF4-FFF2-40B4-BE49-F238E27FC236}">
                    <a16:creationId xmlns:a16="http://schemas.microsoft.com/office/drawing/2014/main" id="{1F61E60A-410A-6442-B872-A6DBE572A887}"/>
                  </a:ext>
                </a:extLst>
              </p:cNvPr>
              <p:cNvSpPr txBox="1">
                <a:spLocks noRot="1" noChangeAspect="1" noMove="1" noResize="1" noEditPoints="1" noAdjustHandles="1" noChangeArrowheads="1" noChangeShapeType="1" noTextEdit="1"/>
              </p:cNvSpPr>
              <p:nvPr/>
            </p:nvSpPr>
            <p:spPr>
              <a:xfrm>
                <a:off x="3306054" y="2291501"/>
                <a:ext cx="2213811" cy="276999"/>
              </a:xfrm>
              <a:prstGeom prst="rect">
                <a:avLst/>
              </a:prstGeom>
              <a:blipFill>
                <a:blip r:embed="rId4"/>
                <a:stretch>
                  <a:fillRect l="-11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F7A0EFB-5A8C-764B-8B51-92FF45E7EE71}"/>
                  </a:ext>
                </a:extLst>
              </p:cNvPr>
              <p:cNvSpPr/>
              <p:nvPr/>
            </p:nvSpPr>
            <p:spPr>
              <a:xfrm>
                <a:off x="535811" y="3002065"/>
                <a:ext cx="8035598" cy="1113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𝑝</m:t>
                          </m:r>
                        </m:sub>
                      </m:sSub>
                      <m:r>
                        <a:rPr lang="en-GB" sz="1800" i="1">
                          <a:latin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f>
                                <m:fPr>
                                  <m:ctrlPr>
                                    <a:rPr lang="en-GB" sz="1800" i="1" smtClean="0">
                                      <a:latin typeface="Cambria Math" panose="02040503050406030204" pitchFamily="18" charset="0"/>
                                    </a:rPr>
                                  </m:ctrlPr>
                                </m:fPr>
                                <m:num>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num>
                                <m:den>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den>
                              </m:f>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rPr>
                                  </m:ctrlPr>
                                </m:fPr>
                                <m:num>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num>
                                <m:den>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den>
                              </m:f>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num>
                        <m:den>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den>
                      </m:f>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r>
                                <a:rPr lang="en-GB" sz="1800" b="0" i="1" smtClean="0">
                                  <a:latin typeface="Cambria Math" panose="02040503050406030204" pitchFamily="18" charset="0"/>
                                  <a:ea typeface="Cambria Math" panose="02040503050406030204" pitchFamily="18" charset="0"/>
                                </a:rPr>
                                <m:t>(2</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e>
                          </m:func>
                          <m:r>
                            <a:rPr lang="en-GB" sz="1800" b="0" i="1" smtClean="0">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r>
                                <a:rPr lang="en-GB" sz="1800" i="1">
                                  <a:latin typeface="Cambria Math" panose="02040503050406030204" pitchFamily="18" charset="0"/>
                                  <a:ea typeface="Cambria Math" panose="02040503050406030204" pitchFamily="18" charset="0"/>
                                </a:rPr>
                                <m:t>(2</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num>
                        <m:den>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r>
                                <a:rPr lang="en-GB" sz="1800" i="1">
                                  <a:latin typeface="Cambria Math" panose="02040503050406030204" pitchFamily="18" charset="0"/>
                                  <a:ea typeface="Cambria Math" panose="02040503050406030204" pitchFamily="18" charset="0"/>
                                </a:rPr>
                                <m:t>(2</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e>
                          </m:func>
                          <m:r>
                            <a:rPr lang="en-GB" sz="1800" b="0" i="1" smtClean="0">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r>
                                <a:rPr lang="en-GB" sz="1800" i="1">
                                  <a:latin typeface="Cambria Math" panose="02040503050406030204" pitchFamily="18" charset="0"/>
                                  <a:ea typeface="Cambria Math" panose="02040503050406030204" pitchFamily="18" charset="0"/>
                                </a:rPr>
                                <m:t>(2</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den>
                      </m:f>
                    </m:oMath>
                  </m:oMathPara>
                </a14:m>
                <a:endParaRPr lang="en-US" sz="1800" dirty="0">
                  <a:latin typeface="+mn-lt"/>
                </a:endParaRPr>
              </a:p>
            </p:txBody>
          </p:sp>
        </mc:Choice>
        <mc:Fallback xmlns="">
          <p:sp>
            <p:nvSpPr>
              <p:cNvPr id="29" name="Rectangle 28">
                <a:extLst>
                  <a:ext uri="{FF2B5EF4-FFF2-40B4-BE49-F238E27FC236}">
                    <a16:creationId xmlns:a16="http://schemas.microsoft.com/office/drawing/2014/main" id="{1F7A0EFB-5A8C-764B-8B51-92FF45E7EE71}"/>
                  </a:ext>
                </a:extLst>
              </p:cNvPr>
              <p:cNvSpPr>
                <a:spLocks noRot="1" noChangeAspect="1" noMove="1" noResize="1" noEditPoints="1" noAdjustHandles="1" noChangeArrowheads="1" noChangeShapeType="1" noTextEdit="1"/>
              </p:cNvSpPr>
              <p:nvPr/>
            </p:nvSpPr>
            <p:spPr>
              <a:xfrm>
                <a:off x="535811" y="3002065"/>
                <a:ext cx="8035598" cy="11133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30B1AD-FEE7-8F40-9630-24124D45038F}"/>
                  </a:ext>
                </a:extLst>
              </p:cNvPr>
              <p:cNvSpPr txBox="1"/>
              <p:nvPr/>
            </p:nvSpPr>
            <p:spPr>
              <a:xfrm>
                <a:off x="535811" y="4478674"/>
                <a:ext cx="5295221"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2</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r>
                                <a:rPr lang="en-GB" sz="1800" b="0" i="1" smtClean="0">
                                  <a:latin typeface="Cambria Math" panose="02040503050406030204" pitchFamily="18" charset="0"/>
                                  <a:ea typeface="Cambria Math" panose="02040503050406030204" pitchFamily="18" charset="0"/>
                                </a:rPr>
                                <m:t>(</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e>
                          </m:func>
                          <m:func>
                            <m:funcPr>
                              <m:ctrlPr>
                                <a:rPr lang="en-GB" sz="1800" b="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cos</m:t>
                              </m:r>
                            </m:fName>
                            <m:e>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e>
                          </m:func>
                        </m:num>
                        <m:den>
                          <m:r>
                            <a:rPr lang="en-GB" sz="1800" i="1">
                              <a:latin typeface="Cambria Math" panose="02040503050406030204" pitchFamily="18" charset="0"/>
                              <a:ea typeface="Cambria Math" panose="02040503050406030204" pitchFamily="18" charset="0"/>
                            </a:rPr>
                            <m:t>2</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r>
                                <a:rPr lang="en-GB" sz="1800" i="1">
                                  <a:latin typeface="Cambria Math" panose="02040503050406030204" pitchFamily="18" charset="0"/>
                                  <a:ea typeface="Cambria Math" panose="02040503050406030204" pitchFamily="18" charset="0"/>
                                </a:rPr>
                                <m:t>(</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den>
                      </m:f>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func>
                            <m:funcPr>
                              <m:ctrlPr>
                                <a:rPr lang="en-GB" sz="1800" b="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tan</m:t>
                              </m:r>
                            </m:fName>
                            <m:e>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e>
                          </m:func>
                        </m:num>
                        <m:den>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tan</m:t>
                              </m:r>
                            </m:fName>
                            <m:e>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den>
                      </m:f>
                    </m:oMath>
                  </m:oMathPara>
                </a14:m>
                <a:endParaRPr lang="en-US" sz="1800" dirty="0"/>
              </a:p>
            </p:txBody>
          </p:sp>
        </mc:Choice>
        <mc:Fallback xmlns="">
          <p:sp>
            <p:nvSpPr>
              <p:cNvPr id="30" name="TextBox 29">
                <a:extLst>
                  <a:ext uri="{FF2B5EF4-FFF2-40B4-BE49-F238E27FC236}">
                    <a16:creationId xmlns:a16="http://schemas.microsoft.com/office/drawing/2014/main" id="{6630B1AD-FEE7-8F40-9630-24124D45038F}"/>
                  </a:ext>
                </a:extLst>
              </p:cNvPr>
              <p:cNvSpPr txBox="1">
                <a:spLocks noRot="1" noChangeAspect="1" noMove="1" noResize="1" noEditPoints="1" noAdjustHandles="1" noChangeArrowheads="1" noChangeShapeType="1" noTextEdit="1"/>
              </p:cNvSpPr>
              <p:nvPr/>
            </p:nvSpPr>
            <p:spPr>
              <a:xfrm>
                <a:off x="535811" y="4478674"/>
                <a:ext cx="5295221" cy="669094"/>
              </a:xfrm>
              <a:prstGeom prst="rect">
                <a:avLst/>
              </a:prstGeom>
              <a:blipFill>
                <a:blip r:embed="rId6"/>
                <a:stretch>
                  <a:fillRect b="-74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2B6210E-0E12-7442-9A7F-6CB1C38725D6}"/>
              </a:ext>
            </a:extLst>
          </p:cNvPr>
          <p:cNvSpPr txBox="1"/>
          <p:nvPr/>
        </p:nvSpPr>
        <p:spPr>
          <a:xfrm>
            <a:off x="1990951" y="5511059"/>
            <a:ext cx="5000087" cy="369332"/>
          </a:xfrm>
          <a:prstGeom prst="rect">
            <a:avLst/>
          </a:prstGeom>
          <a:noFill/>
        </p:spPr>
        <p:txBody>
          <a:bodyPr wrap="none" rtlCol="0">
            <a:spAutoFit/>
          </a:bodyPr>
          <a:lstStyle/>
          <a:p>
            <a:r>
              <a:rPr lang="en-US" sz="1800" dirty="0"/>
              <a:t>The other formulae can be obtained in similar ways</a:t>
            </a:r>
          </a:p>
        </p:txBody>
      </p:sp>
    </p:spTree>
    <p:extLst>
      <p:ext uri="{BB962C8B-B14F-4D97-AF65-F5344CB8AC3E}">
        <p14:creationId xmlns:p14="http://schemas.microsoft.com/office/powerpoint/2010/main" val="1983879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Brewster Angle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A53FB6-D338-7C43-BFCF-22F3A13E0390}"/>
                  </a:ext>
                </a:extLst>
              </p:cNvPr>
              <p:cNvSpPr txBox="1"/>
              <p:nvPr/>
            </p:nvSpPr>
            <p:spPr>
              <a:xfrm>
                <a:off x="524350" y="942710"/>
                <a:ext cx="1830950" cy="400110"/>
              </a:xfrm>
              <a:prstGeom prst="rect">
                <a:avLst/>
              </a:prstGeom>
              <a:noFill/>
            </p:spPr>
            <p:txBody>
              <a:bodyPr wrap="none" rtlCol="0">
                <a:spAutoFit/>
              </a:bodyPr>
              <a:lstStyle/>
              <a:p>
                <a:r>
                  <a:rPr lang="en-US" sz="2000" dirty="0">
                    <a:latin typeface="Baskerville" panose="02020502070401020303" pitchFamily="18" charset="0"/>
                    <a:ea typeface="Baskerville" panose="02020502070401020303" pitchFamily="18" charset="0"/>
                  </a:rPr>
                  <a:t>p</a:t>
                </a:r>
                <a14:m>
                  <m:oMath xmlns:m="http://schemas.openxmlformats.org/officeDocument/2006/math">
                    <m:r>
                      <a:rPr lang="en-GB" sz="2000" dirty="0">
                        <a:latin typeface="Cambria Math" panose="02040503050406030204" pitchFamily="18" charset="0"/>
                      </a:rPr>
                      <m:t>−</m:t>
                    </m:r>
                    <m:r>
                      <m:rPr>
                        <m:sty m:val="p"/>
                      </m:rPr>
                      <a:rPr lang="en-GB" sz="2000" b="0" i="0" smtClean="0">
                        <a:latin typeface="Cambria Math" panose="02040503050406030204" pitchFamily="18" charset="0"/>
                      </a:rPr>
                      <m:t>polarisation</m:t>
                    </m:r>
                  </m:oMath>
                </a14:m>
                <a:endParaRPr lang="en-US" sz="2000" dirty="0">
                  <a:latin typeface="Baskerville" panose="02020502070401020303" pitchFamily="18" charset="0"/>
                  <a:ea typeface="Baskerville" panose="02020502070401020303" pitchFamily="18" charset="0"/>
                </a:endParaRPr>
              </a:p>
            </p:txBody>
          </p:sp>
        </mc:Choice>
        <mc:Fallback xmlns="">
          <p:sp>
            <p:nvSpPr>
              <p:cNvPr id="47" name="TextBox 46">
                <a:extLst>
                  <a:ext uri="{FF2B5EF4-FFF2-40B4-BE49-F238E27FC236}">
                    <a16:creationId xmlns:a16="http://schemas.microsoft.com/office/drawing/2014/main" id="{77A53FB6-D338-7C43-BFCF-22F3A13E0390}"/>
                  </a:ext>
                </a:extLst>
              </p:cNvPr>
              <p:cNvSpPr txBox="1">
                <a:spLocks noRot="1" noChangeAspect="1" noMove="1" noResize="1" noEditPoints="1" noAdjustHandles="1" noChangeArrowheads="1" noChangeShapeType="1" noTextEdit="1"/>
              </p:cNvSpPr>
              <p:nvPr/>
            </p:nvSpPr>
            <p:spPr>
              <a:xfrm>
                <a:off x="524350" y="942710"/>
                <a:ext cx="1830950" cy="400110"/>
              </a:xfrm>
              <a:prstGeom prst="rect">
                <a:avLst/>
              </a:prstGeom>
              <a:blipFill>
                <a:blip r:embed="rId3"/>
                <a:stretch>
                  <a:fillRect l="-3448" t="-9375" r="-690" b="-2812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8D17BF7E-C3FB-C343-AEDB-F63A240C7E93}"/>
              </a:ext>
            </a:extLst>
          </p:cNvPr>
          <p:cNvSpPr txBox="1"/>
          <p:nvPr/>
        </p:nvSpPr>
        <p:spPr>
          <a:xfrm>
            <a:off x="426925" y="2493291"/>
            <a:ext cx="2389629" cy="400110"/>
          </a:xfrm>
          <a:prstGeom prst="rect">
            <a:avLst/>
          </a:prstGeom>
          <a:noFill/>
        </p:spPr>
        <p:txBody>
          <a:bodyPr wrap="none" rtlCol="0">
            <a:spAutoFit/>
          </a:bodyPr>
          <a:lstStyle/>
          <a:p>
            <a:r>
              <a:rPr lang="en-US" sz="2000" b="1" dirty="0">
                <a:latin typeface="Baskerville" panose="02020502070401020303" pitchFamily="18" charset="0"/>
                <a:ea typeface="Baskerville" panose="02020502070401020303" pitchFamily="18" charset="0"/>
              </a:rPr>
              <a:t>(a) </a:t>
            </a:r>
            <a:r>
              <a:rPr lang="en-GB" sz="2000" b="1" dirty="0">
                <a:latin typeface="Baskerville" panose="02020502070401020303" pitchFamily="18" charset="0"/>
                <a:ea typeface="Baskerville" panose="02020502070401020303" pitchFamily="18" charset="0"/>
              </a:rPr>
              <a:t>Brewster angle</a:t>
            </a:r>
            <a:endParaRPr lang="en-US" sz="2000" b="1" dirty="0">
              <a:latin typeface="Baskerville" panose="02020502070401020303" pitchFamily="18" charset="0"/>
              <a:ea typeface="Baskerville" panose="02020502070401020303" pitchFamily="18"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DCECE70-C24B-D042-9701-46DA48B26C7E}"/>
                  </a:ext>
                </a:extLst>
              </p:cNvPr>
              <p:cNvSpPr/>
              <p:nvPr/>
            </p:nvSpPr>
            <p:spPr>
              <a:xfrm>
                <a:off x="420503" y="3028890"/>
                <a:ext cx="2442913" cy="400110"/>
              </a:xfrm>
              <a:prstGeom prst="rect">
                <a:avLst/>
              </a:prstGeom>
            </p:spPr>
            <p:txBody>
              <a:bodyPr wrap="none">
                <a:spAutoFit/>
              </a:bodyPr>
              <a:lstStyle/>
              <a:p>
                <a:r>
                  <a:rPr lang="en-GB" sz="2000" dirty="0"/>
                  <a:t>When </a:t>
                </a:r>
                <a14:m>
                  <m:oMath xmlns:m="http://schemas.openxmlformats.org/officeDocument/2006/math">
                    <m:sSub>
                      <m:sSubPr>
                        <m:ctrlPr>
                          <a:rPr lang="en-GB" sz="2000" i="1" smtClean="0">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rPr>
                      <m:t>=</m:t>
                    </m:r>
                    <m:r>
                      <a:rPr lang="en-GB" sz="2000" i="1">
                        <a:latin typeface="Cambria Math" panose="02040503050406030204" pitchFamily="18" charset="0"/>
                        <a:ea typeface="Cambria Math" panose="02040503050406030204" pitchFamily="18" charset="0"/>
                      </a:rPr>
                      <m:t>90°</m:t>
                    </m:r>
                  </m:oMath>
                </a14:m>
                <a:endParaRPr lang="en-US" sz="2000" dirty="0"/>
              </a:p>
            </p:txBody>
          </p:sp>
        </mc:Choice>
        <mc:Fallback xmlns="">
          <p:sp>
            <p:nvSpPr>
              <p:cNvPr id="2" name="Rectangle 1">
                <a:extLst>
                  <a:ext uri="{FF2B5EF4-FFF2-40B4-BE49-F238E27FC236}">
                    <a16:creationId xmlns:a16="http://schemas.microsoft.com/office/drawing/2014/main" id="{FDCECE70-C24B-D042-9701-46DA48B26C7E}"/>
                  </a:ext>
                </a:extLst>
              </p:cNvPr>
              <p:cNvSpPr>
                <a:spLocks noRot="1" noChangeAspect="1" noMove="1" noResize="1" noEditPoints="1" noAdjustHandles="1" noChangeArrowheads="1" noChangeShapeType="1" noTextEdit="1"/>
              </p:cNvSpPr>
              <p:nvPr/>
            </p:nvSpPr>
            <p:spPr>
              <a:xfrm>
                <a:off x="420503" y="3028890"/>
                <a:ext cx="2442913" cy="400110"/>
              </a:xfrm>
              <a:prstGeom prst="rect">
                <a:avLst/>
              </a:prstGeom>
              <a:blipFill>
                <a:blip r:embed="rId4"/>
                <a:stretch>
                  <a:fillRect l="-31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A640281-A0DB-5643-B669-359825148D17}"/>
                  </a:ext>
                </a:extLst>
              </p:cNvPr>
              <p:cNvSpPr/>
              <p:nvPr/>
            </p:nvSpPr>
            <p:spPr>
              <a:xfrm>
                <a:off x="493514" y="3571836"/>
                <a:ext cx="223420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2000" i="1" smtClean="0">
                              <a:latin typeface="Cambria Math" panose="02040503050406030204" pitchFamily="18" charset="0"/>
                            </a:rPr>
                          </m:ctrlPr>
                        </m:funcPr>
                        <m:fName>
                          <m:r>
                            <m:rPr>
                              <m:sty m:val="p"/>
                            </m:rPr>
                            <a:rPr lang="en-GB" sz="2000">
                              <a:latin typeface="Cambria Math" panose="02040503050406030204" pitchFamily="18" charset="0"/>
                            </a:rPr>
                            <m:t>tan</m:t>
                          </m:r>
                        </m:fName>
                        <m:e>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e>
                          </m:d>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m:t>
                          </m:r>
                        </m:e>
                      </m:func>
                    </m:oMath>
                  </m:oMathPara>
                </a14:m>
                <a:endParaRPr lang="en-US" sz="2000" dirty="0"/>
              </a:p>
            </p:txBody>
          </p:sp>
        </mc:Choice>
        <mc:Fallback xmlns="">
          <p:sp>
            <p:nvSpPr>
              <p:cNvPr id="3" name="Rectangle 2">
                <a:extLst>
                  <a:ext uri="{FF2B5EF4-FFF2-40B4-BE49-F238E27FC236}">
                    <a16:creationId xmlns:a16="http://schemas.microsoft.com/office/drawing/2014/main" id="{5A640281-A0DB-5643-B669-359825148D17}"/>
                  </a:ext>
                </a:extLst>
              </p:cNvPr>
              <p:cNvSpPr>
                <a:spLocks noRot="1" noChangeAspect="1" noMove="1" noResize="1" noEditPoints="1" noAdjustHandles="1" noChangeArrowheads="1" noChangeShapeType="1" noTextEdit="1"/>
              </p:cNvSpPr>
              <p:nvPr/>
            </p:nvSpPr>
            <p:spPr>
              <a:xfrm>
                <a:off x="493514" y="3571836"/>
                <a:ext cx="223420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C7CD863-38F3-2743-B682-F5ABA8DAE09B}"/>
                  </a:ext>
                </a:extLst>
              </p:cNvPr>
              <p:cNvSpPr/>
              <p:nvPr/>
            </p:nvSpPr>
            <p:spPr>
              <a:xfrm>
                <a:off x="1137727" y="4153828"/>
                <a:ext cx="937115" cy="42377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GB" sz="2000" i="1">
                              <a:latin typeface="Cambria Math" panose="02040503050406030204" pitchFamily="18" charset="0"/>
                            </a:rPr>
                            <m:t>𝑟</m:t>
                          </m:r>
                        </m:e>
                        <m:sub>
                          <m:r>
                            <a:rPr lang="en-GB" sz="2000" b="0" i="1" smtClean="0">
                              <a:latin typeface="Cambria Math" panose="02040503050406030204" pitchFamily="18" charset="0"/>
                            </a:rPr>
                            <m:t>𝑝</m:t>
                          </m:r>
                        </m:sub>
                      </m:sSub>
                      <m:r>
                        <a:rPr lang="en-GB" sz="2000" i="1">
                          <a:latin typeface="Cambria Math" panose="02040503050406030204" pitchFamily="18" charset="0"/>
                        </a:rPr>
                        <m:t>=</m:t>
                      </m:r>
                      <m:r>
                        <a:rPr lang="en-GB" sz="2000" b="0" i="1" smtClean="0">
                          <a:latin typeface="Cambria Math" panose="02040503050406030204" pitchFamily="18" charset="0"/>
                        </a:rPr>
                        <m:t>0</m:t>
                      </m:r>
                    </m:oMath>
                  </m:oMathPara>
                </a14:m>
                <a:endParaRPr lang="en-US" sz="2000" dirty="0"/>
              </a:p>
            </p:txBody>
          </p:sp>
        </mc:Choice>
        <mc:Fallback xmlns="">
          <p:sp>
            <p:nvSpPr>
              <p:cNvPr id="8" name="Rectangle 7">
                <a:extLst>
                  <a:ext uri="{FF2B5EF4-FFF2-40B4-BE49-F238E27FC236}">
                    <a16:creationId xmlns:a16="http://schemas.microsoft.com/office/drawing/2014/main" id="{1C7CD863-38F3-2743-B682-F5ABA8DAE09B}"/>
                  </a:ext>
                </a:extLst>
              </p:cNvPr>
              <p:cNvSpPr>
                <a:spLocks noRot="1" noChangeAspect="1" noMove="1" noResize="1" noEditPoints="1" noAdjustHandles="1" noChangeArrowheads="1" noChangeShapeType="1" noTextEdit="1"/>
              </p:cNvSpPr>
              <p:nvPr/>
            </p:nvSpPr>
            <p:spPr>
              <a:xfrm>
                <a:off x="1137727" y="4153828"/>
                <a:ext cx="937115" cy="423770"/>
              </a:xfrm>
              <a:prstGeom prst="rect">
                <a:avLst/>
              </a:prstGeom>
              <a:blipFill>
                <a:blip r:embed="rId6"/>
                <a:stretch>
                  <a:fillRect b="-285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C4F6F48C-A171-8A43-B808-70C0E708669E}"/>
              </a:ext>
            </a:extLst>
          </p:cNvPr>
          <p:cNvSpPr txBox="1"/>
          <p:nvPr/>
        </p:nvSpPr>
        <p:spPr>
          <a:xfrm>
            <a:off x="379623" y="4742296"/>
            <a:ext cx="2742343" cy="1323439"/>
          </a:xfrm>
          <a:prstGeom prst="rect">
            <a:avLst/>
          </a:prstGeom>
          <a:noFill/>
        </p:spPr>
        <p:txBody>
          <a:bodyPr wrap="square" rtlCol="0">
            <a:spAutoFit/>
          </a:bodyPr>
          <a:lstStyle/>
          <a:p>
            <a:r>
              <a:rPr lang="en-GB" sz="2000" b="1" dirty="0">
                <a:latin typeface="Baskerville" panose="02020502070401020303" pitchFamily="18" charset="0"/>
                <a:ea typeface="Baskerville" panose="02020502070401020303" pitchFamily="18" charset="0"/>
              </a:rPr>
              <a:t>Zero-reflectance</a:t>
            </a:r>
            <a:r>
              <a:rPr lang="en-GB" sz="2000" dirty="0">
                <a:latin typeface="Baskerville" panose="02020502070401020303" pitchFamily="18" charset="0"/>
                <a:ea typeface="Baskerville" panose="02020502070401020303" pitchFamily="18" charset="0"/>
              </a:rPr>
              <a:t> of the p-polarisation field. The reflected light is completely </a:t>
            </a:r>
            <a:r>
              <a:rPr lang="en-GB" sz="2000" b="1" dirty="0">
                <a:latin typeface="Baskerville" panose="02020502070401020303" pitchFamily="18" charset="0"/>
                <a:ea typeface="Baskerville" panose="02020502070401020303" pitchFamily="18" charset="0"/>
              </a:rPr>
              <a:t>s-polarised</a:t>
            </a:r>
            <a:endParaRPr lang="en-US" sz="2000" b="1" dirty="0">
              <a:latin typeface="Baskerville" panose="02020502070401020303" pitchFamily="18" charset="0"/>
              <a:ea typeface="Baskerville" panose="02020502070401020303" pitchFamily="18" charset="0"/>
            </a:endParaRPr>
          </a:p>
        </p:txBody>
      </p:sp>
      <p:pic>
        <p:nvPicPr>
          <p:cNvPr id="23" name="Picture 22">
            <a:extLst>
              <a:ext uri="{FF2B5EF4-FFF2-40B4-BE49-F238E27FC236}">
                <a16:creationId xmlns:a16="http://schemas.microsoft.com/office/drawing/2014/main" id="{064896B1-A6E6-6C48-89A9-2734B7361045}"/>
              </a:ext>
            </a:extLst>
          </p:cNvPr>
          <p:cNvPicPr>
            <a:picLocks noChangeAspect="1"/>
          </p:cNvPicPr>
          <p:nvPr/>
        </p:nvPicPr>
        <p:blipFill>
          <a:blip r:embed="rId7"/>
          <a:stretch>
            <a:fillRect/>
          </a:stretch>
        </p:blipFill>
        <p:spPr>
          <a:xfrm>
            <a:off x="4127395" y="868205"/>
            <a:ext cx="3613163" cy="3131408"/>
          </a:xfrm>
          <a:prstGeom prst="rect">
            <a:avLst/>
          </a:prstGeom>
        </p:spPr>
      </p:pic>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F836433-B0A7-2748-B603-E9566C5A0B19}"/>
                  </a:ext>
                </a:extLst>
              </p:cNvPr>
              <p:cNvSpPr/>
              <p:nvPr/>
            </p:nvSpPr>
            <p:spPr>
              <a:xfrm>
                <a:off x="3192629" y="4241223"/>
                <a:ext cx="59624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1</m:t>
                          </m:r>
                        </m:sub>
                      </m:sSub>
                      <m:func>
                        <m:funcPr>
                          <m:ctrlPr>
                            <a:rPr lang="en-GB" sz="2000" i="1">
                              <a:latin typeface="Cambria Math" panose="02040503050406030204" pitchFamily="18" charset="0"/>
                            </a:rPr>
                          </m:ctrlPr>
                        </m:funcPr>
                        <m:fName>
                          <m:r>
                            <m:rPr>
                              <m:sty m:val="p"/>
                            </m:rPr>
                            <a:rPr lang="en-GB" sz="2000" b="0" i="0" smtClean="0">
                              <a:latin typeface="Cambria Math" panose="02040503050406030204" pitchFamily="18" charset="0"/>
                            </a:rPr>
                            <m:t>sin</m:t>
                          </m:r>
                        </m:fName>
                        <m:e>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𝑏</m:t>
                              </m:r>
                            </m:sub>
                          </m:sSub>
                          <m:r>
                            <a:rPr lang="en-GB" sz="2000" b="0" i="1" smtClean="0">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2</m:t>
                              </m:r>
                            </m:sub>
                          </m:sSub>
                          <m:func>
                            <m:funcPr>
                              <m:ctrlPr>
                                <a:rPr lang="en-GB" sz="2000" i="1">
                                  <a:latin typeface="Cambria Math" panose="02040503050406030204" pitchFamily="18" charset="0"/>
                                </a:rPr>
                              </m:ctrlPr>
                            </m:funcPr>
                            <m:fName>
                              <m:r>
                                <m:rPr>
                                  <m:sty m:val="p"/>
                                </m:rPr>
                                <a:rPr lang="en-GB" sz="2000" b="0" i="0" smtClean="0">
                                  <a:latin typeface="Cambria Math" panose="02040503050406030204" pitchFamily="18" charset="0"/>
                                </a:rPr>
                                <m:t>sin</m:t>
                              </m:r>
                            </m:fName>
                            <m:e>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e>
                          </m:func>
                        </m:e>
                      </m:func>
                      <m:r>
                        <a:rPr lang="en-GB" sz="2000" b="0" i="1" smtClean="0">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2</m:t>
                          </m:r>
                        </m:sub>
                      </m:sSub>
                      <m:func>
                        <m:funcPr>
                          <m:ctrlPr>
                            <a:rPr lang="en-GB" sz="2000" i="1">
                              <a:latin typeface="Cambria Math" panose="02040503050406030204" pitchFamily="18" charset="0"/>
                            </a:rPr>
                          </m:ctrlPr>
                        </m:funcPr>
                        <m:fName>
                          <m:r>
                            <m:rPr>
                              <m:sty m:val="p"/>
                            </m:rPr>
                            <a:rPr lang="en-GB" sz="2000">
                              <a:latin typeface="Cambria Math" panose="02040503050406030204" pitchFamily="18" charset="0"/>
                            </a:rPr>
                            <m:t>sin</m:t>
                          </m:r>
                        </m:fName>
                        <m:e>
                          <m:r>
                            <a:rPr lang="en-GB" sz="2000" b="0" i="1" smtClean="0">
                              <a:latin typeface="Cambria Math" panose="02040503050406030204" pitchFamily="18" charset="0"/>
                            </a:rPr>
                            <m:t>(</m:t>
                          </m:r>
                          <m:r>
                            <a:rPr lang="en-GB" sz="2000" i="1">
                              <a:latin typeface="Cambria Math" panose="02040503050406030204" pitchFamily="18" charset="0"/>
                              <a:ea typeface="Cambria Math" panose="02040503050406030204" pitchFamily="18" charset="0"/>
                            </a:rPr>
                            <m:t>90°</m:t>
                          </m:r>
                          <m:r>
                            <a:rPr lang="en-GB" sz="2000" b="0" i="1" smtClean="0">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i="1">
                                  <a:latin typeface="Cambria Math" panose="02040503050406030204" pitchFamily="18" charset="0"/>
                                  <a:ea typeface="Cambria Math" panose="02040503050406030204" pitchFamily="18" charset="0"/>
                                </a:rPr>
                                <m:t>𝑏</m:t>
                              </m:r>
                            </m:sub>
                          </m:sSub>
                          <m:r>
                            <a:rPr lang="en-GB" sz="2000" b="0" i="1" smtClean="0">
                              <a:latin typeface="Cambria Math" panose="02040503050406030204" pitchFamily="18" charset="0"/>
                              <a:ea typeface="Cambria Math" panose="02040503050406030204" pitchFamily="18" charset="0"/>
                            </a:rPr>
                            <m:t>)</m:t>
                          </m:r>
                        </m:e>
                      </m:func>
                      <m:r>
                        <a:rPr lang="en-GB" sz="2000" b="0" i="1" smtClean="0">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2</m:t>
                          </m:r>
                        </m:sub>
                      </m:sSub>
                      <m:func>
                        <m:funcPr>
                          <m:ctrlPr>
                            <a:rPr lang="en-GB" sz="2000" i="1">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cos</m:t>
                          </m:r>
                        </m:fName>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i="1">
                                  <a:latin typeface="Cambria Math" panose="02040503050406030204" pitchFamily="18" charset="0"/>
                                  <a:ea typeface="Cambria Math" panose="02040503050406030204" pitchFamily="18" charset="0"/>
                                </a:rPr>
                                <m:t>𝑏</m:t>
                              </m:r>
                            </m:sub>
                          </m:sSub>
                        </m:e>
                      </m:func>
                    </m:oMath>
                  </m:oMathPara>
                </a14:m>
                <a:endParaRPr lang="en-US" sz="2000" dirty="0"/>
              </a:p>
            </p:txBody>
          </p:sp>
        </mc:Choice>
        <mc:Fallback xmlns="">
          <p:sp>
            <p:nvSpPr>
              <p:cNvPr id="62" name="Rectangle 61">
                <a:extLst>
                  <a:ext uri="{FF2B5EF4-FFF2-40B4-BE49-F238E27FC236}">
                    <a16:creationId xmlns:a16="http://schemas.microsoft.com/office/drawing/2014/main" id="{8F836433-B0A7-2748-B603-E9566C5A0B19}"/>
                  </a:ext>
                </a:extLst>
              </p:cNvPr>
              <p:cNvSpPr>
                <a:spLocks noRot="1" noChangeAspect="1" noMove="1" noResize="1" noEditPoints="1" noAdjustHandles="1" noChangeArrowheads="1" noChangeShapeType="1" noTextEdit="1"/>
              </p:cNvSpPr>
              <p:nvPr/>
            </p:nvSpPr>
            <p:spPr>
              <a:xfrm>
                <a:off x="3192629" y="4241223"/>
                <a:ext cx="5962466" cy="400110"/>
              </a:xfrm>
              <a:prstGeom prst="rect">
                <a:avLst/>
              </a:prstGeom>
              <a:blipFill>
                <a:blip r:embed="rId8"/>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E24FE29-3ED5-F645-86DC-98902AC9D81C}"/>
                  </a:ext>
                </a:extLst>
              </p:cNvPr>
              <p:cNvSpPr/>
              <p:nvPr/>
            </p:nvSpPr>
            <p:spPr>
              <a:xfrm>
                <a:off x="5288627" y="5143313"/>
                <a:ext cx="1510863" cy="66973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2000" i="1" smtClean="0">
                              <a:solidFill>
                                <a:srgbClr val="0432FF"/>
                              </a:solidFill>
                              <a:latin typeface="Cambria Math" panose="02040503050406030204" pitchFamily="18" charset="0"/>
                            </a:rPr>
                          </m:ctrlPr>
                        </m:funcPr>
                        <m:fName>
                          <m:r>
                            <m:rPr>
                              <m:sty m:val="p"/>
                            </m:rPr>
                            <a:rPr lang="en-GB" sz="2000" i="0" smtClean="0">
                              <a:solidFill>
                                <a:srgbClr val="0432FF"/>
                              </a:solidFill>
                              <a:latin typeface="Cambria Math" panose="02040503050406030204" pitchFamily="18" charset="0"/>
                            </a:rPr>
                            <m:t>tan</m:t>
                          </m:r>
                        </m:fName>
                        <m:e>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𝜃</m:t>
                              </m:r>
                            </m:e>
                            <m:sub>
                              <m:r>
                                <a:rPr lang="en-GB" sz="2000" b="0" i="1" smtClean="0">
                                  <a:solidFill>
                                    <a:srgbClr val="0432FF"/>
                                  </a:solidFill>
                                  <a:latin typeface="Cambria Math" panose="02040503050406030204" pitchFamily="18" charset="0"/>
                                  <a:ea typeface="Cambria Math" panose="02040503050406030204" pitchFamily="18" charset="0"/>
                                </a:rPr>
                                <m:t>𝑏</m:t>
                              </m:r>
                            </m:sub>
                          </m:sSub>
                        </m:e>
                      </m:func>
                      <m:r>
                        <a:rPr lang="en-GB" sz="2000" b="0" i="1" smtClean="0">
                          <a:solidFill>
                            <a:srgbClr val="0432FF"/>
                          </a:solidFill>
                          <a:latin typeface="Cambria Math" panose="02040503050406030204" pitchFamily="18" charset="0"/>
                        </a:rPr>
                        <m:t>=</m:t>
                      </m:r>
                      <m:f>
                        <m:fPr>
                          <m:ctrlPr>
                            <a:rPr lang="en-GB" sz="2000" b="0" i="1" smtClean="0">
                              <a:solidFill>
                                <a:srgbClr val="0432FF"/>
                              </a:solidFill>
                              <a:latin typeface="Cambria Math" panose="02040503050406030204" pitchFamily="18" charset="0"/>
                            </a:rPr>
                          </m:ctrlPr>
                        </m:fPr>
                        <m:num>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i="1">
                                  <a:solidFill>
                                    <a:srgbClr val="0432FF"/>
                                  </a:solidFill>
                                  <a:latin typeface="Cambria Math" panose="02040503050406030204" pitchFamily="18" charset="0"/>
                                </a:rPr>
                                <m:t>2</m:t>
                              </m:r>
                            </m:sub>
                          </m:sSub>
                        </m:num>
                        <m:den>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i="1">
                                  <a:solidFill>
                                    <a:srgbClr val="0432FF"/>
                                  </a:solidFill>
                                  <a:latin typeface="Cambria Math" panose="02040503050406030204" pitchFamily="18" charset="0"/>
                                </a:rPr>
                                <m:t>1</m:t>
                              </m:r>
                            </m:sub>
                          </m:sSub>
                        </m:den>
                      </m:f>
                    </m:oMath>
                  </m:oMathPara>
                </a14:m>
                <a:endParaRPr lang="en-US" sz="2000" dirty="0">
                  <a:solidFill>
                    <a:srgbClr val="0432FF"/>
                  </a:solidFill>
                </a:endParaRPr>
              </a:p>
            </p:txBody>
          </p:sp>
        </mc:Choice>
        <mc:Fallback xmlns="">
          <p:sp>
            <p:nvSpPr>
              <p:cNvPr id="67" name="Rectangle 66">
                <a:extLst>
                  <a:ext uri="{FF2B5EF4-FFF2-40B4-BE49-F238E27FC236}">
                    <a16:creationId xmlns:a16="http://schemas.microsoft.com/office/drawing/2014/main" id="{3E24FE29-3ED5-F645-86DC-98902AC9D81C}"/>
                  </a:ext>
                </a:extLst>
              </p:cNvPr>
              <p:cNvSpPr>
                <a:spLocks noRot="1" noChangeAspect="1" noMove="1" noResize="1" noEditPoints="1" noAdjustHandles="1" noChangeArrowheads="1" noChangeShapeType="1" noTextEdit="1"/>
              </p:cNvSpPr>
              <p:nvPr/>
            </p:nvSpPr>
            <p:spPr>
              <a:xfrm>
                <a:off x="5288627" y="5143313"/>
                <a:ext cx="1510863" cy="669735"/>
              </a:xfrm>
              <a:prstGeom prst="rect">
                <a:avLst/>
              </a:prstGeom>
              <a:blipFill>
                <a:blip r:embed="rId9"/>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9067820-DBDF-824C-9460-6B0B53998E11}"/>
                  </a:ext>
                </a:extLst>
              </p:cNvPr>
              <p:cNvSpPr/>
              <p:nvPr/>
            </p:nvSpPr>
            <p:spPr>
              <a:xfrm>
                <a:off x="6169189" y="2021505"/>
                <a:ext cx="63030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ea typeface="Cambria Math" panose="02040503050406030204" pitchFamily="18" charset="0"/>
                        </a:rPr>
                        <m:t>90°</m:t>
                      </m:r>
                    </m:oMath>
                  </m:oMathPara>
                </a14:m>
                <a:endParaRPr lang="en-US" sz="2000" dirty="0"/>
              </a:p>
            </p:txBody>
          </p:sp>
        </mc:Choice>
        <mc:Fallback xmlns="">
          <p:sp>
            <p:nvSpPr>
              <p:cNvPr id="25" name="Rectangle 24">
                <a:extLst>
                  <a:ext uri="{FF2B5EF4-FFF2-40B4-BE49-F238E27FC236}">
                    <a16:creationId xmlns:a16="http://schemas.microsoft.com/office/drawing/2014/main" id="{89067820-DBDF-824C-9460-6B0B53998E11}"/>
                  </a:ext>
                </a:extLst>
              </p:cNvPr>
              <p:cNvSpPr>
                <a:spLocks noRot="1" noChangeAspect="1" noMove="1" noResize="1" noEditPoints="1" noAdjustHandles="1" noChangeArrowheads="1" noChangeShapeType="1" noTextEdit="1"/>
              </p:cNvSpPr>
              <p:nvPr/>
            </p:nvSpPr>
            <p:spPr>
              <a:xfrm>
                <a:off x="6169189" y="2021505"/>
                <a:ext cx="630301" cy="400110"/>
              </a:xfrm>
              <a:prstGeom prst="rect">
                <a:avLst/>
              </a:prstGeom>
              <a:blipFill>
                <a:blip r:embed="rId1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6110858-6AE7-E146-ADC5-19D94C17C187}"/>
              </a:ext>
            </a:extLst>
          </p:cNvPr>
          <p:cNvCxnSpPr/>
          <p:nvPr/>
        </p:nvCxnSpPr>
        <p:spPr bwMode="auto">
          <a:xfrm>
            <a:off x="4127395" y="4641333"/>
            <a:ext cx="0" cy="2642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a:extLst>
              <a:ext uri="{FF2B5EF4-FFF2-40B4-BE49-F238E27FC236}">
                <a16:creationId xmlns:a16="http://schemas.microsoft.com/office/drawing/2014/main" id="{5F13285B-56EA-A942-8520-D4F04F9B82A9}"/>
              </a:ext>
            </a:extLst>
          </p:cNvPr>
          <p:cNvSpPr/>
          <p:nvPr/>
        </p:nvSpPr>
        <p:spPr>
          <a:xfrm>
            <a:off x="3255205" y="4895299"/>
            <a:ext cx="1699504" cy="400110"/>
          </a:xfrm>
          <a:prstGeom prst="rect">
            <a:avLst/>
          </a:prstGeom>
        </p:spPr>
        <p:txBody>
          <a:bodyPr wrap="none">
            <a:spAutoFit/>
          </a:bodyPr>
          <a:lstStyle/>
          <a:p>
            <a:r>
              <a:rPr lang="en-GB" sz="2000" dirty="0">
                <a:latin typeface="Baskerville" panose="02020502070401020303" pitchFamily="18" charset="0"/>
                <a:ea typeface="Baskerville" panose="02020502070401020303" pitchFamily="18" charset="0"/>
              </a:rPr>
              <a:t>Brewster angle</a:t>
            </a:r>
            <a:endParaRPr lang="en-US" sz="2000" dirty="0"/>
          </a:p>
        </p:txBody>
      </p:sp>
      <p:sp>
        <p:nvSpPr>
          <p:cNvPr id="11" name="Rectangle 10">
            <a:extLst>
              <a:ext uri="{FF2B5EF4-FFF2-40B4-BE49-F238E27FC236}">
                <a16:creationId xmlns:a16="http://schemas.microsoft.com/office/drawing/2014/main" id="{FA856725-2E12-264A-AA84-4DFE2165C68C}"/>
              </a:ext>
            </a:extLst>
          </p:cNvPr>
          <p:cNvSpPr/>
          <p:nvPr/>
        </p:nvSpPr>
        <p:spPr>
          <a:xfrm>
            <a:off x="7119249" y="1390699"/>
            <a:ext cx="1502334" cy="461665"/>
          </a:xfrm>
          <a:prstGeom prst="rect">
            <a:avLst/>
          </a:prstGeom>
        </p:spPr>
        <p:txBody>
          <a:bodyPr wrap="none">
            <a:spAutoFit/>
          </a:bodyPr>
          <a:lstStyle/>
          <a:p>
            <a:r>
              <a:rPr lang="en-GB" dirty="0">
                <a:latin typeface="Baskerville" panose="02020502070401020303" pitchFamily="18" charset="0"/>
                <a:ea typeface="Baskerville" panose="02020502070401020303" pitchFamily="18" charset="0"/>
              </a:rPr>
              <a:t>s-polarised</a:t>
            </a: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70E85C-A76F-714A-B78A-5CC6B5D1608B}"/>
                  </a:ext>
                </a:extLst>
              </p:cNvPr>
              <p:cNvSpPr txBox="1"/>
              <p:nvPr/>
            </p:nvSpPr>
            <p:spPr>
              <a:xfrm>
                <a:off x="627190" y="1558510"/>
                <a:ext cx="178696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tan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tan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24" name="TextBox 23">
                <a:extLst>
                  <a:ext uri="{FF2B5EF4-FFF2-40B4-BE49-F238E27FC236}">
                    <a16:creationId xmlns:a16="http://schemas.microsoft.com/office/drawing/2014/main" id="{8D70E85C-A76F-714A-B78A-5CC6B5D1608B}"/>
                  </a:ext>
                </a:extLst>
              </p:cNvPr>
              <p:cNvSpPr txBox="1">
                <a:spLocks noRot="1" noChangeAspect="1" noMove="1" noResize="1" noEditPoints="1" noAdjustHandles="1" noChangeArrowheads="1" noChangeShapeType="1" noTextEdit="1"/>
              </p:cNvSpPr>
              <p:nvPr/>
            </p:nvSpPr>
            <p:spPr>
              <a:xfrm>
                <a:off x="627190" y="1558510"/>
                <a:ext cx="1786964" cy="576761"/>
              </a:xfrm>
              <a:prstGeom prst="rect">
                <a:avLst/>
              </a:prstGeom>
              <a:blipFill>
                <a:blip r:embed="rId16"/>
                <a:stretch>
                  <a:fillRect l="-1408" t="-4348" r="-3521" b="-19565"/>
                </a:stretch>
              </a:blipFill>
            </p:spPr>
            <p:txBody>
              <a:bodyPr/>
              <a:lstStyle/>
              <a:p>
                <a:r>
                  <a:rPr lang="en-US">
                    <a:noFill/>
                  </a:rPr>
                  <a:t> </a:t>
                </a:r>
              </a:p>
            </p:txBody>
          </p:sp>
        </mc:Fallback>
      </mc:AlternateContent>
    </p:spTree>
    <p:extLst>
      <p:ext uri="{BB962C8B-B14F-4D97-AF65-F5344CB8AC3E}">
        <p14:creationId xmlns:p14="http://schemas.microsoft.com/office/powerpoint/2010/main" val="39506498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Brewster Angle </a:t>
            </a:r>
            <a:r>
              <a:rPr lang="en-US" sz="4000" dirty="0" err="1">
                <a:solidFill>
                  <a:schemeClr val="tx1">
                    <a:lumMod val="75000"/>
                    <a:lumOff val="25000"/>
                  </a:schemeClr>
                </a:solidFill>
                <a:latin typeface="Baskerville"/>
                <a:cs typeface="Baskerville"/>
              </a:rPr>
              <a:t>Polariser</a:t>
            </a:r>
            <a:endParaRPr lang="en-US" sz="4000" dirty="0">
              <a:solidFill>
                <a:schemeClr val="tx1">
                  <a:lumMod val="75000"/>
                  <a:lumOff val="25000"/>
                </a:schemeClr>
              </a:solidFill>
              <a:latin typeface="Baskerville"/>
              <a:cs typeface="Baskerville"/>
            </a:endParaRP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650C6DB6-5533-594B-95AE-9A866E39DC27}"/>
              </a:ext>
            </a:extLst>
          </p:cNvPr>
          <p:cNvSpPr txBox="1"/>
          <p:nvPr/>
        </p:nvSpPr>
        <p:spPr>
          <a:xfrm>
            <a:off x="3319937" y="1940363"/>
            <a:ext cx="2467342" cy="369332"/>
          </a:xfrm>
          <a:prstGeom prst="rect">
            <a:avLst/>
          </a:prstGeom>
          <a:noFill/>
        </p:spPr>
        <p:txBody>
          <a:bodyPr wrap="none" rtlCol="0">
            <a:spAutoFit/>
          </a:bodyPr>
          <a:lstStyle/>
          <a:p>
            <a:r>
              <a:rPr lang="en-GB" sz="1800" dirty="0">
                <a:latin typeface="+mn-lt"/>
                <a:ea typeface="Baskerville" panose="02020502070401020303" pitchFamily="18" charset="0"/>
              </a:rPr>
              <a:t>From air to glass surface</a:t>
            </a:r>
            <a:endParaRPr lang="en-US" sz="1800" dirty="0">
              <a:latin typeface="+mn-lt"/>
              <a:ea typeface="Baskerville" panose="02020502070401020303" pitchFamily="18" charset="0"/>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09BAAD1-5789-3649-BDCD-6C18EFBB2279}"/>
                  </a:ext>
                </a:extLst>
              </p:cNvPr>
              <p:cNvSpPr/>
              <p:nvPr/>
            </p:nvSpPr>
            <p:spPr>
              <a:xfrm>
                <a:off x="3139311" y="2423462"/>
                <a:ext cx="28285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rPr>
                          </m:ctrlPr>
                        </m:funcPr>
                        <m:fName>
                          <m:r>
                            <m:rPr>
                              <m:sty m:val="p"/>
                            </m:rPr>
                            <a:rPr lang="en-GB" sz="1800" i="0" smtClean="0">
                              <a:latin typeface="Cambria Math" panose="02040503050406030204" pitchFamily="18" charset="0"/>
                            </a:rPr>
                            <m:t>tan</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𝑏</m:t>
                              </m:r>
                            </m:sub>
                          </m:sSub>
                        </m:e>
                      </m:func>
                      <m:r>
                        <a:rPr lang="en-GB" sz="1800" b="0" i="1" smtClean="0">
                          <a:latin typeface="Cambria Math" panose="02040503050406030204" pitchFamily="18" charset="0"/>
                        </a:rPr>
                        <m:t>=1.5</m:t>
                      </m:r>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𝑏</m:t>
                          </m:r>
                        </m:sub>
                      </m:sSub>
                      <m:r>
                        <a:rPr lang="en-GB" sz="1800" b="0" i="1" smtClean="0">
                          <a:latin typeface="Cambria Math" panose="02040503050406030204" pitchFamily="18" charset="0"/>
                          <a:ea typeface="Cambria Math" panose="02040503050406030204" pitchFamily="18" charset="0"/>
                        </a:rPr>
                        <m:t>=56.3°</m:t>
                      </m:r>
                    </m:oMath>
                  </m:oMathPara>
                </a14:m>
                <a:endParaRPr lang="en-US" sz="1800" dirty="0"/>
              </a:p>
            </p:txBody>
          </p:sp>
        </mc:Choice>
        <mc:Fallback xmlns="">
          <p:sp>
            <p:nvSpPr>
              <p:cNvPr id="28" name="Rectangle 27">
                <a:extLst>
                  <a:ext uri="{FF2B5EF4-FFF2-40B4-BE49-F238E27FC236}">
                    <a16:creationId xmlns:a16="http://schemas.microsoft.com/office/drawing/2014/main" id="{309BAAD1-5789-3649-BDCD-6C18EFBB2279}"/>
                  </a:ext>
                </a:extLst>
              </p:cNvPr>
              <p:cNvSpPr>
                <a:spLocks noRot="1" noChangeAspect="1" noMove="1" noResize="1" noEditPoints="1" noAdjustHandles="1" noChangeArrowheads="1" noChangeShapeType="1" noTextEdit="1"/>
              </p:cNvSpPr>
              <p:nvPr/>
            </p:nvSpPr>
            <p:spPr>
              <a:xfrm>
                <a:off x="3139311" y="2423462"/>
                <a:ext cx="2828595" cy="369332"/>
              </a:xfrm>
              <a:prstGeom prst="rect">
                <a:avLst/>
              </a:prstGeom>
              <a:blipFill>
                <a:blip r:embed="rId3"/>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420DB27B-CFEE-A743-8A59-9D46DCB18208}"/>
              </a:ext>
            </a:extLst>
          </p:cNvPr>
          <p:cNvPicPr>
            <a:picLocks noChangeAspect="1"/>
          </p:cNvPicPr>
          <p:nvPr/>
        </p:nvPicPr>
        <p:blipFill>
          <a:blip r:embed="rId4"/>
          <a:stretch>
            <a:fillRect/>
          </a:stretch>
        </p:blipFill>
        <p:spPr>
          <a:xfrm>
            <a:off x="1093374" y="3075924"/>
            <a:ext cx="6512882" cy="3135489"/>
          </a:xfrm>
          <a:prstGeom prst="rect">
            <a:avLst/>
          </a:prstGeom>
        </p:spPr>
      </p:pic>
      <p:sp>
        <p:nvSpPr>
          <p:cNvPr id="30" name="TextBox 29">
            <a:extLst>
              <a:ext uri="{FF2B5EF4-FFF2-40B4-BE49-F238E27FC236}">
                <a16:creationId xmlns:a16="http://schemas.microsoft.com/office/drawing/2014/main" id="{0BF1C021-0901-D74B-A762-ADF8033BC6F9}"/>
              </a:ext>
            </a:extLst>
          </p:cNvPr>
          <p:cNvSpPr txBox="1"/>
          <p:nvPr/>
        </p:nvSpPr>
        <p:spPr>
          <a:xfrm>
            <a:off x="804949" y="965593"/>
            <a:ext cx="7766137" cy="707886"/>
          </a:xfrm>
          <a:prstGeom prst="rect">
            <a:avLst/>
          </a:prstGeom>
          <a:noFill/>
        </p:spPr>
        <p:txBody>
          <a:bodyPr wrap="square" rtlCol="0">
            <a:spAutoFit/>
          </a:bodyPr>
          <a:lstStyle/>
          <a:p>
            <a:r>
              <a:rPr lang="en-GB" sz="2000" dirty="0">
                <a:latin typeface="+mn-lt"/>
                <a:ea typeface="Baskerville" panose="02020502070401020303" pitchFamily="18" charset="0"/>
              </a:rPr>
              <a:t>Light incident on a stack of plates at the Brewster angle can be used to separate s- and p-polarisation light. </a:t>
            </a:r>
            <a:endParaRPr lang="en-US" sz="2000" dirty="0">
              <a:latin typeface="+mn-lt"/>
              <a:ea typeface="Baskerville" panose="02020502070401020303" pitchFamily="18" charset="0"/>
            </a:endParaRPr>
          </a:p>
        </p:txBody>
      </p:sp>
    </p:spTree>
    <p:extLst>
      <p:ext uri="{BB962C8B-B14F-4D97-AF65-F5344CB8AC3E}">
        <p14:creationId xmlns:p14="http://schemas.microsoft.com/office/powerpoint/2010/main" val="3744505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Brewster Angle Cavity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8D4985C8-ECC8-6043-BCA0-94E28BF94F21}"/>
              </a:ext>
            </a:extLst>
          </p:cNvPr>
          <p:cNvPicPr>
            <a:picLocks noChangeAspect="1"/>
          </p:cNvPicPr>
          <p:nvPr/>
        </p:nvPicPr>
        <p:blipFill>
          <a:blip r:embed="rId3"/>
          <a:stretch>
            <a:fillRect/>
          </a:stretch>
        </p:blipFill>
        <p:spPr>
          <a:xfrm>
            <a:off x="679621" y="3783730"/>
            <a:ext cx="7784757" cy="1225378"/>
          </a:xfrm>
          <a:prstGeom prst="rect">
            <a:avLst/>
          </a:prstGeom>
        </p:spPr>
      </p:pic>
      <p:cxnSp>
        <p:nvCxnSpPr>
          <p:cNvPr id="3" name="Straight Connector 2">
            <a:extLst>
              <a:ext uri="{FF2B5EF4-FFF2-40B4-BE49-F238E27FC236}">
                <a16:creationId xmlns:a16="http://schemas.microsoft.com/office/drawing/2014/main" id="{F35D8BD7-A76C-BA49-9576-9CE41513E471}"/>
              </a:ext>
            </a:extLst>
          </p:cNvPr>
          <p:cNvCxnSpPr/>
          <p:nvPr/>
        </p:nvCxnSpPr>
        <p:spPr bwMode="auto">
          <a:xfrm>
            <a:off x="6757062" y="4292832"/>
            <a:ext cx="498763" cy="225631"/>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 name="Arc 4">
            <a:extLst>
              <a:ext uri="{FF2B5EF4-FFF2-40B4-BE49-F238E27FC236}">
                <a16:creationId xmlns:a16="http://schemas.microsoft.com/office/drawing/2014/main" id="{894666BB-B2F9-AA42-B4D3-680167199719}"/>
              </a:ext>
            </a:extLst>
          </p:cNvPr>
          <p:cNvSpPr/>
          <p:nvPr/>
        </p:nvSpPr>
        <p:spPr bwMode="auto">
          <a:xfrm rot="7271778" flipV="1">
            <a:off x="6754087" y="4303885"/>
            <a:ext cx="133273" cy="45719"/>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mn-lt"/>
            </a:endParaRPr>
          </a:p>
        </p:txBody>
      </p:sp>
      <p:cxnSp>
        <p:nvCxnSpPr>
          <p:cNvPr id="8" name="Straight Connector 7">
            <a:extLst>
              <a:ext uri="{FF2B5EF4-FFF2-40B4-BE49-F238E27FC236}">
                <a16:creationId xmlns:a16="http://schemas.microsoft.com/office/drawing/2014/main" id="{D62A10BE-9195-6B43-877E-4C05AAAE0560}"/>
              </a:ext>
            </a:extLst>
          </p:cNvPr>
          <p:cNvCxnSpPr>
            <a:cxnSpLocks/>
          </p:cNvCxnSpPr>
          <p:nvPr/>
        </p:nvCxnSpPr>
        <p:spPr bwMode="auto">
          <a:xfrm flipH="1" flipV="1">
            <a:off x="6512120" y="3878125"/>
            <a:ext cx="249295" cy="45268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5FE70E7F-9358-2A4D-915E-50E221A39FDF}"/>
              </a:ext>
            </a:extLst>
          </p:cNvPr>
          <p:cNvSpPr txBox="1"/>
          <p:nvPr/>
        </p:nvSpPr>
        <p:spPr>
          <a:xfrm>
            <a:off x="5372662" y="3456373"/>
            <a:ext cx="1633781" cy="369332"/>
          </a:xfrm>
          <a:prstGeom prst="rect">
            <a:avLst/>
          </a:prstGeom>
          <a:noFill/>
        </p:spPr>
        <p:txBody>
          <a:bodyPr wrap="none" rtlCol="0">
            <a:spAutoFit/>
          </a:bodyPr>
          <a:lstStyle/>
          <a:p>
            <a:r>
              <a:rPr lang="en-US" sz="1800" dirty="0">
                <a:latin typeface="+mn-lt"/>
              </a:rPr>
              <a:t>Brewster angle </a:t>
            </a:r>
          </a:p>
        </p:txBody>
      </p:sp>
      <p:sp>
        <p:nvSpPr>
          <p:cNvPr id="18" name="TextBox 17">
            <a:extLst>
              <a:ext uri="{FF2B5EF4-FFF2-40B4-BE49-F238E27FC236}">
                <a16:creationId xmlns:a16="http://schemas.microsoft.com/office/drawing/2014/main" id="{732FF842-3DD4-D94A-9A5D-65FE32FF3112}"/>
              </a:ext>
            </a:extLst>
          </p:cNvPr>
          <p:cNvSpPr txBox="1"/>
          <p:nvPr/>
        </p:nvSpPr>
        <p:spPr>
          <a:xfrm>
            <a:off x="494160" y="1021809"/>
            <a:ext cx="8378378" cy="1938992"/>
          </a:xfrm>
          <a:prstGeom prst="rect">
            <a:avLst/>
          </a:prstGeom>
          <a:noFill/>
        </p:spPr>
        <p:txBody>
          <a:bodyPr wrap="square" rtlCol="0">
            <a:spAutoFit/>
          </a:bodyPr>
          <a:lstStyle/>
          <a:p>
            <a:r>
              <a:rPr lang="en-US" sz="2000" dirty="0">
                <a:latin typeface="+mn-lt"/>
              </a:rPr>
              <a:t>Brewster angle can be used to eliminate reflection. In a laser cavity, the window that seals the lasing medium (e.g., gases) is usually tilted with the Brewster angle so that p-polarized light can completely transmit through with the loss of reflection, while the s-polarization has loss due to reflection, so the emission of laser is linearly polarized with p-</a:t>
            </a:r>
            <a:r>
              <a:rPr lang="en-US" sz="2000" dirty="0" err="1">
                <a:latin typeface="+mn-lt"/>
              </a:rPr>
              <a:t>polarisation</a:t>
            </a:r>
            <a:r>
              <a:rPr lang="en-US" sz="2000" dirty="0">
                <a:latin typeface="+mn-lt"/>
              </a:rPr>
              <a:t>, which is desirable for many applications.</a:t>
            </a:r>
          </a:p>
        </p:txBody>
      </p:sp>
      <p:sp>
        <p:nvSpPr>
          <p:cNvPr id="19" name="TextBox 18">
            <a:extLst>
              <a:ext uri="{FF2B5EF4-FFF2-40B4-BE49-F238E27FC236}">
                <a16:creationId xmlns:a16="http://schemas.microsoft.com/office/drawing/2014/main" id="{C3AC2B54-1EA9-C94C-AA97-47B14EC49815}"/>
              </a:ext>
            </a:extLst>
          </p:cNvPr>
          <p:cNvSpPr txBox="1"/>
          <p:nvPr/>
        </p:nvSpPr>
        <p:spPr>
          <a:xfrm>
            <a:off x="7006443" y="3066394"/>
            <a:ext cx="928459" cy="369332"/>
          </a:xfrm>
          <a:prstGeom prst="rect">
            <a:avLst/>
          </a:prstGeom>
          <a:noFill/>
        </p:spPr>
        <p:txBody>
          <a:bodyPr wrap="none" rtlCol="0">
            <a:spAutoFit/>
          </a:bodyPr>
          <a:lstStyle/>
          <a:p>
            <a:r>
              <a:rPr lang="en-US" sz="1800" dirty="0">
                <a:latin typeface="+mn-lt"/>
              </a:rPr>
              <a:t>window</a:t>
            </a:r>
          </a:p>
        </p:txBody>
      </p:sp>
      <p:cxnSp>
        <p:nvCxnSpPr>
          <p:cNvPr id="23" name="Straight Connector 22">
            <a:extLst>
              <a:ext uri="{FF2B5EF4-FFF2-40B4-BE49-F238E27FC236}">
                <a16:creationId xmlns:a16="http://schemas.microsoft.com/office/drawing/2014/main" id="{699C543D-AA7D-FF49-B2B6-58DB3A6C63AA}"/>
              </a:ext>
            </a:extLst>
          </p:cNvPr>
          <p:cNvCxnSpPr/>
          <p:nvPr/>
        </p:nvCxnSpPr>
        <p:spPr bwMode="auto">
          <a:xfrm>
            <a:off x="7182081" y="3412129"/>
            <a:ext cx="0" cy="64809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482F1927-0C63-2448-A768-C338E88E3EB6}"/>
              </a:ext>
            </a:extLst>
          </p:cNvPr>
          <p:cNvSpPr txBox="1"/>
          <p:nvPr/>
        </p:nvSpPr>
        <p:spPr>
          <a:xfrm>
            <a:off x="3712955" y="3995476"/>
            <a:ext cx="1784463" cy="400110"/>
          </a:xfrm>
          <a:prstGeom prst="rect">
            <a:avLst/>
          </a:prstGeom>
          <a:noFill/>
        </p:spPr>
        <p:txBody>
          <a:bodyPr wrap="none" rtlCol="0">
            <a:spAutoFit/>
          </a:bodyPr>
          <a:lstStyle/>
          <a:p>
            <a:r>
              <a:rPr lang="en-US" sz="2000" dirty="0">
                <a:latin typeface="+mn-lt"/>
              </a:rPr>
              <a:t>Lasing medium</a:t>
            </a:r>
          </a:p>
        </p:txBody>
      </p:sp>
    </p:spTree>
    <p:extLst>
      <p:ext uri="{BB962C8B-B14F-4D97-AF65-F5344CB8AC3E}">
        <p14:creationId xmlns:p14="http://schemas.microsoft.com/office/powerpoint/2010/main" val="41404938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Reflection and Refraction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Reflection &amp; Refraction of Light Tutorial">
            <a:extLst>
              <a:ext uri="{FF2B5EF4-FFF2-40B4-BE49-F238E27FC236}">
                <a16:creationId xmlns:a16="http://schemas.microsoft.com/office/drawing/2014/main" id="{02FF63C9-EFCC-CB4E-8C2A-A3DB1112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521" y="2531846"/>
            <a:ext cx="4506061" cy="34426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791FB8-52F4-C043-9337-3EEDA20B8235}"/>
              </a:ext>
            </a:extLst>
          </p:cNvPr>
          <p:cNvSpPr txBox="1"/>
          <p:nvPr/>
        </p:nvSpPr>
        <p:spPr>
          <a:xfrm>
            <a:off x="668486" y="1153613"/>
            <a:ext cx="8004132" cy="923330"/>
          </a:xfrm>
          <a:prstGeom prst="rect">
            <a:avLst/>
          </a:prstGeom>
          <a:noFill/>
        </p:spPr>
        <p:txBody>
          <a:bodyPr wrap="square" rtlCol="0">
            <a:spAutoFit/>
          </a:bodyPr>
          <a:lstStyle/>
          <a:p>
            <a:r>
              <a:rPr lang="en-US" sz="1800" dirty="0"/>
              <a:t>When light is incident at the interface of two isotropic media, part of light will be reflected and part will transmit into the second medium (at a different angle) which is called refraction.</a:t>
            </a:r>
          </a:p>
        </p:txBody>
      </p:sp>
    </p:spTree>
    <p:extLst>
      <p:ext uri="{BB962C8B-B14F-4D97-AF65-F5344CB8AC3E}">
        <p14:creationId xmlns:p14="http://schemas.microsoft.com/office/powerpoint/2010/main" val="2042054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Brewster Angle Microscope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732FF842-3DD4-D94A-9A5D-65FE32FF3112}"/>
              </a:ext>
            </a:extLst>
          </p:cNvPr>
          <p:cNvSpPr txBox="1"/>
          <p:nvPr/>
        </p:nvSpPr>
        <p:spPr>
          <a:xfrm>
            <a:off x="346204" y="756804"/>
            <a:ext cx="8526333" cy="2031325"/>
          </a:xfrm>
          <a:prstGeom prst="rect">
            <a:avLst/>
          </a:prstGeom>
          <a:noFill/>
        </p:spPr>
        <p:txBody>
          <a:bodyPr wrap="square" rtlCol="0">
            <a:spAutoFit/>
          </a:bodyPr>
          <a:lstStyle/>
          <a:p>
            <a:r>
              <a:rPr lang="en-US" sz="1800" dirty="0">
                <a:latin typeface="+mn-lt"/>
              </a:rPr>
              <a:t>Brewster angle microscope: p-polarized light is incident at the Brewster angle to a liquid surface. A clean liquid surface has no reflection of p-polarized light, hence appears dark.  When molecules or nanoparticles accumulate on the surface, the Brewster angle is different so that some portion of p-polarized light is reflected, therefore the </a:t>
            </a:r>
            <a:r>
              <a:rPr lang="en-US" sz="1800" dirty="0"/>
              <a:t>molecules or nanoparticles will appear bright.</a:t>
            </a:r>
          </a:p>
          <a:p>
            <a:r>
              <a:rPr lang="en-US" sz="1800" dirty="0">
                <a:latin typeface="+mn-lt"/>
              </a:rPr>
              <a:t>Brewster angle microscope is a powerful tool for investigating thin films (e.g., the Langmuir-Blodgett film) on liquid surface.</a:t>
            </a:r>
          </a:p>
        </p:txBody>
      </p:sp>
      <p:grpSp>
        <p:nvGrpSpPr>
          <p:cNvPr id="7" name="Group 6">
            <a:extLst>
              <a:ext uri="{FF2B5EF4-FFF2-40B4-BE49-F238E27FC236}">
                <a16:creationId xmlns:a16="http://schemas.microsoft.com/office/drawing/2014/main" id="{F4B50A4D-AF17-854A-9D6E-FFB53FA75BBA}"/>
              </a:ext>
            </a:extLst>
          </p:cNvPr>
          <p:cNvGrpSpPr/>
          <p:nvPr/>
        </p:nvGrpSpPr>
        <p:grpSpPr>
          <a:xfrm>
            <a:off x="529602" y="3317826"/>
            <a:ext cx="5562282" cy="3009626"/>
            <a:chOff x="2334719" y="2951391"/>
            <a:chExt cx="5562282" cy="3009626"/>
          </a:xfrm>
        </p:grpSpPr>
        <p:pic>
          <p:nvPicPr>
            <p:cNvPr id="2050" name="Picture 2" descr="1:32A Langmuir trough configured with a Brewster Angle Microscope... |  Download Scientific Diagram">
              <a:extLst>
                <a:ext uri="{FF2B5EF4-FFF2-40B4-BE49-F238E27FC236}">
                  <a16:creationId xmlns:a16="http://schemas.microsoft.com/office/drawing/2014/main" id="{5571521B-C4E4-7144-A136-5FC3FBA5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335" y="2951391"/>
              <a:ext cx="5373666" cy="30096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6839C0-7B8B-5C43-848A-CAFD029CE24C}"/>
                </a:ext>
              </a:extLst>
            </p:cNvPr>
            <p:cNvSpPr txBox="1"/>
            <p:nvPr/>
          </p:nvSpPr>
          <p:spPr>
            <a:xfrm>
              <a:off x="2334719" y="3884812"/>
              <a:ext cx="1329210" cy="338554"/>
            </a:xfrm>
            <a:prstGeom prst="rect">
              <a:avLst/>
            </a:prstGeom>
            <a:noFill/>
          </p:spPr>
          <p:txBody>
            <a:bodyPr wrap="none" rtlCol="0">
              <a:spAutoFit/>
            </a:bodyPr>
            <a:lstStyle/>
            <a:p>
              <a:r>
                <a:rPr lang="en-US" sz="1600" dirty="0"/>
                <a:t>p-</a:t>
              </a:r>
              <a:r>
                <a:rPr lang="en-US" sz="1600" dirty="0" err="1"/>
                <a:t>polarisation</a:t>
              </a:r>
              <a:endParaRPr lang="en-US" sz="1600" dirty="0"/>
            </a:p>
          </p:txBody>
        </p:sp>
        <p:sp>
          <p:nvSpPr>
            <p:cNvPr id="20" name="TextBox 19">
              <a:extLst>
                <a:ext uri="{FF2B5EF4-FFF2-40B4-BE49-F238E27FC236}">
                  <a16:creationId xmlns:a16="http://schemas.microsoft.com/office/drawing/2014/main" id="{2202B2E5-76D3-2C4E-A00E-387FCF9527B8}"/>
                </a:ext>
              </a:extLst>
            </p:cNvPr>
            <p:cNvSpPr txBox="1"/>
            <p:nvPr/>
          </p:nvSpPr>
          <p:spPr>
            <a:xfrm>
              <a:off x="6432103" y="4223366"/>
              <a:ext cx="1329210" cy="338554"/>
            </a:xfrm>
            <a:prstGeom prst="rect">
              <a:avLst/>
            </a:prstGeom>
            <a:noFill/>
          </p:spPr>
          <p:txBody>
            <a:bodyPr wrap="none" rtlCol="0">
              <a:spAutoFit/>
            </a:bodyPr>
            <a:lstStyle/>
            <a:p>
              <a:r>
                <a:rPr lang="en-US" sz="1600" dirty="0"/>
                <a:t>p-</a:t>
              </a:r>
              <a:r>
                <a:rPr lang="en-US" sz="1600" dirty="0" err="1"/>
                <a:t>polarisation</a:t>
              </a:r>
              <a:endParaRPr lang="en-US" sz="1600" dirty="0"/>
            </a:p>
          </p:txBody>
        </p:sp>
      </p:grpSp>
      <p:pic>
        <p:nvPicPr>
          <p:cNvPr id="2052" name="Picture 4" descr="Brewster Angle Microscopy | Measurements">
            <a:extLst>
              <a:ext uri="{FF2B5EF4-FFF2-40B4-BE49-F238E27FC236}">
                <a16:creationId xmlns:a16="http://schemas.microsoft.com/office/drawing/2014/main" id="{E0099EAF-5316-A04F-A33D-3CCD12D4C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858" y="3764301"/>
            <a:ext cx="2489200" cy="16510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DC8BEDC5-4B70-4F44-A831-4409134FBC40}"/>
              </a:ext>
            </a:extLst>
          </p:cNvPr>
          <p:cNvCxnSpPr/>
          <p:nvPr/>
        </p:nvCxnSpPr>
        <p:spPr bwMode="auto">
          <a:xfrm>
            <a:off x="6739003" y="5123145"/>
            <a:ext cx="0" cy="7390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C991B7C3-2C1D-2946-A6BA-A7E4D4C7B88B}"/>
              </a:ext>
            </a:extLst>
          </p:cNvPr>
          <p:cNvSpPr txBox="1"/>
          <p:nvPr/>
        </p:nvSpPr>
        <p:spPr>
          <a:xfrm>
            <a:off x="5629488" y="5980580"/>
            <a:ext cx="1773242" cy="338554"/>
          </a:xfrm>
          <a:prstGeom prst="rect">
            <a:avLst/>
          </a:prstGeom>
          <a:noFill/>
        </p:spPr>
        <p:txBody>
          <a:bodyPr wrap="none" rtlCol="0">
            <a:spAutoFit/>
          </a:bodyPr>
          <a:lstStyle/>
          <a:p>
            <a:r>
              <a:rPr lang="en-US" sz="1600" dirty="0"/>
              <a:t>Dark liquid surface</a:t>
            </a:r>
          </a:p>
        </p:txBody>
      </p:sp>
      <p:sp>
        <p:nvSpPr>
          <p:cNvPr id="24" name="TextBox 23">
            <a:extLst>
              <a:ext uri="{FF2B5EF4-FFF2-40B4-BE49-F238E27FC236}">
                <a16:creationId xmlns:a16="http://schemas.microsoft.com/office/drawing/2014/main" id="{EE217C2E-D755-804D-B8B3-F1850FD391A5}"/>
              </a:ext>
            </a:extLst>
          </p:cNvPr>
          <p:cNvSpPr txBox="1"/>
          <p:nvPr/>
        </p:nvSpPr>
        <p:spPr>
          <a:xfrm>
            <a:off x="7268225" y="5762642"/>
            <a:ext cx="1563248" cy="338554"/>
          </a:xfrm>
          <a:prstGeom prst="rect">
            <a:avLst/>
          </a:prstGeom>
          <a:noFill/>
        </p:spPr>
        <p:txBody>
          <a:bodyPr wrap="none" rtlCol="0">
            <a:spAutoFit/>
          </a:bodyPr>
          <a:lstStyle/>
          <a:p>
            <a:r>
              <a:rPr lang="en-US" sz="1600" dirty="0"/>
              <a:t>bright molecules</a:t>
            </a:r>
          </a:p>
        </p:txBody>
      </p:sp>
      <p:cxnSp>
        <p:nvCxnSpPr>
          <p:cNvPr id="25" name="Straight Connector 24">
            <a:extLst>
              <a:ext uri="{FF2B5EF4-FFF2-40B4-BE49-F238E27FC236}">
                <a16:creationId xmlns:a16="http://schemas.microsoft.com/office/drawing/2014/main" id="{B7B3F168-97A7-8E4D-8145-BC98B75C763B}"/>
              </a:ext>
            </a:extLst>
          </p:cNvPr>
          <p:cNvCxnSpPr/>
          <p:nvPr/>
        </p:nvCxnSpPr>
        <p:spPr bwMode="auto">
          <a:xfrm>
            <a:off x="7605020" y="5045783"/>
            <a:ext cx="0" cy="7390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83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Reflectance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E4B50D-29E8-C048-9E92-F7B27B83C7B3}"/>
                  </a:ext>
                </a:extLst>
              </p:cNvPr>
              <p:cNvSpPr txBox="1"/>
              <p:nvPr/>
            </p:nvSpPr>
            <p:spPr>
              <a:xfrm>
                <a:off x="309793" y="2089135"/>
                <a:ext cx="36371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𝑅𝑒𝑓𝑙𝑒𝑐𝑡𝑎𝑛𝑐𝑒</m:t>
                      </m:r>
                      <m:r>
                        <a:rPr lang="en-GB" sz="2000" b="0" i="1" smtClean="0">
                          <a:latin typeface="Cambria Math" panose="02040503050406030204" pitchFamily="18" charset="0"/>
                        </a:rPr>
                        <m:t>=</m:t>
                      </m:r>
                      <m:sSup>
                        <m:sSupPr>
                          <m:ctrlPr>
                            <a:rPr lang="en-US" sz="2000" i="1" smtClean="0">
                              <a:latin typeface="Cambria Math" panose="02040503050406030204" pitchFamily="18" charset="0"/>
                            </a:rPr>
                          </m:ctrlPr>
                        </m:sSupPr>
                        <m:e>
                          <m:r>
                            <a:rPr lang="en-GB" sz="2000" b="0" i="1" smtClean="0">
                              <a:latin typeface="Cambria Math" panose="02040503050406030204" pitchFamily="18" charset="0"/>
                            </a:rPr>
                            <m:t>|</m:t>
                          </m:r>
                          <m:r>
                            <a:rPr lang="en-GB" sz="2000" b="0" i="1" smtClean="0">
                              <a:latin typeface="Cambria Math" panose="02040503050406030204" pitchFamily="18" charset="0"/>
                            </a:rPr>
                            <m:t>𝑟𝑒𝑓𝑙𝑒𝑐𝑡𝑖𝑣𝑖𝑡𝑦</m:t>
                          </m:r>
                          <m:r>
                            <a:rPr lang="en-GB" sz="2000" b="0" i="1" smtClean="0">
                              <a:latin typeface="Cambria Math" panose="02040503050406030204" pitchFamily="18" charset="0"/>
                            </a:rPr>
                            <m:t>|</m:t>
                          </m:r>
                        </m:e>
                        <m:sup>
                          <m:r>
                            <a:rPr lang="en-GB" sz="2000" b="0" i="1" smtClean="0">
                              <a:latin typeface="Cambria Math" panose="02040503050406030204" pitchFamily="18" charset="0"/>
                            </a:rPr>
                            <m:t>2</m:t>
                          </m:r>
                        </m:sup>
                      </m:sSup>
                    </m:oMath>
                  </m:oMathPara>
                </a14:m>
                <a:endParaRPr lang="en-US" sz="2000" dirty="0"/>
              </a:p>
            </p:txBody>
          </p:sp>
        </mc:Choice>
        <mc:Fallback xmlns="">
          <p:sp>
            <p:nvSpPr>
              <p:cNvPr id="2" name="TextBox 1">
                <a:extLst>
                  <a:ext uri="{FF2B5EF4-FFF2-40B4-BE49-F238E27FC236}">
                    <a16:creationId xmlns:a16="http://schemas.microsoft.com/office/drawing/2014/main" id="{89E4B50D-29E8-C048-9E92-F7B27B83C7B3}"/>
                  </a:ext>
                </a:extLst>
              </p:cNvPr>
              <p:cNvSpPr txBox="1">
                <a:spLocks noRot="1" noChangeAspect="1" noMove="1" noResize="1" noEditPoints="1" noAdjustHandles="1" noChangeArrowheads="1" noChangeShapeType="1" noTextEdit="1"/>
              </p:cNvSpPr>
              <p:nvPr/>
            </p:nvSpPr>
            <p:spPr>
              <a:xfrm>
                <a:off x="309793" y="2089135"/>
                <a:ext cx="3637150" cy="400110"/>
              </a:xfrm>
              <a:prstGeom prst="rect">
                <a:avLst/>
              </a:prstGeom>
              <a:blipFill>
                <a:blip r:embed="rId3"/>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AEA656F-55EB-DA48-B596-C13738F2AB87}"/>
                  </a:ext>
                </a:extLst>
              </p:cNvPr>
              <p:cNvSpPr txBox="1"/>
              <p:nvPr/>
            </p:nvSpPr>
            <p:spPr>
              <a:xfrm>
                <a:off x="309793" y="1033499"/>
                <a:ext cx="3905235" cy="7293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𝑅𝑒𝑓𝑙𝑒𝑐𝑡𝑎𝑛𝑐𝑒</m:t>
                      </m:r>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𝑅𝑒𝑓𝑙𝑒𝑐𝑡𝑒𝑑</m:t>
                          </m:r>
                          <m:r>
                            <a:rPr lang="en-GB" sz="2000" b="0" i="1" smtClean="0">
                              <a:latin typeface="Cambria Math" panose="02040503050406030204" pitchFamily="18" charset="0"/>
                            </a:rPr>
                            <m:t> </m:t>
                          </m:r>
                          <m:r>
                            <a:rPr lang="en-GB" sz="2000" b="0" i="1" smtClean="0">
                              <a:latin typeface="Cambria Math" panose="02040503050406030204" pitchFamily="18" charset="0"/>
                            </a:rPr>
                            <m:t>𝑝𝑜𝑤𝑒𝑟</m:t>
                          </m:r>
                        </m:num>
                        <m:den>
                          <m:r>
                            <a:rPr lang="en-GB" sz="2000" b="0" i="1" smtClean="0">
                              <a:latin typeface="Cambria Math" panose="02040503050406030204" pitchFamily="18" charset="0"/>
                            </a:rPr>
                            <m:t>𝐼𝑛𝑐𝑖𝑑𝑒𝑛𝑡</m:t>
                          </m:r>
                          <m:r>
                            <a:rPr lang="en-GB" sz="2000" b="0" i="1" smtClean="0">
                              <a:latin typeface="Cambria Math" panose="02040503050406030204" pitchFamily="18" charset="0"/>
                            </a:rPr>
                            <m:t> </m:t>
                          </m:r>
                          <m:r>
                            <a:rPr lang="en-GB" sz="2000" b="0" i="1" smtClean="0">
                              <a:latin typeface="Cambria Math" panose="02040503050406030204" pitchFamily="18" charset="0"/>
                            </a:rPr>
                            <m:t>𝑝𝑜𝑤𝑒𝑟</m:t>
                          </m:r>
                        </m:den>
                      </m:f>
                    </m:oMath>
                  </m:oMathPara>
                </a14:m>
                <a:endParaRPr lang="en-US" sz="2000" dirty="0"/>
              </a:p>
            </p:txBody>
          </p:sp>
        </mc:Choice>
        <mc:Fallback xmlns="">
          <p:sp>
            <p:nvSpPr>
              <p:cNvPr id="22" name="TextBox 21">
                <a:extLst>
                  <a:ext uri="{FF2B5EF4-FFF2-40B4-BE49-F238E27FC236}">
                    <a16:creationId xmlns:a16="http://schemas.microsoft.com/office/drawing/2014/main" id="{6AEA656F-55EB-DA48-B596-C13738F2AB87}"/>
                  </a:ext>
                </a:extLst>
              </p:cNvPr>
              <p:cNvSpPr txBox="1">
                <a:spLocks noRot="1" noChangeAspect="1" noMove="1" noResize="1" noEditPoints="1" noAdjustHandles="1" noChangeArrowheads="1" noChangeShapeType="1" noTextEdit="1"/>
              </p:cNvSpPr>
              <p:nvPr/>
            </p:nvSpPr>
            <p:spPr>
              <a:xfrm>
                <a:off x="309793" y="1033499"/>
                <a:ext cx="3905235" cy="729302"/>
              </a:xfrm>
              <a:prstGeom prst="rect">
                <a:avLst/>
              </a:prstGeom>
              <a:blipFill>
                <a:blip r:embed="rId4"/>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6FD5CF-68EC-4347-AF9A-8C8E72CA30FC}"/>
                  </a:ext>
                </a:extLst>
              </p:cNvPr>
              <p:cNvSpPr txBox="1"/>
              <p:nvPr/>
            </p:nvSpPr>
            <p:spPr>
              <a:xfrm>
                <a:off x="1415586" y="2965771"/>
                <a:ext cx="9805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𝑅</m:t>
                      </m:r>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m:t>
                          </m:r>
                          <m:r>
                            <a:rPr lang="en-GB" sz="2000" b="0" i="1" smtClean="0">
                              <a:latin typeface="Cambria Math" panose="02040503050406030204" pitchFamily="18" charset="0"/>
                            </a:rPr>
                            <m:t>𝑟</m:t>
                          </m:r>
                          <m:r>
                            <a:rPr lang="en-GB" sz="2000" b="0" i="1" smtClean="0">
                              <a:latin typeface="Cambria Math" panose="02040503050406030204" pitchFamily="18" charset="0"/>
                            </a:rPr>
                            <m:t>|</m:t>
                          </m:r>
                        </m:e>
                        <m:sup>
                          <m:r>
                            <a:rPr lang="en-GB" sz="2000" b="0" i="1" smtClean="0">
                              <a:latin typeface="Cambria Math" panose="02040503050406030204" pitchFamily="18" charset="0"/>
                            </a:rPr>
                            <m:t>2</m:t>
                          </m:r>
                        </m:sup>
                      </m:sSup>
                    </m:oMath>
                  </m:oMathPara>
                </a14:m>
                <a:endParaRPr lang="en-US" sz="2000" dirty="0"/>
              </a:p>
            </p:txBody>
          </p:sp>
        </mc:Choice>
        <mc:Fallback xmlns="">
          <p:sp>
            <p:nvSpPr>
              <p:cNvPr id="7" name="TextBox 6">
                <a:extLst>
                  <a:ext uri="{FF2B5EF4-FFF2-40B4-BE49-F238E27FC236}">
                    <a16:creationId xmlns:a16="http://schemas.microsoft.com/office/drawing/2014/main" id="{D66FD5CF-68EC-4347-AF9A-8C8E72CA30FC}"/>
                  </a:ext>
                </a:extLst>
              </p:cNvPr>
              <p:cNvSpPr txBox="1">
                <a:spLocks noRot="1" noChangeAspect="1" noMove="1" noResize="1" noEditPoints="1" noAdjustHandles="1" noChangeArrowheads="1" noChangeShapeType="1" noTextEdit="1"/>
              </p:cNvSpPr>
              <p:nvPr/>
            </p:nvSpPr>
            <p:spPr>
              <a:xfrm>
                <a:off x="1415586" y="2965771"/>
                <a:ext cx="980589" cy="307777"/>
              </a:xfrm>
              <a:prstGeom prst="rect">
                <a:avLst/>
              </a:prstGeom>
              <a:blipFill>
                <a:blip r:embed="rId5"/>
                <a:stretch>
                  <a:fillRect l="-5128" r="-128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7C9FED3-AC0D-D44E-8710-C198D238E58B}"/>
                  </a:ext>
                </a:extLst>
              </p:cNvPr>
              <p:cNvSpPr/>
              <p:nvPr/>
            </p:nvSpPr>
            <p:spPr>
              <a:xfrm>
                <a:off x="286988" y="4713182"/>
                <a:ext cx="3940566"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r>
                        <a:rPr lang="en-GB" sz="1800" i="1">
                          <a:latin typeface="Cambria Math" panose="02040503050406030204" pitchFamily="18" charset="0"/>
                        </a:rPr>
                        <m:t>=</m:t>
                      </m:r>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r>
                            <a:rPr lang="en-GB" sz="1800" b="0" i="1" smtClean="0">
                              <a:latin typeface="Cambria Math" panose="02040503050406030204" pitchFamily="18" charset="0"/>
                              <a:ea typeface="Cambria Math" panose="02040503050406030204" pitchFamily="18" charset="0"/>
                            </a:rPr>
                            <m:t>|</m:t>
                          </m:r>
                        </m:e>
                        <m:sup>
                          <m:r>
                            <a:rPr lang="en-GB" sz="1800" b="0" i="1" smtClean="0">
                              <a:latin typeface="Cambria Math" panose="02040503050406030204" pitchFamily="18" charset="0"/>
                            </a:rPr>
                            <m:t>2</m:t>
                          </m:r>
                        </m:sup>
                      </m:sSup>
                    </m:oMath>
                  </m:oMathPara>
                </a14:m>
                <a:endParaRPr lang="en-US" sz="1800" dirty="0">
                  <a:latin typeface="+mn-lt"/>
                </a:endParaRPr>
              </a:p>
            </p:txBody>
          </p:sp>
        </mc:Choice>
        <mc:Fallback xmlns="">
          <p:sp>
            <p:nvSpPr>
              <p:cNvPr id="25" name="Rectangle 24">
                <a:extLst>
                  <a:ext uri="{FF2B5EF4-FFF2-40B4-BE49-F238E27FC236}">
                    <a16:creationId xmlns:a16="http://schemas.microsoft.com/office/drawing/2014/main" id="{D7C9FED3-AC0D-D44E-8710-C198D238E58B}"/>
                  </a:ext>
                </a:extLst>
              </p:cNvPr>
              <p:cNvSpPr>
                <a:spLocks noRot="1" noChangeAspect="1" noMove="1" noResize="1" noEditPoints="1" noAdjustHandles="1" noChangeArrowheads="1" noChangeShapeType="1" noTextEdit="1"/>
              </p:cNvSpPr>
              <p:nvPr/>
            </p:nvSpPr>
            <p:spPr>
              <a:xfrm>
                <a:off x="286988" y="4713182"/>
                <a:ext cx="3940566" cy="660374"/>
              </a:xfrm>
              <a:prstGeom prst="rect">
                <a:avLst/>
              </a:prstGeom>
              <a:blipFill>
                <a:blip r:embed="rId6"/>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A748E6B-0C81-7444-BABD-60D7403056FA}"/>
                  </a:ext>
                </a:extLst>
              </p:cNvPr>
              <p:cNvSpPr/>
              <p:nvPr/>
            </p:nvSpPr>
            <p:spPr>
              <a:xfrm>
                <a:off x="309793" y="3750074"/>
                <a:ext cx="3940566"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𝑝</m:t>
                              </m:r>
                            </m:sub>
                          </m:sSub>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r>
                        <a:rPr lang="en-GB" sz="1800" i="1">
                          <a:latin typeface="Cambria Math" panose="02040503050406030204" pitchFamily="18" charset="0"/>
                        </a:rPr>
                        <m:t>=</m:t>
                      </m:r>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r>
                            <a:rPr lang="en-GB" sz="1800" b="0" i="1" smtClean="0">
                              <a:latin typeface="Cambria Math" panose="02040503050406030204" pitchFamily="18" charset="0"/>
                              <a:ea typeface="Cambria Math" panose="02040503050406030204" pitchFamily="18" charset="0"/>
                            </a:rPr>
                            <m:t>|</m:t>
                          </m:r>
                        </m:e>
                        <m:sup>
                          <m:r>
                            <a:rPr lang="en-GB" sz="1800" b="0" i="1" smtClean="0">
                              <a:latin typeface="Cambria Math" panose="02040503050406030204" pitchFamily="18" charset="0"/>
                            </a:rPr>
                            <m:t>2</m:t>
                          </m:r>
                        </m:sup>
                      </m:sSup>
                    </m:oMath>
                  </m:oMathPara>
                </a14:m>
                <a:endParaRPr lang="en-US" sz="1800" dirty="0">
                  <a:latin typeface="+mn-lt"/>
                </a:endParaRPr>
              </a:p>
            </p:txBody>
          </p:sp>
        </mc:Choice>
        <mc:Fallback xmlns="">
          <p:sp>
            <p:nvSpPr>
              <p:cNvPr id="26" name="Rectangle 25">
                <a:extLst>
                  <a:ext uri="{FF2B5EF4-FFF2-40B4-BE49-F238E27FC236}">
                    <a16:creationId xmlns:a16="http://schemas.microsoft.com/office/drawing/2014/main" id="{9A748E6B-0C81-7444-BABD-60D7403056FA}"/>
                  </a:ext>
                </a:extLst>
              </p:cNvPr>
              <p:cNvSpPr>
                <a:spLocks noRot="1" noChangeAspect="1" noMove="1" noResize="1" noEditPoints="1" noAdjustHandles="1" noChangeArrowheads="1" noChangeShapeType="1" noTextEdit="1"/>
              </p:cNvSpPr>
              <p:nvPr/>
            </p:nvSpPr>
            <p:spPr>
              <a:xfrm>
                <a:off x="309793" y="3750074"/>
                <a:ext cx="3940566" cy="660374"/>
              </a:xfrm>
              <a:prstGeom prst="rect">
                <a:avLst/>
              </a:prstGeom>
              <a:blipFill>
                <a:blip r:embed="rId7"/>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944454A-30F6-5E4B-8B2B-4DDCC61FF408}"/>
              </a:ext>
            </a:extLst>
          </p:cNvPr>
          <p:cNvPicPr>
            <a:picLocks noChangeAspect="1"/>
          </p:cNvPicPr>
          <p:nvPr/>
        </p:nvPicPr>
        <p:blipFill>
          <a:blip r:embed="rId8"/>
          <a:stretch>
            <a:fillRect/>
          </a:stretch>
        </p:blipFill>
        <p:spPr>
          <a:xfrm>
            <a:off x="4544545" y="1311878"/>
            <a:ext cx="4313633" cy="4354715"/>
          </a:xfrm>
          <a:prstGeom prst="rect">
            <a:avLst/>
          </a:prstGeom>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B1CCD7F-344C-2D40-B1FB-149B2994A306}"/>
                  </a:ext>
                </a:extLst>
              </p:cNvPr>
              <p:cNvSpPr/>
              <p:nvPr/>
            </p:nvSpPr>
            <p:spPr>
              <a:xfrm>
                <a:off x="5882782" y="3596439"/>
                <a:ext cx="166744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xmlns="">
          <p:sp>
            <p:nvSpPr>
              <p:cNvPr id="30" name="Rectangle 29">
                <a:extLst>
                  <a:ext uri="{FF2B5EF4-FFF2-40B4-BE49-F238E27FC236}">
                    <a16:creationId xmlns:a16="http://schemas.microsoft.com/office/drawing/2014/main" id="{EB1CCD7F-344C-2D40-B1FB-149B2994A306}"/>
                  </a:ext>
                </a:extLst>
              </p:cNvPr>
              <p:cNvSpPr>
                <a:spLocks noRot="1" noChangeAspect="1" noMove="1" noResize="1" noEditPoints="1" noAdjustHandles="1" noChangeArrowheads="1" noChangeShapeType="1" noTextEdit="1"/>
              </p:cNvSpPr>
              <p:nvPr/>
            </p:nvSpPr>
            <p:spPr>
              <a:xfrm>
                <a:off x="5882782" y="3596439"/>
                <a:ext cx="1667444" cy="369332"/>
              </a:xfrm>
              <a:prstGeom prst="rect">
                <a:avLst/>
              </a:prstGeom>
              <a:blipFill>
                <a:blip r:embed="rId9"/>
                <a:stretch>
                  <a:fillRect l="-3030"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E1C5FF7B-7CD2-4941-8239-63C63AA13E05}"/>
                  </a:ext>
                </a:extLst>
              </p:cNvPr>
              <p:cNvSpPr/>
              <p:nvPr/>
            </p:nvSpPr>
            <p:spPr>
              <a:xfrm>
                <a:off x="6457740" y="2223948"/>
                <a:ext cx="152317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xmlns="">
          <p:sp>
            <p:nvSpPr>
              <p:cNvPr id="31" name="Rectangle 30">
                <a:extLst>
                  <a:ext uri="{FF2B5EF4-FFF2-40B4-BE49-F238E27FC236}">
                    <a16:creationId xmlns:a16="http://schemas.microsoft.com/office/drawing/2014/main" id="{E1C5FF7B-7CD2-4941-8239-63C63AA13E05}"/>
                  </a:ext>
                </a:extLst>
              </p:cNvPr>
              <p:cNvSpPr>
                <a:spLocks noRot="1" noChangeAspect="1" noMove="1" noResize="1" noEditPoints="1" noAdjustHandles="1" noChangeArrowheads="1" noChangeShapeType="1" noTextEdit="1"/>
              </p:cNvSpPr>
              <p:nvPr/>
            </p:nvSpPr>
            <p:spPr>
              <a:xfrm>
                <a:off x="6457740" y="2223948"/>
                <a:ext cx="1523174" cy="369332"/>
              </a:xfrm>
              <a:prstGeom prst="rect">
                <a:avLst/>
              </a:prstGeom>
              <a:blipFill>
                <a:blip r:embed="rId10"/>
                <a:stretch>
                  <a:fillRect l="-3306" t="-10000" b="-26667"/>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5F17C543-06E2-9147-B199-78203C413BC1}"/>
              </a:ext>
            </a:extLst>
          </p:cNvPr>
          <p:cNvSpPr/>
          <p:nvPr/>
        </p:nvSpPr>
        <p:spPr>
          <a:xfrm>
            <a:off x="6183426" y="4139571"/>
            <a:ext cx="1269899" cy="369332"/>
          </a:xfrm>
          <a:prstGeom prst="rect">
            <a:avLst/>
          </a:prstGeom>
          <a:solidFill>
            <a:schemeClr val="bg1"/>
          </a:solidFill>
        </p:spPr>
        <p:txBody>
          <a:bodyPr wrap="none">
            <a:spAutoFit/>
          </a:bodyPr>
          <a:lstStyle/>
          <a:p>
            <a:r>
              <a:rPr lang="en-GB" sz="1800" dirty="0">
                <a:latin typeface="Baskerville" panose="02020502070401020303" pitchFamily="18" charset="0"/>
                <a:ea typeface="Baskerville" panose="02020502070401020303" pitchFamily="18" charset="0"/>
              </a:rPr>
              <a:t>unpolarised</a:t>
            </a:r>
            <a:endParaRPr lang="en-US" sz="1800" dirty="0">
              <a:latin typeface="Baskerville" panose="02020502070401020303" pitchFamily="18" charset="0"/>
              <a:ea typeface="Baskerville" panose="02020502070401020303" pitchFamily="18" charset="0"/>
            </a:endParaRPr>
          </a:p>
        </p:txBody>
      </p:sp>
      <p:sp>
        <p:nvSpPr>
          <p:cNvPr id="33" name="Rectangle 32">
            <a:extLst>
              <a:ext uri="{FF2B5EF4-FFF2-40B4-BE49-F238E27FC236}">
                <a16:creationId xmlns:a16="http://schemas.microsoft.com/office/drawing/2014/main" id="{5ECD89A2-52E0-B94F-8B75-8505C0034498}"/>
              </a:ext>
            </a:extLst>
          </p:cNvPr>
          <p:cNvSpPr/>
          <p:nvPr/>
        </p:nvSpPr>
        <p:spPr>
          <a:xfrm>
            <a:off x="6404842" y="5889219"/>
            <a:ext cx="1576072" cy="369332"/>
          </a:xfrm>
          <a:prstGeom prst="rect">
            <a:avLst/>
          </a:prstGeom>
          <a:noFill/>
        </p:spPr>
        <p:txBody>
          <a:bodyPr wrap="none">
            <a:spAutoFit/>
          </a:bodyPr>
          <a:lstStyle/>
          <a:p>
            <a:r>
              <a:rPr lang="en-GB" sz="1800" dirty="0">
                <a:latin typeface="+mn-lt"/>
                <a:ea typeface="Baskerville" panose="02020502070401020303" pitchFamily="18" charset="0"/>
              </a:rPr>
              <a:t>Brewster angle</a:t>
            </a:r>
            <a:endParaRPr lang="en-US" sz="1800" dirty="0">
              <a:latin typeface="+mn-lt"/>
            </a:endParaRPr>
          </a:p>
        </p:txBody>
      </p:sp>
      <p:cxnSp>
        <p:nvCxnSpPr>
          <p:cNvPr id="34" name="Straight Arrow Connector 33">
            <a:extLst>
              <a:ext uri="{FF2B5EF4-FFF2-40B4-BE49-F238E27FC236}">
                <a16:creationId xmlns:a16="http://schemas.microsoft.com/office/drawing/2014/main" id="{FB8A5918-5D39-9B49-9856-5DCF628EA7FC}"/>
              </a:ext>
            </a:extLst>
          </p:cNvPr>
          <p:cNvCxnSpPr>
            <a:cxnSpLocks/>
          </p:cNvCxnSpPr>
          <p:nvPr/>
        </p:nvCxnSpPr>
        <p:spPr bwMode="auto">
          <a:xfrm flipV="1">
            <a:off x="7269431" y="5279030"/>
            <a:ext cx="0" cy="6101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6F811C34-31D1-644E-B483-BC6D8C176E29}"/>
              </a:ext>
            </a:extLst>
          </p:cNvPr>
          <p:cNvSpPr txBox="1"/>
          <p:nvPr/>
        </p:nvSpPr>
        <p:spPr>
          <a:xfrm>
            <a:off x="4639424" y="1015899"/>
            <a:ext cx="4429418" cy="369332"/>
          </a:xfrm>
          <a:prstGeom prst="rect">
            <a:avLst/>
          </a:prstGeom>
          <a:noFill/>
        </p:spPr>
        <p:txBody>
          <a:bodyPr wrap="none" rtlCol="0">
            <a:spAutoFit/>
          </a:bodyPr>
          <a:lstStyle/>
          <a:p>
            <a:r>
              <a:rPr lang="en-US" sz="1800" dirty="0"/>
              <a:t>Reflectance of light incident from air to glass </a:t>
            </a:r>
          </a:p>
        </p:txBody>
      </p:sp>
    </p:spTree>
    <p:extLst>
      <p:ext uri="{BB962C8B-B14F-4D97-AF65-F5344CB8AC3E}">
        <p14:creationId xmlns:p14="http://schemas.microsoft.com/office/powerpoint/2010/main" val="3919104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Understanding Reflectance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7C9856-4086-6D4D-8D8A-8DF7A62A8DCB}"/>
                  </a:ext>
                </a:extLst>
              </p:cNvPr>
              <p:cNvSpPr txBox="1"/>
              <p:nvPr/>
            </p:nvSpPr>
            <p:spPr>
              <a:xfrm>
                <a:off x="380945" y="1086771"/>
                <a:ext cx="3429913" cy="369332"/>
              </a:xfrm>
              <a:prstGeom prst="rect">
                <a:avLst/>
              </a:prstGeom>
              <a:noFill/>
            </p:spPr>
            <p:txBody>
              <a:bodyPr wrap="none" rtlCol="0">
                <a:spAutoFit/>
              </a:bodyPr>
              <a:lstStyle/>
              <a:p>
                <a:r>
                  <a:rPr lang="en-US" sz="1800" dirty="0">
                    <a:latin typeface="+mn-lt"/>
                    <a:ea typeface="Baskerville" panose="02020502070401020303" pitchFamily="18" charset="0"/>
                  </a:rPr>
                  <a:t>(a) </a:t>
                </a:r>
                <a:r>
                  <a:rPr lang="en-GB" sz="1800" dirty="0">
                    <a:latin typeface="+mn-lt"/>
                    <a:ea typeface="Baskerville" panose="02020502070401020303" pitchFamily="18" charset="0"/>
                  </a:rPr>
                  <a:t>Normal incidence,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=0</m:t>
                    </m:r>
                  </m:oMath>
                </a14:m>
                <a:endParaRPr lang="en-US" sz="1800" dirty="0">
                  <a:latin typeface="+mn-lt"/>
                  <a:ea typeface="Baskerville" panose="02020502070401020303" pitchFamily="18" charset="0"/>
                </a:endParaRPr>
              </a:p>
            </p:txBody>
          </p:sp>
        </mc:Choice>
        <mc:Fallback xmlns="">
          <p:sp>
            <p:nvSpPr>
              <p:cNvPr id="27" name="TextBox 26">
                <a:extLst>
                  <a:ext uri="{FF2B5EF4-FFF2-40B4-BE49-F238E27FC236}">
                    <a16:creationId xmlns:a16="http://schemas.microsoft.com/office/drawing/2014/main" id="{657C9856-4086-6D4D-8D8A-8DF7A62A8DCB}"/>
                  </a:ext>
                </a:extLst>
              </p:cNvPr>
              <p:cNvSpPr txBox="1">
                <a:spLocks noRot="1" noChangeAspect="1" noMove="1" noResize="1" noEditPoints="1" noAdjustHandles="1" noChangeArrowheads="1" noChangeShapeType="1" noTextEdit="1"/>
              </p:cNvSpPr>
              <p:nvPr/>
            </p:nvSpPr>
            <p:spPr>
              <a:xfrm>
                <a:off x="380945" y="1086771"/>
                <a:ext cx="3429913" cy="369332"/>
              </a:xfrm>
              <a:prstGeom prst="rect">
                <a:avLst/>
              </a:prstGeom>
              <a:blipFill>
                <a:blip r:embed="rId3"/>
                <a:stretch>
                  <a:fillRect l="-147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ABF21B1-1A49-DA40-BCDD-B234229D2FBB}"/>
                  </a:ext>
                </a:extLst>
              </p:cNvPr>
              <p:cNvSpPr/>
              <p:nvPr/>
            </p:nvSpPr>
            <p:spPr>
              <a:xfrm>
                <a:off x="920002" y="1738316"/>
                <a:ext cx="2351798" cy="677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𝑅</m:t>
                          </m:r>
                        </m:e>
                        <m:sub>
                          <m:r>
                            <a:rPr lang="en-GB" sz="1800" i="1">
                              <a:latin typeface="Cambria Math" panose="02040503050406030204" pitchFamily="18" charset="0"/>
                            </a:rPr>
                            <m:t>𝑝</m:t>
                          </m:r>
                        </m:sub>
                      </m:sSub>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𝑅</m:t>
                          </m:r>
                        </m:e>
                        <m:sub>
                          <m:r>
                            <a:rPr lang="en-GB" sz="1800" b="0" i="1" smtClean="0">
                              <a:latin typeface="Cambria Math" panose="02040503050406030204" pitchFamily="18" charset="0"/>
                            </a:rPr>
                            <m:t>𝑠</m:t>
                          </m:r>
                        </m:sub>
                      </m:sSub>
                      <m:r>
                        <a:rPr lang="en-GB" sz="1800" i="1">
                          <a:latin typeface="Cambria Math" panose="02040503050406030204" pitchFamily="18" charset="0"/>
                        </a:rPr>
                        <m:t>=</m:t>
                      </m:r>
                      <m:sSup>
                        <m:sSupPr>
                          <m:ctrlPr>
                            <a:rPr lang="en-GB" sz="1800" b="0" i="1" smtClean="0">
                              <a:latin typeface="Cambria Math" panose="02040503050406030204" pitchFamily="18" charset="0"/>
                            </a:rPr>
                          </m:ctrlPr>
                        </m:sSupPr>
                        <m:e>
                          <m:d>
                            <m:dPr>
                              <m:begChr m:val="|"/>
                              <m:endChr m:val="|"/>
                              <m:ctrlPr>
                                <a:rPr lang="en-GB" sz="1800" b="0" i="1" smtClean="0">
                                  <a:latin typeface="Cambria Math" panose="02040503050406030204" pitchFamily="18" charset="0"/>
                                </a:rPr>
                              </m:ctrlPr>
                            </m:dPr>
                            <m:e>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den>
                              </m:f>
                            </m:e>
                          </m:d>
                        </m:e>
                        <m:sup>
                          <m:r>
                            <a:rPr lang="en-GB" sz="1800" b="0" i="1" smtClean="0">
                              <a:latin typeface="Cambria Math" panose="02040503050406030204" pitchFamily="18" charset="0"/>
                            </a:rPr>
                            <m:t>2</m:t>
                          </m:r>
                        </m:sup>
                      </m:sSup>
                    </m:oMath>
                  </m:oMathPara>
                </a14:m>
                <a:endParaRPr lang="en-US" sz="1800" dirty="0"/>
              </a:p>
            </p:txBody>
          </p:sp>
        </mc:Choice>
        <mc:Fallback xmlns="">
          <p:sp>
            <p:nvSpPr>
              <p:cNvPr id="28" name="Rectangle 27">
                <a:extLst>
                  <a:ext uri="{FF2B5EF4-FFF2-40B4-BE49-F238E27FC236}">
                    <a16:creationId xmlns:a16="http://schemas.microsoft.com/office/drawing/2014/main" id="{2ABF21B1-1A49-DA40-BCDD-B234229D2FBB}"/>
                  </a:ext>
                </a:extLst>
              </p:cNvPr>
              <p:cNvSpPr>
                <a:spLocks noRot="1" noChangeAspect="1" noMove="1" noResize="1" noEditPoints="1" noAdjustHandles="1" noChangeArrowheads="1" noChangeShapeType="1" noTextEdit="1"/>
              </p:cNvSpPr>
              <p:nvPr/>
            </p:nvSpPr>
            <p:spPr>
              <a:xfrm>
                <a:off x="920002" y="1738316"/>
                <a:ext cx="2351798" cy="677814"/>
              </a:xfrm>
              <a:prstGeom prst="rect">
                <a:avLst/>
              </a:prstGeom>
              <a:blipFill>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65BC4411-40C2-9A47-AE35-2ADC5943CAA5}"/>
              </a:ext>
            </a:extLst>
          </p:cNvPr>
          <p:cNvPicPr>
            <a:picLocks noChangeAspect="1"/>
          </p:cNvPicPr>
          <p:nvPr/>
        </p:nvPicPr>
        <p:blipFill>
          <a:blip r:embed="rId5"/>
          <a:stretch>
            <a:fillRect/>
          </a:stretch>
        </p:blipFill>
        <p:spPr>
          <a:xfrm>
            <a:off x="4306463" y="1286826"/>
            <a:ext cx="4313633" cy="4354715"/>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DF9FCAB-A9E6-5740-B636-7C5629B0A3CD}"/>
                  </a:ext>
                </a:extLst>
              </p:cNvPr>
              <p:cNvSpPr/>
              <p:nvPr/>
            </p:nvSpPr>
            <p:spPr>
              <a:xfrm>
                <a:off x="5644700" y="3571387"/>
                <a:ext cx="166744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xmlns="">
          <p:sp>
            <p:nvSpPr>
              <p:cNvPr id="14" name="Rectangle 13">
                <a:extLst>
                  <a:ext uri="{FF2B5EF4-FFF2-40B4-BE49-F238E27FC236}">
                    <a16:creationId xmlns:a16="http://schemas.microsoft.com/office/drawing/2014/main" id="{8DF9FCAB-A9E6-5740-B636-7C5629B0A3CD}"/>
                  </a:ext>
                </a:extLst>
              </p:cNvPr>
              <p:cNvSpPr>
                <a:spLocks noRot="1" noChangeAspect="1" noMove="1" noResize="1" noEditPoints="1" noAdjustHandles="1" noChangeArrowheads="1" noChangeShapeType="1" noTextEdit="1"/>
              </p:cNvSpPr>
              <p:nvPr/>
            </p:nvSpPr>
            <p:spPr>
              <a:xfrm>
                <a:off x="5644700" y="3571387"/>
                <a:ext cx="1667444" cy="369332"/>
              </a:xfrm>
              <a:prstGeom prst="rect">
                <a:avLst/>
              </a:prstGeom>
              <a:blipFill>
                <a:blip r:embed="rId6"/>
                <a:stretch>
                  <a:fillRect l="-303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62B5D8C-EF5C-A240-9A0C-DD46BF4C45EE}"/>
                  </a:ext>
                </a:extLst>
              </p:cNvPr>
              <p:cNvSpPr/>
              <p:nvPr/>
            </p:nvSpPr>
            <p:spPr>
              <a:xfrm>
                <a:off x="6219658" y="2198896"/>
                <a:ext cx="152317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xmlns="">
          <p:sp>
            <p:nvSpPr>
              <p:cNvPr id="16" name="Rectangle 15">
                <a:extLst>
                  <a:ext uri="{FF2B5EF4-FFF2-40B4-BE49-F238E27FC236}">
                    <a16:creationId xmlns:a16="http://schemas.microsoft.com/office/drawing/2014/main" id="{F62B5D8C-EF5C-A240-9A0C-DD46BF4C45EE}"/>
                  </a:ext>
                </a:extLst>
              </p:cNvPr>
              <p:cNvSpPr>
                <a:spLocks noRot="1" noChangeAspect="1" noMove="1" noResize="1" noEditPoints="1" noAdjustHandles="1" noChangeArrowheads="1" noChangeShapeType="1" noTextEdit="1"/>
              </p:cNvSpPr>
              <p:nvPr/>
            </p:nvSpPr>
            <p:spPr>
              <a:xfrm>
                <a:off x="6219658" y="2198896"/>
                <a:ext cx="1523174" cy="369332"/>
              </a:xfrm>
              <a:prstGeom prst="rect">
                <a:avLst/>
              </a:prstGeom>
              <a:blipFill>
                <a:blip r:embed="rId7"/>
                <a:stretch>
                  <a:fillRect l="-3306" t="-10000" r="-826" b="-23333"/>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9E71A62F-0C6B-3F47-A72C-E0ABF9B99A5A}"/>
              </a:ext>
            </a:extLst>
          </p:cNvPr>
          <p:cNvSpPr/>
          <p:nvPr/>
        </p:nvSpPr>
        <p:spPr>
          <a:xfrm>
            <a:off x="5945344" y="4114519"/>
            <a:ext cx="1269899" cy="369332"/>
          </a:xfrm>
          <a:prstGeom prst="rect">
            <a:avLst/>
          </a:prstGeom>
          <a:solidFill>
            <a:schemeClr val="bg1"/>
          </a:solidFill>
        </p:spPr>
        <p:txBody>
          <a:bodyPr wrap="none">
            <a:spAutoFit/>
          </a:bodyPr>
          <a:lstStyle/>
          <a:p>
            <a:r>
              <a:rPr lang="en-GB" sz="1800" dirty="0">
                <a:latin typeface="Baskerville" panose="02020502070401020303" pitchFamily="18" charset="0"/>
                <a:ea typeface="Baskerville" panose="02020502070401020303" pitchFamily="18" charset="0"/>
              </a:rPr>
              <a:t>unpolarised</a:t>
            </a:r>
            <a:endParaRPr lang="en-US" sz="1800" dirty="0">
              <a:latin typeface="Baskerville" panose="02020502070401020303" pitchFamily="18" charset="0"/>
              <a:ea typeface="Baskerville" panose="02020502070401020303" pitchFamily="18" charset="0"/>
            </a:endParaRPr>
          </a:p>
        </p:txBody>
      </p:sp>
      <p:sp>
        <p:nvSpPr>
          <p:cNvPr id="18" name="Rectangle 17">
            <a:extLst>
              <a:ext uri="{FF2B5EF4-FFF2-40B4-BE49-F238E27FC236}">
                <a16:creationId xmlns:a16="http://schemas.microsoft.com/office/drawing/2014/main" id="{197FA697-AB52-4A48-AF3C-C9A06599AF72}"/>
              </a:ext>
            </a:extLst>
          </p:cNvPr>
          <p:cNvSpPr/>
          <p:nvPr/>
        </p:nvSpPr>
        <p:spPr>
          <a:xfrm>
            <a:off x="6166760" y="5864167"/>
            <a:ext cx="1576072" cy="369332"/>
          </a:xfrm>
          <a:prstGeom prst="rect">
            <a:avLst/>
          </a:prstGeom>
          <a:noFill/>
        </p:spPr>
        <p:txBody>
          <a:bodyPr wrap="none">
            <a:spAutoFit/>
          </a:bodyPr>
          <a:lstStyle/>
          <a:p>
            <a:r>
              <a:rPr lang="en-GB" sz="1800" dirty="0">
                <a:latin typeface="+mn-lt"/>
                <a:ea typeface="Baskerville" panose="02020502070401020303" pitchFamily="18" charset="0"/>
              </a:rPr>
              <a:t>Brewster angle</a:t>
            </a:r>
            <a:endParaRPr lang="en-US" sz="1800" dirty="0">
              <a:latin typeface="+mn-lt"/>
            </a:endParaRPr>
          </a:p>
        </p:txBody>
      </p:sp>
      <p:cxnSp>
        <p:nvCxnSpPr>
          <p:cNvPr id="19" name="Straight Arrow Connector 18">
            <a:extLst>
              <a:ext uri="{FF2B5EF4-FFF2-40B4-BE49-F238E27FC236}">
                <a16:creationId xmlns:a16="http://schemas.microsoft.com/office/drawing/2014/main" id="{9278156B-9370-6A4F-A930-6FF9144E86C0}"/>
              </a:ext>
            </a:extLst>
          </p:cNvPr>
          <p:cNvCxnSpPr>
            <a:cxnSpLocks/>
          </p:cNvCxnSpPr>
          <p:nvPr/>
        </p:nvCxnSpPr>
        <p:spPr bwMode="auto">
          <a:xfrm flipV="1">
            <a:off x="7031349" y="5253978"/>
            <a:ext cx="0" cy="6101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F3E62525-D12A-8841-BB6F-9C516680D300}"/>
              </a:ext>
            </a:extLst>
          </p:cNvPr>
          <p:cNvSpPr txBox="1"/>
          <p:nvPr/>
        </p:nvSpPr>
        <p:spPr>
          <a:xfrm>
            <a:off x="4401342" y="990847"/>
            <a:ext cx="4429418" cy="369332"/>
          </a:xfrm>
          <a:prstGeom prst="rect">
            <a:avLst/>
          </a:prstGeom>
          <a:noFill/>
        </p:spPr>
        <p:txBody>
          <a:bodyPr wrap="none" rtlCol="0">
            <a:spAutoFit/>
          </a:bodyPr>
          <a:lstStyle/>
          <a:p>
            <a:r>
              <a:rPr lang="en-US" sz="1800" dirty="0"/>
              <a:t>Reflectance of light incident from air to glass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F534AD-C34F-EC47-AFC2-453DB7533AA4}"/>
                  </a:ext>
                </a:extLst>
              </p:cNvPr>
              <p:cNvSpPr txBox="1"/>
              <p:nvPr/>
            </p:nvSpPr>
            <p:spPr>
              <a:xfrm>
                <a:off x="380945" y="2677342"/>
                <a:ext cx="2792431" cy="369332"/>
              </a:xfrm>
              <a:prstGeom prst="rect">
                <a:avLst/>
              </a:prstGeom>
              <a:noFill/>
            </p:spPr>
            <p:txBody>
              <a:bodyPr wrap="none" rtlCol="0">
                <a:spAutoFit/>
              </a:bodyPr>
              <a:lstStyle/>
              <a:p>
                <a:r>
                  <a:rPr lang="en-US" sz="1800" dirty="0">
                    <a:latin typeface="Baskerville" panose="02020502070401020303" pitchFamily="18" charset="0"/>
                    <a:ea typeface="Baskerville" panose="02020502070401020303" pitchFamily="18" charset="0"/>
                  </a:rPr>
                  <a:t>(b) </a:t>
                </a:r>
                <a:r>
                  <a:rPr lang="en-GB" sz="1800" dirty="0">
                    <a:latin typeface="Baskerville" panose="02020502070401020303" pitchFamily="18" charset="0"/>
                    <a:ea typeface="Baskerville" panose="02020502070401020303" pitchFamily="18" charset="0"/>
                  </a:rPr>
                  <a:t>Grazing angle,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90°</m:t>
                    </m:r>
                  </m:oMath>
                </a14:m>
                <a:endParaRPr lang="en-US" sz="1800" dirty="0">
                  <a:latin typeface="Baskerville" panose="02020502070401020303" pitchFamily="18" charset="0"/>
                  <a:ea typeface="Baskerville" panose="02020502070401020303" pitchFamily="18" charset="0"/>
                </a:endParaRPr>
              </a:p>
            </p:txBody>
          </p:sp>
        </mc:Choice>
        <mc:Fallback xmlns="">
          <p:sp>
            <p:nvSpPr>
              <p:cNvPr id="21" name="TextBox 20">
                <a:extLst>
                  <a:ext uri="{FF2B5EF4-FFF2-40B4-BE49-F238E27FC236}">
                    <a16:creationId xmlns:a16="http://schemas.microsoft.com/office/drawing/2014/main" id="{D4F534AD-C34F-EC47-AFC2-453DB7533AA4}"/>
                  </a:ext>
                </a:extLst>
              </p:cNvPr>
              <p:cNvSpPr txBox="1">
                <a:spLocks noRot="1" noChangeAspect="1" noMove="1" noResize="1" noEditPoints="1" noAdjustHandles="1" noChangeArrowheads="1" noChangeShapeType="1" noTextEdit="1"/>
              </p:cNvSpPr>
              <p:nvPr/>
            </p:nvSpPr>
            <p:spPr>
              <a:xfrm>
                <a:off x="380945" y="2677342"/>
                <a:ext cx="2792431" cy="369332"/>
              </a:xfrm>
              <a:prstGeom prst="rect">
                <a:avLst/>
              </a:prstGeom>
              <a:blipFill>
                <a:blip r:embed="rId8"/>
                <a:stretch>
                  <a:fillRect l="-1802"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39AB4D2-26F6-A34C-9B09-7D01FA65CDDC}"/>
                  </a:ext>
                </a:extLst>
              </p:cNvPr>
              <p:cNvSpPr/>
              <p:nvPr/>
            </p:nvSpPr>
            <p:spPr>
              <a:xfrm>
                <a:off x="794647" y="3170855"/>
                <a:ext cx="13012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0</m:t>
                          </m:r>
                        </m:e>
                      </m:func>
                    </m:oMath>
                  </m:oMathPara>
                </a14:m>
                <a:endParaRPr lang="en-US" sz="1800" dirty="0"/>
              </a:p>
            </p:txBody>
          </p:sp>
        </mc:Choice>
        <mc:Fallback xmlns="">
          <p:sp>
            <p:nvSpPr>
              <p:cNvPr id="23" name="Rectangle 22">
                <a:extLst>
                  <a:ext uri="{FF2B5EF4-FFF2-40B4-BE49-F238E27FC236}">
                    <a16:creationId xmlns:a16="http://schemas.microsoft.com/office/drawing/2014/main" id="{A39AB4D2-26F6-A34C-9B09-7D01FA65CDDC}"/>
                  </a:ext>
                </a:extLst>
              </p:cNvPr>
              <p:cNvSpPr>
                <a:spLocks noRot="1" noChangeAspect="1" noMove="1" noResize="1" noEditPoints="1" noAdjustHandles="1" noChangeArrowheads="1" noChangeShapeType="1" noTextEdit="1"/>
              </p:cNvSpPr>
              <p:nvPr/>
            </p:nvSpPr>
            <p:spPr>
              <a:xfrm>
                <a:off x="794647" y="3170855"/>
                <a:ext cx="130125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ADD0211-D6D2-B741-8825-ECD403511314}"/>
                  </a:ext>
                </a:extLst>
              </p:cNvPr>
              <p:cNvSpPr/>
              <p:nvPr/>
            </p:nvSpPr>
            <p:spPr>
              <a:xfrm>
                <a:off x="747161" y="4549010"/>
                <a:ext cx="3299108"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𝑠</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−1</m:t>
                      </m:r>
                    </m:oMath>
                  </m:oMathPara>
                </a14:m>
                <a:endParaRPr lang="en-US" sz="1800" dirty="0">
                  <a:latin typeface="+mn-lt"/>
                </a:endParaRPr>
              </a:p>
            </p:txBody>
          </p:sp>
        </mc:Choice>
        <mc:Fallback xmlns="">
          <p:sp>
            <p:nvSpPr>
              <p:cNvPr id="24" name="Rectangle 23">
                <a:extLst>
                  <a:ext uri="{FF2B5EF4-FFF2-40B4-BE49-F238E27FC236}">
                    <a16:creationId xmlns:a16="http://schemas.microsoft.com/office/drawing/2014/main" id="{9ADD0211-D6D2-B741-8825-ECD403511314}"/>
                  </a:ext>
                </a:extLst>
              </p:cNvPr>
              <p:cNvSpPr>
                <a:spLocks noRot="1" noChangeAspect="1" noMove="1" noResize="1" noEditPoints="1" noAdjustHandles="1" noChangeArrowheads="1" noChangeShapeType="1" noTextEdit="1"/>
              </p:cNvSpPr>
              <p:nvPr/>
            </p:nvSpPr>
            <p:spPr>
              <a:xfrm>
                <a:off x="747161" y="4549010"/>
                <a:ext cx="3299108" cy="66037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F8CFDF4-39FC-A94D-ABAA-5648C0E303BB}"/>
                  </a:ext>
                </a:extLst>
              </p:cNvPr>
              <p:cNvSpPr/>
              <p:nvPr/>
            </p:nvSpPr>
            <p:spPr>
              <a:xfrm>
                <a:off x="747161" y="3644791"/>
                <a:ext cx="3313728"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𝑝</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−1</m:t>
                      </m:r>
                    </m:oMath>
                  </m:oMathPara>
                </a14:m>
                <a:endParaRPr lang="en-US" sz="1800" dirty="0">
                  <a:latin typeface="+mn-lt"/>
                </a:endParaRPr>
              </a:p>
            </p:txBody>
          </p:sp>
        </mc:Choice>
        <mc:Fallback xmlns="">
          <p:sp>
            <p:nvSpPr>
              <p:cNvPr id="29" name="Rectangle 28">
                <a:extLst>
                  <a:ext uri="{FF2B5EF4-FFF2-40B4-BE49-F238E27FC236}">
                    <a16:creationId xmlns:a16="http://schemas.microsoft.com/office/drawing/2014/main" id="{9F8CFDF4-39FC-A94D-ABAA-5648C0E303BB}"/>
                  </a:ext>
                </a:extLst>
              </p:cNvPr>
              <p:cNvSpPr>
                <a:spLocks noRot="1" noChangeAspect="1" noMove="1" noResize="1" noEditPoints="1" noAdjustHandles="1" noChangeArrowheads="1" noChangeShapeType="1" noTextEdit="1"/>
              </p:cNvSpPr>
              <p:nvPr/>
            </p:nvSpPr>
            <p:spPr>
              <a:xfrm>
                <a:off x="747161" y="3644791"/>
                <a:ext cx="3313728" cy="660374"/>
              </a:xfrm>
              <a:prstGeom prst="rect">
                <a:avLst/>
              </a:prstGeom>
              <a:blipFill>
                <a:blip r:embed="rId11"/>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71C887-794E-6046-80BE-A0FDD111DD24}"/>
                  </a:ext>
                </a:extLst>
              </p:cNvPr>
              <p:cNvSpPr txBox="1"/>
              <p:nvPr/>
            </p:nvSpPr>
            <p:spPr>
              <a:xfrm>
                <a:off x="246252" y="5453229"/>
                <a:ext cx="249701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𝑅</m:t>
                          </m:r>
                        </m:e>
                        <m:sub>
                          <m:r>
                            <a:rPr lang="en-GB" sz="1800" i="1">
                              <a:latin typeface="Cambria Math" panose="02040503050406030204" pitchFamily="18" charset="0"/>
                            </a:rPr>
                            <m:t>𝑝</m:t>
                          </m:r>
                        </m:sub>
                      </m:sSub>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𝑅</m:t>
                          </m:r>
                        </m:e>
                        <m:sub>
                          <m:r>
                            <a:rPr lang="en-GB" sz="1800" b="0" i="1" smtClean="0">
                              <a:latin typeface="Cambria Math" panose="02040503050406030204" pitchFamily="18" charset="0"/>
                            </a:rPr>
                            <m:t>𝑠</m:t>
                          </m:r>
                        </m:sub>
                      </m:sSub>
                      <m:r>
                        <a:rPr lang="en-GB" sz="1800" b="0" i="1" smtClean="0">
                          <a:latin typeface="Cambria Math" panose="02040503050406030204" pitchFamily="18" charset="0"/>
                          <a:ea typeface="Cambria Math" panose="02040503050406030204" pitchFamily="18" charset="0"/>
                        </a:rPr>
                        <m:t>→1</m:t>
                      </m:r>
                    </m:oMath>
                  </m:oMathPara>
                </a14:m>
                <a:endParaRPr lang="en-US" sz="1800" dirty="0"/>
              </a:p>
            </p:txBody>
          </p:sp>
        </mc:Choice>
        <mc:Fallback xmlns="">
          <p:sp>
            <p:nvSpPr>
              <p:cNvPr id="30" name="TextBox 29">
                <a:extLst>
                  <a:ext uri="{FF2B5EF4-FFF2-40B4-BE49-F238E27FC236}">
                    <a16:creationId xmlns:a16="http://schemas.microsoft.com/office/drawing/2014/main" id="{D371C887-794E-6046-80BE-A0FDD111DD24}"/>
                  </a:ext>
                </a:extLst>
              </p:cNvPr>
              <p:cNvSpPr txBox="1">
                <a:spLocks noRot="1" noChangeAspect="1" noMove="1" noResize="1" noEditPoints="1" noAdjustHandles="1" noChangeArrowheads="1" noChangeShapeType="1" noTextEdit="1"/>
              </p:cNvSpPr>
              <p:nvPr/>
            </p:nvSpPr>
            <p:spPr>
              <a:xfrm>
                <a:off x="246252" y="5453229"/>
                <a:ext cx="2497014" cy="390748"/>
              </a:xfrm>
              <a:prstGeom prst="rect">
                <a:avLst/>
              </a:prstGeom>
              <a:blipFill>
                <a:blip r:embed="rId12"/>
                <a:stretch>
                  <a:fillRect b="-312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6002F12-D0D1-BC49-AE6C-C0DD38AADAED}"/>
              </a:ext>
            </a:extLst>
          </p:cNvPr>
          <p:cNvSpPr txBox="1"/>
          <p:nvPr/>
        </p:nvSpPr>
        <p:spPr>
          <a:xfrm>
            <a:off x="689259" y="5943942"/>
            <a:ext cx="4978249" cy="646331"/>
          </a:xfrm>
          <a:prstGeom prst="rect">
            <a:avLst/>
          </a:prstGeom>
          <a:noFill/>
        </p:spPr>
        <p:txBody>
          <a:bodyPr wrap="square" rtlCol="0">
            <a:spAutoFit/>
          </a:bodyPr>
          <a:lstStyle/>
          <a:p>
            <a:r>
              <a:rPr lang="en-US" sz="1800" dirty="0"/>
              <a:t>Strong reflection at grazing angle, e.g., sunset reflection on water surface</a:t>
            </a:r>
          </a:p>
        </p:txBody>
      </p:sp>
      <p:pic>
        <p:nvPicPr>
          <p:cNvPr id="3074" name="Picture 2" descr="Amazon.com: Posterazzi Sunset Reflections On Dark Ocean Water Sun Ball In  Orange Sky Poster Print, (12 x 19): Posters &amp; Prints">
            <a:extLst>
              <a:ext uri="{FF2B5EF4-FFF2-40B4-BE49-F238E27FC236}">
                <a16:creationId xmlns:a16="http://schemas.microsoft.com/office/drawing/2014/main" id="{8C8815C4-1881-5A4B-B902-F59ABCB941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0742" y="1482772"/>
            <a:ext cx="2743013" cy="4114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1502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Understanding Reflectance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657C9856-4086-6D4D-8D8A-8DF7A62A8DCB}"/>
              </a:ext>
            </a:extLst>
          </p:cNvPr>
          <p:cNvSpPr txBox="1"/>
          <p:nvPr/>
        </p:nvSpPr>
        <p:spPr>
          <a:xfrm>
            <a:off x="676384" y="1127023"/>
            <a:ext cx="1544012" cy="369332"/>
          </a:xfrm>
          <a:prstGeom prst="rect">
            <a:avLst/>
          </a:prstGeom>
          <a:noFill/>
        </p:spPr>
        <p:txBody>
          <a:bodyPr wrap="none" rtlCol="0">
            <a:spAutoFit/>
          </a:bodyPr>
          <a:lstStyle/>
          <a:p>
            <a:r>
              <a:rPr lang="en-US" sz="1800" dirty="0">
                <a:latin typeface="+mn-lt"/>
                <a:ea typeface="Baskerville" panose="02020502070401020303" pitchFamily="18" charset="0"/>
              </a:rPr>
              <a:t>(c) In </a:t>
            </a:r>
            <a:r>
              <a:rPr lang="en-GB" sz="1800" dirty="0">
                <a:latin typeface="+mn-lt"/>
                <a:ea typeface="Baskerville" panose="02020502070401020303" pitchFamily="18" charset="0"/>
              </a:rPr>
              <a:t>general, </a:t>
            </a:r>
            <a:endParaRPr lang="en-US" sz="1800" dirty="0">
              <a:latin typeface="+mn-lt"/>
              <a:ea typeface="Baskerville" panose="02020502070401020303" pitchFamily="18" charset="0"/>
            </a:endParaRPr>
          </a:p>
        </p:txBody>
      </p:sp>
      <p:pic>
        <p:nvPicPr>
          <p:cNvPr id="13" name="Picture 12">
            <a:extLst>
              <a:ext uri="{FF2B5EF4-FFF2-40B4-BE49-F238E27FC236}">
                <a16:creationId xmlns:a16="http://schemas.microsoft.com/office/drawing/2014/main" id="{65BC4411-40C2-9A47-AE35-2ADC5943CAA5}"/>
              </a:ext>
            </a:extLst>
          </p:cNvPr>
          <p:cNvPicPr>
            <a:picLocks noChangeAspect="1"/>
          </p:cNvPicPr>
          <p:nvPr/>
        </p:nvPicPr>
        <p:blipFill>
          <a:blip r:embed="rId3"/>
          <a:stretch>
            <a:fillRect/>
          </a:stretch>
        </p:blipFill>
        <p:spPr>
          <a:xfrm>
            <a:off x="4113599" y="1286826"/>
            <a:ext cx="4313633" cy="4354715"/>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DF9FCAB-A9E6-5740-B636-7C5629B0A3CD}"/>
                  </a:ext>
                </a:extLst>
              </p:cNvPr>
              <p:cNvSpPr/>
              <p:nvPr/>
            </p:nvSpPr>
            <p:spPr>
              <a:xfrm>
                <a:off x="5451836" y="3571387"/>
                <a:ext cx="166744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xmlns="">
          <p:sp>
            <p:nvSpPr>
              <p:cNvPr id="14" name="Rectangle 13">
                <a:extLst>
                  <a:ext uri="{FF2B5EF4-FFF2-40B4-BE49-F238E27FC236}">
                    <a16:creationId xmlns:a16="http://schemas.microsoft.com/office/drawing/2014/main" id="{8DF9FCAB-A9E6-5740-B636-7C5629B0A3CD}"/>
                  </a:ext>
                </a:extLst>
              </p:cNvPr>
              <p:cNvSpPr>
                <a:spLocks noRot="1" noChangeAspect="1" noMove="1" noResize="1" noEditPoints="1" noAdjustHandles="1" noChangeArrowheads="1" noChangeShapeType="1" noTextEdit="1"/>
              </p:cNvSpPr>
              <p:nvPr/>
            </p:nvSpPr>
            <p:spPr>
              <a:xfrm>
                <a:off x="5451836" y="3571387"/>
                <a:ext cx="1667444" cy="369332"/>
              </a:xfrm>
              <a:prstGeom prst="rect">
                <a:avLst/>
              </a:prstGeom>
              <a:blipFill>
                <a:blip r:embed="rId4"/>
                <a:stretch>
                  <a:fillRect l="-303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62B5D8C-EF5C-A240-9A0C-DD46BF4C45EE}"/>
                  </a:ext>
                </a:extLst>
              </p:cNvPr>
              <p:cNvSpPr/>
              <p:nvPr/>
            </p:nvSpPr>
            <p:spPr>
              <a:xfrm>
                <a:off x="6026794" y="2198896"/>
                <a:ext cx="152317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xmlns="">
          <p:sp>
            <p:nvSpPr>
              <p:cNvPr id="16" name="Rectangle 15">
                <a:extLst>
                  <a:ext uri="{FF2B5EF4-FFF2-40B4-BE49-F238E27FC236}">
                    <a16:creationId xmlns:a16="http://schemas.microsoft.com/office/drawing/2014/main" id="{F62B5D8C-EF5C-A240-9A0C-DD46BF4C45EE}"/>
                  </a:ext>
                </a:extLst>
              </p:cNvPr>
              <p:cNvSpPr>
                <a:spLocks noRot="1" noChangeAspect="1" noMove="1" noResize="1" noEditPoints="1" noAdjustHandles="1" noChangeArrowheads="1" noChangeShapeType="1" noTextEdit="1"/>
              </p:cNvSpPr>
              <p:nvPr/>
            </p:nvSpPr>
            <p:spPr>
              <a:xfrm>
                <a:off x="6026794" y="2198896"/>
                <a:ext cx="1523174" cy="369332"/>
              </a:xfrm>
              <a:prstGeom prst="rect">
                <a:avLst/>
              </a:prstGeom>
              <a:blipFill>
                <a:blip r:embed="rId5"/>
                <a:stretch>
                  <a:fillRect l="-3306" t="-10000" b="-23333"/>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9E71A62F-0C6B-3F47-A72C-E0ABF9B99A5A}"/>
              </a:ext>
            </a:extLst>
          </p:cNvPr>
          <p:cNvSpPr/>
          <p:nvPr/>
        </p:nvSpPr>
        <p:spPr>
          <a:xfrm>
            <a:off x="5752480" y="4114519"/>
            <a:ext cx="1269899" cy="369332"/>
          </a:xfrm>
          <a:prstGeom prst="rect">
            <a:avLst/>
          </a:prstGeom>
          <a:solidFill>
            <a:schemeClr val="bg1"/>
          </a:solidFill>
        </p:spPr>
        <p:txBody>
          <a:bodyPr wrap="none">
            <a:spAutoFit/>
          </a:bodyPr>
          <a:lstStyle/>
          <a:p>
            <a:r>
              <a:rPr lang="en-GB" sz="1800" dirty="0">
                <a:latin typeface="Baskerville" panose="02020502070401020303" pitchFamily="18" charset="0"/>
                <a:ea typeface="Baskerville" panose="02020502070401020303" pitchFamily="18" charset="0"/>
              </a:rPr>
              <a:t>unpolarised</a:t>
            </a:r>
            <a:endParaRPr lang="en-US" sz="1800" dirty="0">
              <a:latin typeface="Baskerville" panose="02020502070401020303" pitchFamily="18" charset="0"/>
              <a:ea typeface="Baskerville" panose="02020502070401020303" pitchFamily="18" charset="0"/>
            </a:endParaRPr>
          </a:p>
        </p:txBody>
      </p:sp>
      <p:sp>
        <p:nvSpPr>
          <p:cNvPr id="18" name="Rectangle 17">
            <a:extLst>
              <a:ext uri="{FF2B5EF4-FFF2-40B4-BE49-F238E27FC236}">
                <a16:creationId xmlns:a16="http://schemas.microsoft.com/office/drawing/2014/main" id="{197FA697-AB52-4A48-AF3C-C9A06599AF72}"/>
              </a:ext>
            </a:extLst>
          </p:cNvPr>
          <p:cNvSpPr/>
          <p:nvPr/>
        </p:nvSpPr>
        <p:spPr>
          <a:xfrm>
            <a:off x="5973896" y="5864167"/>
            <a:ext cx="1576072" cy="369332"/>
          </a:xfrm>
          <a:prstGeom prst="rect">
            <a:avLst/>
          </a:prstGeom>
          <a:noFill/>
        </p:spPr>
        <p:txBody>
          <a:bodyPr wrap="none">
            <a:spAutoFit/>
          </a:bodyPr>
          <a:lstStyle/>
          <a:p>
            <a:r>
              <a:rPr lang="en-GB" sz="1800" dirty="0">
                <a:latin typeface="+mn-lt"/>
                <a:ea typeface="Baskerville" panose="02020502070401020303" pitchFamily="18" charset="0"/>
              </a:rPr>
              <a:t>Brewster angle</a:t>
            </a:r>
            <a:endParaRPr lang="en-US" sz="1800" dirty="0">
              <a:latin typeface="+mn-lt"/>
            </a:endParaRPr>
          </a:p>
        </p:txBody>
      </p:sp>
      <p:cxnSp>
        <p:nvCxnSpPr>
          <p:cNvPr id="19" name="Straight Arrow Connector 18">
            <a:extLst>
              <a:ext uri="{FF2B5EF4-FFF2-40B4-BE49-F238E27FC236}">
                <a16:creationId xmlns:a16="http://schemas.microsoft.com/office/drawing/2014/main" id="{9278156B-9370-6A4F-A930-6FF9144E86C0}"/>
              </a:ext>
            </a:extLst>
          </p:cNvPr>
          <p:cNvCxnSpPr>
            <a:cxnSpLocks/>
          </p:cNvCxnSpPr>
          <p:nvPr/>
        </p:nvCxnSpPr>
        <p:spPr bwMode="auto">
          <a:xfrm flipV="1">
            <a:off x="6838485" y="5253978"/>
            <a:ext cx="0" cy="6101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F3E62525-D12A-8841-BB6F-9C516680D300}"/>
              </a:ext>
            </a:extLst>
          </p:cNvPr>
          <p:cNvSpPr txBox="1"/>
          <p:nvPr/>
        </p:nvSpPr>
        <p:spPr>
          <a:xfrm>
            <a:off x="4208478" y="990847"/>
            <a:ext cx="4429418" cy="369332"/>
          </a:xfrm>
          <a:prstGeom prst="rect">
            <a:avLst/>
          </a:prstGeom>
          <a:noFill/>
        </p:spPr>
        <p:txBody>
          <a:bodyPr wrap="none" rtlCol="0">
            <a:spAutoFit/>
          </a:bodyPr>
          <a:lstStyle/>
          <a:p>
            <a:r>
              <a:rPr lang="en-US" sz="1800" dirty="0"/>
              <a:t>Reflectance of light incident from air to glass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3975B6E-89B1-7E46-8A87-42C77A2576F7}"/>
                  </a:ext>
                </a:extLst>
              </p:cNvPr>
              <p:cNvSpPr txBox="1"/>
              <p:nvPr/>
            </p:nvSpPr>
            <p:spPr>
              <a:xfrm>
                <a:off x="1031592" y="1810575"/>
                <a:ext cx="178696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tan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tan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22" name="TextBox 21">
                <a:extLst>
                  <a:ext uri="{FF2B5EF4-FFF2-40B4-BE49-F238E27FC236}">
                    <a16:creationId xmlns:a16="http://schemas.microsoft.com/office/drawing/2014/main" id="{63975B6E-89B1-7E46-8A87-42C77A2576F7}"/>
                  </a:ext>
                </a:extLst>
              </p:cNvPr>
              <p:cNvSpPr txBox="1">
                <a:spLocks noRot="1" noChangeAspect="1" noMove="1" noResize="1" noEditPoints="1" noAdjustHandles="1" noChangeArrowheads="1" noChangeShapeType="1" noTextEdit="1"/>
              </p:cNvSpPr>
              <p:nvPr/>
            </p:nvSpPr>
            <p:spPr>
              <a:xfrm>
                <a:off x="1031592" y="1810575"/>
                <a:ext cx="1786964" cy="576761"/>
              </a:xfrm>
              <a:prstGeom prst="rect">
                <a:avLst/>
              </a:prstGeom>
              <a:blipFill>
                <a:blip r:embed="rId6"/>
                <a:stretch>
                  <a:fillRect l="-1418" t="-4255" r="-4255"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F99542-FA4D-A24A-90AA-D729F63DCF1F}"/>
                  </a:ext>
                </a:extLst>
              </p:cNvPr>
              <p:cNvSpPr txBox="1"/>
              <p:nvPr/>
            </p:nvSpPr>
            <p:spPr>
              <a:xfrm>
                <a:off x="1047287" y="2730761"/>
                <a:ext cx="194867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25" name="TextBox 24">
                <a:extLst>
                  <a:ext uri="{FF2B5EF4-FFF2-40B4-BE49-F238E27FC236}">
                    <a16:creationId xmlns:a16="http://schemas.microsoft.com/office/drawing/2014/main" id="{1FF99542-FA4D-A24A-90AA-D729F63DCF1F}"/>
                  </a:ext>
                </a:extLst>
              </p:cNvPr>
              <p:cNvSpPr txBox="1">
                <a:spLocks noRot="1" noChangeAspect="1" noMove="1" noResize="1" noEditPoints="1" noAdjustHandles="1" noChangeArrowheads="1" noChangeShapeType="1" noTextEdit="1"/>
              </p:cNvSpPr>
              <p:nvPr/>
            </p:nvSpPr>
            <p:spPr>
              <a:xfrm>
                <a:off x="1047287" y="2730761"/>
                <a:ext cx="1948674" cy="576761"/>
              </a:xfrm>
              <a:prstGeom prst="rect">
                <a:avLst/>
              </a:prstGeom>
              <a:blipFill>
                <a:blip r:embed="rId7"/>
                <a:stretch>
                  <a:fillRect l="-1299" t="-4348" r="-389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857190-138E-2544-9AEC-5B0819F4F153}"/>
                  </a:ext>
                </a:extLst>
              </p:cNvPr>
              <p:cNvSpPr txBox="1"/>
              <p:nvPr/>
            </p:nvSpPr>
            <p:spPr>
              <a:xfrm>
                <a:off x="716768" y="3688442"/>
                <a:ext cx="3061160" cy="697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GB" sz="1800" i="1">
                                  <a:latin typeface="Cambria Math" panose="02040503050406030204" pitchFamily="18" charset="0"/>
                                </a:rPr>
                                <m:t>𝑅</m:t>
                              </m:r>
                            </m:e>
                            <m:sub>
                              <m:r>
                                <a:rPr lang="en-GB" sz="1800" i="1">
                                  <a:latin typeface="Cambria Math" panose="02040503050406030204" pitchFamily="18" charset="0"/>
                                </a:rPr>
                                <m:t>𝑠</m:t>
                              </m:r>
                            </m:sub>
                          </m:sSub>
                        </m:num>
                        <m:den>
                          <m:sSub>
                            <m:sSubPr>
                              <m:ctrlPr>
                                <a:rPr lang="en-US" sz="1800" i="1">
                                  <a:latin typeface="Cambria Math" panose="02040503050406030204" pitchFamily="18" charset="0"/>
                                </a:rPr>
                              </m:ctrlPr>
                            </m:sSubPr>
                            <m:e>
                              <m:r>
                                <a:rPr lang="en-GB" sz="1800" i="1">
                                  <a:latin typeface="Cambria Math" panose="02040503050406030204" pitchFamily="18" charset="0"/>
                                </a:rPr>
                                <m:t>𝑅</m:t>
                              </m:r>
                            </m:e>
                            <m:sub>
                              <m:r>
                                <a:rPr lang="en-GB" sz="1800" i="1">
                                  <a:latin typeface="Cambria Math" panose="02040503050406030204" pitchFamily="18" charset="0"/>
                                </a:rPr>
                                <m:t>𝑝</m:t>
                              </m:r>
                            </m:sub>
                          </m:sSub>
                        </m:den>
                      </m:f>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cos</m:t>
                                  </m:r>
                                </m:fName>
                                <m:e>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r>
                        <a:rPr lang="en-GB" sz="1800" b="0" i="1" smtClean="0">
                          <a:latin typeface="Cambria Math" panose="02040503050406030204" pitchFamily="18" charset="0"/>
                          <a:ea typeface="Cambria Math" panose="02040503050406030204" pitchFamily="18" charset="0"/>
                        </a:rPr>
                        <m:t>≥1</m:t>
                      </m:r>
                    </m:oMath>
                  </m:oMathPara>
                </a14:m>
                <a:endParaRPr lang="en-US" sz="1800" dirty="0"/>
              </a:p>
            </p:txBody>
          </p:sp>
        </mc:Choice>
        <mc:Fallback xmlns="">
          <p:sp>
            <p:nvSpPr>
              <p:cNvPr id="26" name="TextBox 25">
                <a:extLst>
                  <a:ext uri="{FF2B5EF4-FFF2-40B4-BE49-F238E27FC236}">
                    <a16:creationId xmlns:a16="http://schemas.microsoft.com/office/drawing/2014/main" id="{86857190-138E-2544-9AEC-5B0819F4F153}"/>
                  </a:ext>
                </a:extLst>
              </p:cNvPr>
              <p:cNvSpPr txBox="1">
                <a:spLocks noRot="1" noChangeAspect="1" noMove="1" noResize="1" noEditPoints="1" noAdjustHandles="1" noChangeArrowheads="1" noChangeShapeType="1" noTextEdit="1"/>
              </p:cNvSpPr>
              <p:nvPr/>
            </p:nvSpPr>
            <p:spPr>
              <a:xfrm>
                <a:off x="716768" y="3688442"/>
                <a:ext cx="3061160" cy="697179"/>
              </a:xfrm>
              <a:prstGeom prst="rect">
                <a:avLst/>
              </a:prstGeom>
              <a:blipFill>
                <a:blip r:embed="rId8"/>
                <a:stretch>
                  <a:fillRect b="-357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26FD038-EA19-474E-906B-FA7B5353356F}"/>
              </a:ext>
            </a:extLst>
          </p:cNvPr>
          <p:cNvSpPr txBox="1"/>
          <p:nvPr/>
        </p:nvSpPr>
        <p:spPr>
          <a:xfrm>
            <a:off x="559046" y="4755432"/>
            <a:ext cx="3632277" cy="1200329"/>
          </a:xfrm>
          <a:prstGeom prst="rect">
            <a:avLst/>
          </a:prstGeom>
          <a:noFill/>
        </p:spPr>
        <p:txBody>
          <a:bodyPr wrap="square" rtlCol="0">
            <a:spAutoFit/>
          </a:bodyPr>
          <a:lstStyle/>
          <a:p>
            <a:r>
              <a:rPr lang="en-US" sz="1800" dirty="0"/>
              <a:t>Reflection of s-</a:t>
            </a:r>
            <a:r>
              <a:rPr lang="en-US" sz="1800" dirty="0" err="1"/>
              <a:t>polarisation</a:t>
            </a:r>
            <a:r>
              <a:rPr lang="en-US" sz="1800" dirty="0"/>
              <a:t> is generally greater than that of  p-</a:t>
            </a:r>
            <a:r>
              <a:rPr lang="en-US" sz="1800" dirty="0" err="1"/>
              <a:t>polarisation</a:t>
            </a:r>
            <a:r>
              <a:rPr lang="en-US" sz="1800" dirty="0"/>
              <a:t>, especially near the Brewster angle.</a:t>
            </a:r>
          </a:p>
        </p:txBody>
      </p:sp>
    </p:spTree>
    <p:extLst>
      <p:ext uri="{BB962C8B-B14F-4D97-AF65-F5344CB8AC3E}">
        <p14:creationId xmlns:p14="http://schemas.microsoft.com/office/powerpoint/2010/main" val="28153482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16B4C546-B264-B243-97FD-C2CFB5A9B968}"/>
              </a:ext>
            </a:extLst>
          </p:cNvPr>
          <p:cNvSpPr txBox="1"/>
          <p:nvPr/>
        </p:nvSpPr>
        <p:spPr>
          <a:xfrm>
            <a:off x="768611" y="953375"/>
            <a:ext cx="2784436" cy="400110"/>
          </a:xfrm>
          <a:prstGeom prst="rect">
            <a:avLst/>
          </a:prstGeom>
          <a:noFill/>
        </p:spPr>
        <p:txBody>
          <a:bodyPr wrap="square" rtlCol="0">
            <a:spAutoFit/>
          </a:bodyPr>
          <a:lstStyle/>
          <a:p>
            <a:r>
              <a:rPr lang="en-US" sz="2000" dirty="0">
                <a:latin typeface="+mn-lt"/>
              </a:rPr>
              <a:t>Degree of </a:t>
            </a:r>
            <a:r>
              <a:rPr lang="en-US" sz="2000" dirty="0" err="1">
                <a:latin typeface="+mn-lt"/>
              </a:rPr>
              <a:t>polarisation</a:t>
            </a:r>
            <a:endParaRPr lang="en-US" sz="2000" dirty="0">
              <a:latin typeface="+mn-l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4ADCE8-49AA-7148-BAAD-5B1AA987E6C3}"/>
                  </a:ext>
                </a:extLst>
              </p:cNvPr>
              <p:cNvSpPr txBox="1"/>
              <p:nvPr/>
            </p:nvSpPr>
            <p:spPr>
              <a:xfrm>
                <a:off x="949389" y="1594585"/>
                <a:ext cx="1954958" cy="869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P</m:t>
                      </m:r>
                      <m:r>
                        <a:rPr lang="en-GB" sz="1800" b="0" i="0" smtClean="0">
                          <a:latin typeface="Cambria Math" panose="02040503050406030204" pitchFamily="18" charset="0"/>
                        </a:rPr>
                        <m:t>=</m:t>
                      </m:r>
                      <m:f>
                        <m:fPr>
                          <m:ctrlPr>
                            <a:rPr lang="en-GB" sz="1800" b="0" i="1" smtClean="0">
                              <a:latin typeface="Cambria Math" panose="02040503050406030204" pitchFamily="18" charset="0"/>
                            </a:rPr>
                          </m:ctrlPr>
                        </m:fPr>
                        <m:num>
                          <m:rad>
                            <m:radPr>
                              <m:degHide m:val="on"/>
                              <m:ctrlPr>
                                <a:rPr lang="en-GB" sz="1800" b="0" i="1" smtClean="0">
                                  <a:latin typeface="Cambria Math" panose="02040503050406030204" pitchFamily="18" charset="0"/>
                                </a:rPr>
                              </m:ctrlPr>
                            </m:radPr>
                            <m:deg/>
                            <m:e>
                              <m:sSubSup>
                                <m:sSubSupPr>
                                  <m:ctrlPr>
                                    <a:rPr lang="en-US" sz="1800" i="1">
                                      <a:latin typeface="Cambria Math" panose="02040503050406030204" pitchFamily="18" charset="0"/>
                                    </a:rPr>
                                  </m:ctrlPr>
                                </m:sSubSupPr>
                                <m:e>
                                  <m:r>
                                    <m:rPr>
                                      <m:sty m:val="p"/>
                                    </m:rPr>
                                    <a:rPr lang="en-GB" sz="1800" i="0" smtClean="0">
                                      <a:latin typeface="Cambria Math" panose="02040503050406030204" pitchFamily="18" charset="0"/>
                                    </a:rPr>
                                    <m:t>S</m:t>
                                  </m:r>
                                </m:e>
                                <m:sub>
                                  <m:r>
                                    <a:rPr lang="en-GB" sz="1800" i="0" smtClean="0">
                                      <a:latin typeface="Cambria Math" panose="02040503050406030204" pitchFamily="18" charset="0"/>
                                    </a:rPr>
                                    <m:t>1</m:t>
                                  </m:r>
                                </m:sub>
                                <m:sup>
                                  <m:r>
                                    <a:rPr lang="en-GB" sz="1800" i="0" smtClean="0">
                                      <a:latin typeface="Cambria Math" panose="02040503050406030204" pitchFamily="18" charset="0"/>
                                    </a:rPr>
                                    <m:t>2</m:t>
                                  </m:r>
                                </m:sup>
                              </m:sSubSup>
                              <m:r>
                                <a:rPr lang="en-GB" sz="1800" i="0" smtClean="0">
                                  <a:latin typeface="Cambria Math" panose="02040503050406030204" pitchFamily="18" charset="0"/>
                                </a:rPr>
                                <m:t>+</m:t>
                              </m:r>
                              <m:sSubSup>
                                <m:sSubSupPr>
                                  <m:ctrlPr>
                                    <a:rPr lang="en-US" sz="1800" i="1">
                                      <a:latin typeface="Cambria Math" panose="02040503050406030204" pitchFamily="18" charset="0"/>
                                    </a:rPr>
                                  </m:ctrlPr>
                                </m:sSubSupPr>
                                <m:e>
                                  <m:r>
                                    <m:rPr>
                                      <m:sty m:val="p"/>
                                    </m:rPr>
                                    <a:rPr lang="en-GB" sz="1800" i="0" smtClean="0">
                                      <a:latin typeface="Cambria Math" panose="02040503050406030204" pitchFamily="18" charset="0"/>
                                    </a:rPr>
                                    <m:t>S</m:t>
                                  </m:r>
                                </m:e>
                                <m:sub>
                                  <m:r>
                                    <a:rPr lang="en-GB" sz="1800" i="0" smtClean="0">
                                      <a:latin typeface="Cambria Math" panose="02040503050406030204" pitchFamily="18" charset="0"/>
                                    </a:rPr>
                                    <m:t>2</m:t>
                                  </m:r>
                                </m:sub>
                                <m:sup>
                                  <m:r>
                                    <a:rPr lang="en-GB" sz="1800" i="0" smtClean="0">
                                      <a:latin typeface="Cambria Math" panose="02040503050406030204" pitchFamily="18" charset="0"/>
                                    </a:rPr>
                                    <m:t>2</m:t>
                                  </m:r>
                                </m:sup>
                              </m:sSubSup>
                              <m:r>
                                <a:rPr lang="en-GB" sz="1800" i="0" smtClean="0">
                                  <a:latin typeface="Cambria Math" panose="02040503050406030204" pitchFamily="18" charset="0"/>
                                </a:rPr>
                                <m:t>+</m:t>
                              </m:r>
                              <m:sSubSup>
                                <m:sSubSupPr>
                                  <m:ctrlPr>
                                    <a:rPr lang="en-US" sz="1800" i="1">
                                      <a:latin typeface="Cambria Math" panose="02040503050406030204" pitchFamily="18" charset="0"/>
                                    </a:rPr>
                                  </m:ctrlPr>
                                </m:sSubSupPr>
                                <m:e>
                                  <m:r>
                                    <m:rPr>
                                      <m:sty m:val="p"/>
                                    </m:rPr>
                                    <a:rPr lang="en-GB" sz="1800" i="0" smtClean="0">
                                      <a:latin typeface="Cambria Math" panose="02040503050406030204" pitchFamily="18" charset="0"/>
                                    </a:rPr>
                                    <m:t>S</m:t>
                                  </m:r>
                                </m:e>
                                <m:sub>
                                  <m:r>
                                    <a:rPr lang="en-GB" sz="1800" i="0" smtClean="0">
                                      <a:latin typeface="Cambria Math" panose="02040503050406030204" pitchFamily="18" charset="0"/>
                                    </a:rPr>
                                    <m:t>3</m:t>
                                  </m:r>
                                </m:sub>
                                <m:sup>
                                  <m:r>
                                    <a:rPr lang="en-GB" sz="1800" i="0" smtClean="0">
                                      <a:latin typeface="Cambria Math" panose="02040503050406030204" pitchFamily="18" charset="0"/>
                                    </a:rPr>
                                    <m:t>2</m:t>
                                  </m:r>
                                </m:sup>
                              </m:sSubSup>
                            </m:e>
                          </m:rad>
                        </m:num>
                        <m:den>
                          <m:sSub>
                            <m:sSubPr>
                              <m:ctrlPr>
                                <a:rPr lang="en-US" sz="1800" i="1">
                                  <a:latin typeface="Cambria Math" panose="02040503050406030204" pitchFamily="18" charset="0"/>
                                </a:rPr>
                              </m:ctrlPr>
                            </m:sSubPr>
                            <m:e>
                              <m:r>
                                <m:rPr>
                                  <m:sty m:val="p"/>
                                </m:rPr>
                                <a:rPr lang="en-GB" sz="1800" i="0" smtClean="0">
                                  <a:latin typeface="Cambria Math" panose="02040503050406030204" pitchFamily="18" charset="0"/>
                                </a:rPr>
                                <m:t>S</m:t>
                              </m:r>
                            </m:e>
                            <m:sub>
                              <m:r>
                                <a:rPr lang="en-GB" sz="1800" i="0" smtClean="0">
                                  <a:latin typeface="Cambria Math" panose="02040503050406030204" pitchFamily="18" charset="0"/>
                                </a:rPr>
                                <m:t>0</m:t>
                              </m:r>
                            </m:sub>
                          </m:sSub>
                        </m:den>
                      </m:f>
                    </m:oMath>
                  </m:oMathPara>
                </a14:m>
                <a:endParaRPr lang="en-US" sz="1800" dirty="0">
                  <a:latin typeface="+mn-lt"/>
                </a:endParaRPr>
              </a:p>
            </p:txBody>
          </p:sp>
        </mc:Choice>
        <mc:Fallback xmlns="">
          <p:sp>
            <p:nvSpPr>
              <p:cNvPr id="21" name="TextBox 20">
                <a:extLst>
                  <a:ext uri="{FF2B5EF4-FFF2-40B4-BE49-F238E27FC236}">
                    <a16:creationId xmlns:a16="http://schemas.microsoft.com/office/drawing/2014/main" id="{DA4ADCE8-49AA-7148-BAAD-5B1AA987E6C3}"/>
                  </a:ext>
                </a:extLst>
              </p:cNvPr>
              <p:cNvSpPr txBox="1">
                <a:spLocks noRot="1" noChangeAspect="1" noMove="1" noResize="1" noEditPoints="1" noAdjustHandles="1" noChangeArrowheads="1" noChangeShapeType="1" noTextEdit="1"/>
              </p:cNvSpPr>
              <p:nvPr/>
            </p:nvSpPr>
            <p:spPr>
              <a:xfrm>
                <a:off x="949389" y="1594585"/>
                <a:ext cx="1954958" cy="869662"/>
              </a:xfrm>
              <a:prstGeom prst="rect">
                <a:avLst/>
              </a:prstGeom>
              <a:blipFill>
                <a:blip r:embed="rId3"/>
                <a:stretch>
                  <a:fillRect l="-645" b="-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A46D607-F0E8-C745-9D1A-9D43DBC6709A}"/>
                  </a:ext>
                </a:extLst>
              </p:cNvPr>
              <p:cNvSpPr/>
              <p:nvPr/>
            </p:nvSpPr>
            <p:spPr>
              <a:xfrm>
                <a:off x="5758163" y="5559597"/>
                <a:ext cx="2041200" cy="70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1800" smtClean="0">
                          <a:solidFill>
                            <a:srgbClr val="0432FF"/>
                          </a:solidFill>
                          <a:latin typeface="Cambria Math" panose="02040503050406030204" pitchFamily="18" charset="0"/>
                        </a:rPr>
                        <m:t>P</m:t>
                      </m:r>
                      <m:r>
                        <a:rPr lang="en-GB" sz="1800" i="0" smtClean="0">
                          <a:solidFill>
                            <a:srgbClr val="0432FF"/>
                          </a:solidFill>
                          <a:latin typeface="Cambria Math" panose="02040503050406030204" pitchFamily="18" charset="0"/>
                        </a:rPr>
                        <m:t>=</m:t>
                      </m:r>
                      <m:f>
                        <m:fPr>
                          <m:ctrlPr>
                            <a:rPr lang="en-GB" sz="1800" i="1" smtClean="0">
                              <a:solidFill>
                                <a:srgbClr val="0432FF"/>
                              </a:solidFill>
                              <a:latin typeface="Cambria Math" panose="02040503050406030204" pitchFamily="18" charset="0"/>
                            </a:rPr>
                          </m:ctrlPr>
                        </m:fPr>
                        <m:num>
                          <m:sSub>
                            <m:sSubPr>
                              <m:ctrlPr>
                                <a:rPr lang="en-US" sz="1800" i="1">
                                  <a:solidFill>
                                    <a:srgbClr val="0432FF"/>
                                  </a:solidFill>
                                  <a:latin typeface="Cambria Math" panose="02040503050406030204" pitchFamily="18" charset="0"/>
                                </a:rPr>
                              </m:ctrlPr>
                            </m:sSubPr>
                            <m:e>
                              <m:r>
                                <m:rPr>
                                  <m:sty m:val="p"/>
                                </m:rPr>
                                <a:rPr lang="en-GB" sz="1800">
                                  <a:solidFill>
                                    <a:srgbClr val="0432FF"/>
                                  </a:solidFill>
                                  <a:latin typeface="Cambria Math" panose="02040503050406030204" pitchFamily="18" charset="0"/>
                                </a:rPr>
                                <m:t>S</m:t>
                              </m:r>
                            </m:e>
                            <m:sub>
                              <m:r>
                                <a:rPr lang="en-GB" sz="1800">
                                  <a:solidFill>
                                    <a:srgbClr val="0432FF"/>
                                  </a:solidFill>
                                  <a:latin typeface="Cambria Math" panose="02040503050406030204" pitchFamily="18" charset="0"/>
                                </a:rPr>
                                <m:t>1</m:t>
                              </m:r>
                            </m:sub>
                          </m:sSub>
                        </m:num>
                        <m:den>
                          <m:sSub>
                            <m:sSubPr>
                              <m:ctrlPr>
                                <a:rPr lang="en-US" sz="1800" i="1">
                                  <a:solidFill>
                                    <a:srgbClr val="0432FF"/>
                                  </a:solidFill>
                                  <a:latin typeface="Cambria Math" panose="02040503050406030204" pitchFamily="18" charset="0"/>
                                </a:rPr>
                              </m:ctrlPr>
                            </m:sSubPr>
                            <m:e>
                              <m:r>
                                <m:rPr>
                                  <m:sty m:val="p"/>
                                </m:rPr>
                                <a:rPr lang="en-GB" sz="1800">
                                  <a:solidFill>
                                    <a:srgbClr val="0432FF"/>
                                  </a:solidFill>
                                  <a:latin typeface="Cambria Math" panose="02040503050406030204" pitchFamily="18" charset="0"/>
                                </a:rPr>
                                <m:t>S</m:t>
                              </m:r>
                            </m:e>
                            <m:sub>
                              <m:r>
                                <a:rPr lang="en-GB" sz="1800" b="0" i="0" smtClean="0">
                                  <a:solidFill>
                                    <a:srgbClr val="0432FF"/>
                                  </a:solidFill>
                                  <a:latin typeface="Cambria Math" panose="02040503050406030204" pitchFamily="18" charset="0"/>
                                </a:rPr>
                                <m:t>0</m:t>
                              </m:r>
                            </m:sub>
                          </m:sSub>
                        </m:den>
                      </m:f>
                      <m:r>
                        <a:rPr lang="en-GB" sz="1800" b="0" i="1" smtClean="0">
                          <a:solidFill>
                            <a:srgbClr val="0432FF"/>
                          </a:solidFill>
                          <a:latin typeface="Cambria Math" panose="02040503050406030204" pitchFamily="18" charset="0"/>
                        </a:rPr>
                        <m:t>=</m:t>
                      </m:r>
                      <m:f>
                        <m:fPr>
                          <m:ctrlPr>
                            <a:rPr lang="en-GB" sz="1800" i="1">
                              <a:solidFill>
                                <a:srgbClr val="0432FF"/>
                              </a:solidFill>
                              <a:latin typeface="Cambria Math" panose="02040503050406030204" pitchFamily="18" charset="0"/>
                            </a:rPr>
                          </m:ctrlPr>
                        </m:fPr>
                        <m:num>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s</m:t>
                              </m:r>
                            </m:sub>
                          </m:sSub>
                          <m:r>
                            <a:rPr lang="en-GB" sz="1800" i="0" smtClean="0">
                              <a:solidFill>
                                <a:srgbClr val="0432FF"/>
                              </a:solidFill>
                              <a:latin typeface="Cambria Math" panose="02040503050406030204" pitchFamily="18" charset="0"/>
                              <a:ea typeface="Cambria Math" panose="02040503050406030204" pitchFamily="18" charset="0"/>
                            </a:rPr>
                            <m:t>−</m:t>
                          </m:r>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p</m:t>
                              </m:r>
                            </m:sub>
                          </m:sSub>
                        </m:num>
                        <m:den>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s</m:t>
                              </m:r>
                            </m:sub>
                          </m:sSub>
                          <m:r>
                            <a:rPr lang="en-GB" sz="1800" i="0" smtClean="0">
                              <a:solidFill>
                                <a:srgbClr val="0432FF"/>
                              </a:solidFill>
                              <a:latin typeface="Cambria Math" panose="02040503050406030204" pitchFamily="18" charset="0"/>
                              <a:ea typeface="Cambria Math" panose="02040503050406030204" pitchFamily="18" charset="0"/>
                            </a:rPr>
                            <m:t>+</m:t>
                          </m:r>
                          <m:sSub>
                            <m:sSubPr>
                              <m:ctrlPr>
                                <a:rPr lang="en-US" sz="1800" i="1" smtClean="0">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p</m:t>
                              </m:r>
                            </m:sub>
                          </m:sSub>
                        </m:den>
                      </m:f>
                    </m:oMath>
                  </m:oMathPara>
                </a14:m>
                <a:endParaRPr lang="en-US" sz="1800" dirty="0">
                  <a:solidFill>
                    <a:srgbClr val="0432FF"/>
                  </a:solidFill>
                  <a:latin typeface="+mn-lt"/>
                </a:endParaRPr>
              </a:p>
            </p:txBody>
          </p:sp>
        </mc:Choice>
        <mc:Fallback xmlns="">
          <p:sp>
            <p:nvSpPr>
              <p:cNvPr id="11" name="Rectangle 10">
                <a:extLst>
                  <a:ext uri="{FF2B5EF4-FFF2-40B4-BE49-F238E27FC236}">
                    <a16:creationId xmlns:a16="http://schemas.microsoft.com/office/drawing/2014/main" id="{4A46D607-F0E8-C745-9D1A-9D43DBC6709A}"/>
                  </a:ext>
                </a:extLst>
              </p:cNvPr>
              <p:cNvSpPr>
                <a:spLocks noRot="1" noChangeAspect="1" noMove="1" noResize="1" noEditPoints="1" noAdjustHandles="1" noChangeArrowheads="1" noChangeShapeType="1" noTextEdit="1"/>
              </p:cNvSpPr>
              <p:nvPr/>
            </p:nvSpPr>
            <p:spPr>
              <a:xfrm>
                <a:off x="5758163" y="5559597"/>
                <a:ext cx="2041200" cy="701731"/>
              </a:xfrm>
              <a:prstGeom prst="rect">
                <a:avLst/>
              </a:prstGeom>
              <a:blipFill>
                <a:blip r:embed="rId4"/>
                <a:stretch>
                  <a:fillRect b="-1786"/>
                </a:stretch>
              </a:blipFill>
            </p:spPr>
            <p:txBody>
              <a:bodyPr/>
              <a:lstStyle/>
              <a:p>
                <a:r>
                  <a:rPr lang="en-US">
                    <a:noFill/>
                  </a:rPr>
                  <a:t> </a:t>
                </a:r>
              </a:p>
            </p:txBody>
          </p:sp>
        </mc:Fallback>
      </mc:AlternateContent>
      <p:pic>
        <p:nvPicPr>
          <p:cNvPr id="22" name="Picture 2" descr="Reflection &amp; Refraction of Light Tutorial">
            <a:extLst>
              <a:ext uri="{FF2B5EF4-FFF2-40B4-BE49-F238E27FC236}">
                <a16:creationId xmlns:a16="http://schemas.microsoft.com/office/drawing/2014/main" id="{65E01913-4019-4246-AABF-174DCBC8D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474" y="1337922"/>
            <a:ext cx="4041338" cy="30875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DD1D0DE-CB52-084C-B8C2-B01A4F0F7B22}"/>
                  </a:ext>
                </a:extLst>
              </p:cNvPr>
              <p:cNvSpPr txBox="1"/>
              <p:nvPr/>
            </p:nvSpPr>
            <p:spPr>
              <a:xfrm>
                <a:off x="5811339" y="1294503"/>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3" name="TextBox 22">
                <a:extLst>
                  <a:ext uri="{FF2B5EF4-FFF2-40B4-BE49-F238E27FC236}">
                    <a16:creationId xmlns:a16="http://schemas.microsoft.com/office/drawing/2014/main" id="{8DD1D0DE-CB52-084C-B8C2-B01A4F0F7B22}"/>
                  </a:ext>
                </a:extLst>
              </p:cNvPr>
              <p:cNvSpPr txBox="1">
                <a:spLocks noRot="1" noChangeAspect="1" noMove="1" noResize="1" noEditPoints="1" noAdjustHandles="1" noChangeArrowheads="1" noChangeShapeType="1" noTextEdit="1"/>
              </p:cNvSpPr>
              <p:nvPr/>
            </p:nvSpPr>
            <p:spPr>
              <a:xfrm>
                <a:off x="5811339" y="1294503"/>
                <a:ext cx="229229" cy="246221"/>
              </a:xfrm>
              <a:prstGeom prst="rect">
                <a:avLst/>
              </a:prstGeom>
              <a:blipFill>
                <a:blip r:embed="rId8"/>
                <a:stretch>
                  <a:fillRect l="-21053" r="-26316" b="-19048"/>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0819A18-15ED-9C44-9597-647E320F6D18}"/>
              </a:ext>
            </a:extLst>
          </p:cNvPr>
          <p:cNvCxnSpPr>
            <a:cxnSpLocks/>
          </p:cNvCxnSpPr>
          <p:nvPr/>
        </p:nvCxnSpPr>
        <p:spPr bwMode="auto">
          <a:xfrm flipV="1">
            <a:off x="5983376" y="1262146"/>
            <a:ext cx="237537"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53FBB4F-A5B1-8E42-8B42-5C0351D600AC}"/>
                  </a:ext>
                </a:extLst>
              </p:cNvPr>
              <p:cNvSpPr txBox="1"/>
              <p:nvPr/>
            </p:nvSpPr>
            <p:spPr>
              <a:xfrm>
                <a:off x="5646631" y="971613"/>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26" name="TextBox 25">
                <a:extLst>
                  <a:ext uri="{FF2B5EF4-FFF2-40B4-BE49-F238E27FC236}">
                    <a16:creationId xmlns:a16="http://schemas.microsoft.com/office/drawing/2014/main" id="{D53FBB4F-A5B1-8E42-8B42-5C0351D600AC}"/>
                  </a:ext>
                </a:extLst>
              </p:cNvPr>
              <p:cNvSpPr txBox="1">
                <a:spLocks noRot="1" noChangeAspect="1" noMove="1" noResize="1" noEditPoints="1" noAdjustHandles="1" noChangeArrowheads="1" noChangeShapeType="1" noTextEdit="1"/>
              </p:cNvSpPr>
              <p:nvPr/>
            </p:nvSpPr>
            <p:spPr>
              <a:xfrm>
                <a:off x="5646631" y="971613"/>
                <a:ext cx="426720" cy="336374"/>
              </a:xfrm>
              <a:prstGeom prst="rect">
                <a:avLst/>
              </a:prstGeom>
              <a:blipFill>
                <a:blip r:embed="rId9"/>
                <a:stretch>
                  <a:fillRect l="-11429" t="-3571" r="-857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79458E4-3F94-D94A-85A2-4580E4A4CF61}"/>
                  </a:ext>
                </a:extLst>
              </p:cNvPr>
              <p:cNvSpPr txBox="1"/>
              <p:nvPr/>
            </p:nvSpPr>
            <p:spPr>
              <a:xfrm>
                <a:off x="6890665" y="1783195"/>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8" name="TextBox 27">
                <a:extLst>
                  <a:ext uri="{FF2B5EF4-FFF2-40B4-BE49-F238E27FC236}">
                    <a16:creationId xmlns:a16="http://schemas.microsoft.com/office/drawing/2014/main" id="{A79458E4-3F94-D94A-85A2-4580E4A4CF61}"/>
                  </a:ext>
                </a:extLst>
              </p:cNvPr>
              <p:cNvSpPr txBox="1">
                <a:spLocks noRot="1" noChangeAspect="1" noMove="1" noResize="1" noEditPoints="1" noAdjustHandles="1" noChangeArrowheads="1" noChangeShapeType="1" noTextEdit="1"/>
              </p:cNvSpPr>
              <p:nvPr/>
            </p:nvSpPr>
            <p:spPr>
              <a:xfrm>
                <a:off x="6890665" y="1783195"/>
                <a:ext cx="229229" cy="246221"/>
              </a:xfrm>
              <a:prstGeom prst="rect">
                <a:avLst/>
              </a:prstGeom>
              <a:blipFill>
                <a:blip r:embed="rId10"/>
                <a:stretch>
                  <a:fillRect l="-21053" r="-26316" b="-25000"/>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CA67BC8-134A-F944-9B78-42964CDDDE95}"/>
              </a:ext>
            </a:extLst>
          </p:cNvPr>
          <p:cNvCxnSpPr>
            <a:cxnSpLocks/>
          </p:cNvCxnSpPr>
          <p:nvPr/>
        </p:nvCxnSpPr>
        <p:spPr bwMode="auto">
          <a:xfrm flipH="1" flipV="1">
            <a:off x="6776581" y="1795721"/>
            <a:ext cx="239812"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BCFBBA9-3416-6748-B3CA-4BEFC83A10A3}"/>
                  </a:ext>
                </a:extLst>
              </p:cNvPr>
              <p:cNvSpPr txBox="1"/>
              <p:nvPr/>
            </p:nvSpPr>
            <p:spPr>
              <a:xfrm>
                <a:off x="6245388" y="1023618"/>
                <a:ext cx="426720"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31" name="TextBox 30">
                <a:extLst>
                  <a:ext uri="{FF2B5EF4-FFF2-40B4-BE49-F238E27FC236}">
                    <a16:creationId xmlns:a16="http://schemas.microsoft.com/office/drawing/2014/main" id="{0BCFBBA9-3416-6748-B3CA-4BEFC83A10A3}"/>
                  </a:ext>
                </a:extLst>
              </p:cNvPr>
              <p:cNvSpPr txBox="1">
                <a:spLocks noRot="1" noChangeAspect="1" noMove="1" noResize="1" noEditPoints="1" noAdjustHandles="1" noChangeArrowheads="1" noChangeShapeType="1" noTextEdit="1"/>
              </p:cNvSpPr>
              <p:nvPr/>
            </p:nvSpPr>
            <p:spPr>
              <a:xfrm>
                <a:off x="6245388" y="1023618"/>
                <a:ext cx="426720" cy="367345"/>
              </a:xfrm>
              <a:prstGeom prst="rect">
                <a:avLst/>
              </a:prstGeom>
              <a:blipFill>
                <a:blip r:embed="rId11"/>
                <a:stretch>
                  <a:fillRect l="-14706" t="-3333" r="-882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B984FD3-580A-DD41-B0EA-15479E32DE34}"/>
                  </a:ext>
                </a:extLst>
              </p:cNvPr>
              <p:cNvSpPr txBox="1"/>
              <p:nvPr/>
            </p:nvSpPr>
            <p:spPr>
              <a:xfrm>
                <a:off x="6958504" y="1949605"/>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32" name="TextBox 31">
                <a:extLst>
                  <a:ext uri="{FF2B5EF4-FFF2-40B4-BE49-F238E27FC236}">
                    <a16:creationId xmlns:a16="http://schemas.microsoft.com/office/drawing/2014/main" id="{BB984FD3-580A-DD41-B0EA-15479E32DE34}"/>
                  </a:ext>
                </a:extLst>
              </p:cNvPr>
              <p:cNvSpPr txBox="1">
                <a:spLocks noRot="1" noChangeAspect="1" noMove="1" noResize="1" noEditPoints="1" noAdjustHandles="1" noChangeArrowheads="1" noChangeShapeType="1" noTextEdit="1"/>
              </p:cNvSpPr>
              <p:nvPr/>
            </p:nvSpPr>
            <p:spPr>
              <a:xfrm>
                <a:off x="6958504" y="1949605"/>
                <a:ext cx="456728" cy="336374"/>
              </a:xfrm>
              <a:prstGeom prst="rect">
                <a:avLst/>
              </a:prstGeom>
              <a:blipFill>
                <a:blip r:embed="rId12"/>
                <a:stretch>
                  <a:fillRect l="-10811" t="-3704" r="-10811"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07EFFE8-5F75-CB4F-A17F-37316F667A58}"/>
                  </a:ext>
                </a:extLst>
              </p:cNvPr>
              <p:cNvSpPr txBox="1"/>
              <p:nvPr/>
            </p:nvSpPr>
            <p:spPr>
              <a:xfrm>
                <a:off x="6685286" y="1347827"/>
                <a:ext cx="456728"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33" name="TextBox 32">
                <a:extLst>
                  <a:ext uri="{FF2B5EF4-FFF2-40B4-BE49-F238E27FC236}">
                    <a16:creationId xmlns:a16="http://schemas.microsoft.com/office/drawing/2014/main" id="{D07EFFE8-5F75-CB4F-A17F-37316F667A58}"/>
                  </a:ext>
                </a:extLst>
              </p:cNvPr>
              <p:cNvSpPr txBox="1">
                <a:spLocks noRot="1" noChangeAspect="1" noMove="1" noResize="1" noEditPoints="1" noAdjustHandles="1" noChangeArrowheads="1" noChangeShapeType="1" noTextEdit="1"/>
              </p:cNvSpPr>
              <p:nvPr/>
            </p:nvSpPr>
            <p:spPr>
              <a:xfrm>
                <a:off x="6685286" y="1347827"/>
                <a:ext cx="456728" cy="367345"/>
              </a:xfrm>
              <a:prstGeom prst="rect">
                <a:avLst/>
              </a:prstGeom>
              <a:blipFill>
                <a:blip r:embed="rId13"/>
                <a:stretch>
                  <a:fillRect l="-10811" t="-3448" r="-8108" b="-2069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AE2F64AB-2F6B-3F40-A39A-A80B6D05C01A}"/>
              </a:ext>
            </a:extLst>
          </p:cNvPr>
          <p:cNvSpPr txBox="1"/>
          <p:nvPr/>
        </p:nvSpPr>
        <p:spPr>
          <a:xfrm>
            <a:off x="5612396" y="4939093"/>
            <a:ext cx="3114401" cy="400110"/>
          </a:xfrm>
          <a:prstGeom prst="rect">
            <a:avLst/>
          </a:prstGeom>
          <a:noFill/>
        </p:spPr>
        <p:txBody>
          <a:bodyPr wrap="square">
            <a:spAutoFit/>
          </a:bodyPr>
          <a:lstStyle/>
          <a:p>
            <a:r>
              <a:rPr lang="en-US" sz="2000" dirty="0">
                <a:latin typeface="+mn-lt"/>
              </a:rPr>
              <a:t>Degree of </a:t>
            </a:r>
            <a:r>
              <a:rPr lang="en-US" sz="2000" dirty="0" err="1">
                <a:latin typeface="+mn-lt"/>
              </a:rPr>
              <a:t>polarisation</a:t>
            </a:r>
            <a:r>
              <a:rPr lang="en-US" sz="2000" dirty="0">
                <a:latin typeface="+mn-lt"/>
              </a:rPr>
              <a:t> </a:t>
            </a:r>
            <a:endParaRPr lang="en-US" sz="2000" dirty="0"/>
          </a:p>
        </p:txBody>
      </p:sp>
      <p:sp>
        <p:nvSpPr>
          <p:cNvPr id="30" name="TextBox 29">
            <a:extLst>
              <a:ext uri="{FF2B5EF4-FFF2-40B4-BE49-F238E27FC236}">
                <a16:creationId xmlns:a16="http://schemas.microsoft.com/office/drawing/2014/main" id="{29488C9E-205D-BE47-9551-017090931AC4}"/>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Degree of </a:t>
            </a:r>
            <a:r>
              <a:rPr lang="en-US" sz="3600" dirty="0" err="1">
                <a:solidFill>
                  <a:schemeClr val="tx1">
                    <a:lumMod val="75000"/>
                    <a:lumOff val="25000"/>
                  </a:schemeClr>
                </a:solidFill>
                <a:latin typeface="Baskerville"/>
                <a:cs typeface="Baskerville"/>
              </a:rPr>
              <a:t>Polarisation</a:t>
            </a:r>
            <a:r>
              <a:rPr lang="en-US" sz="3600" dirty="0">
                <a:solidFill>
                  <a:schemeClr val="tx1">
                    <a:lumMod val="75000"/>
                    <a:lumOff val="25000"/>
                  </a:schemeClr>
                </a:solidFill>
                <a:latin typeface="Baskerville"/>
                <a:cs typeface="Baskerville"/>
              </a:rPr>
              <a:t> of Reflected Light</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4D5E0AD-682D-934B-85A9-ED1ADE6DC47A}"/>
                  </a:ext>
                </a:extLst>
              </p:cNvPr>
              <p:cNvSpPr/>
              <p:nvPr/>
            </p:nvSpPr>
            <p:spPr>
              <a:xfrm>
                <a:off x="265344" y="2546110"/>
                <a:ext cx="4813306" cy="15495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600" i="1" smtClean="0">
                              <a:latin typeface="Cambria Math" panose="02040503050406030204" pitchFamily="18" charset="0"/>
                            </a:rPr>
                          </m:ctrlPr>
                        </m:dPr>
                        <m:e>
                          <m:sSub>
                            <m:sSubPr>
                              <m:ctrlPr>
                                <a:rPr lang="en-GB" sz="1600" i="1">
                                  <a:latin typeface="Cambria Math" panose="02040503050406030204" pitchFamily="18" charset="0"/>
                                </a:rPr>
                              </m:ctrlPr>
                            </m:sSubPr>
                            <m:e>
                              <m:r>
                                <m:rPr>
                                  <m:sty m:val="p"/>
                                </m:rPr>
                                <a:rPr lang="en-GB" sz="1600" i="0">
                                  <a:latin typeface="Cambria Math" panose="02040503050406030204" pitchFamily="18" charset="0"/>
                                </a:rPr>
                                <m:t>E</m:t>
                              </m:r>
                            </m:e>
                            <m:sub>
                              <m:r>
                                <m:rPr>
                                  <m:sty m:val="p"/>
                                </m:rPr>
                                <a:rPr lang="en-GB" sz="1600" i="0">
                                  <a:latin typeface="Cambria Math" panose="02040503050406030204" pitchFamily="18" charset="0"/>
                                </a:rPr>
                                <m:t>x</m:t>
                              </m:r>
                            </m:sub>
                          </m:sSub>
                          <m:r>
                            <a:rPr lang="en-GB" sz="1600" i="0">
                              <a:latin typeface="Cambria Math" panose="02040503050406030204" pitchFamily="18" charset="0"/>
                            </a:rPr>
                            <m:t>(</m:t>
                          </m:r>
                          <m:r>
                            <m:rPr>
                              <m:sty m:val="p"/>
                            </m:rPr>
                            <a:rPr lang="en-GB" sz="1600" i="0">
                              <a:latin typeface="Cambria Math" panose="02040503050406030204" pitchFamily="18" charset="0"/>
                            </a:rPr>
                            <m:t>t</m:t>
                          </m:r>
                          <m:r>
                            <a:rPr lang="en-GB" sz="1600" i="0">
                              <a:latin typeface="Cambria Math" panose="02040503050406030204" pitchFamily="18" charset="0"/>
                            </a:rPr>
                            <m:t>)</m:t>
                          </m:r>
                          <m:sSubSup>
                            <m:sSubSupPr>
                              <m:ctrlPr>
                                <a:rPr lang="en-GB" sz="1600" i="1">
                                  <a:latin typeface="Cambria Math" panose="02040503050406030204" pitchFamily="18" charset="0"/>
                                </a:rPr>
                              </m:ctrlPr>
                            </m:sSubSupPr>
                            <m:e>
                              <m:r>
                                <m:rPr>
                                  <m:sty m:val="p"/>
                                </m:rPr>
                                <a:rPr lang="en-GB" sz="1600" i="0">
                                  <a:latin typeface="Cambria Math" panose="02040503050406030204" pitchFamily="18" charset="0"/>
                                </a:rPr>
                                <m:t>E</m:t>
                              </m:r>
                            </m:e>
                            <m:sub>
                              <m:r>
                                <m:rPr>
                                  <m:sty m:val="p"/>
                                </m:rPr>
                                <a:rPr lang="en-GB" sz="1600" b="0" i="0" smtClean="0">
                                  <a:latin typeface="Cambria Math" panose="02040503050406030204" pitchFamily="18" charset="0"/>
                                </a:rPr>
                                <m:t>y</m:t>
                              </m:r>
                            </m:sub>
                            <m:sup>
                              <m:r>
                                <a:rPr lang="en-GB" sz="1600" i="0">
                                  <a:latin typeface="Cambria Math" panose="02040503050406030204" pitchFamily="18" charset="0"/>
                                </a:rPr>
                                <m:t>∗</m:t>
                              </m:r>
                            </m:sup>
                          </m:sSubSup>
                          <m:r>
                            <a:rPr lang="en-GB" sz="1600" i="0">
                              <a:latin typeface="Cambria Math" panose="02040503050406030204" pitchFamily="18" charset="0"/>
                            </a:rPr>
                            <m:t>(</m:t>
                          </m:r>
                          <m:r>
                            <m:rPr>
                              <m:sty m:val="p"/>
                            </m:rPr>
                            <a:rPr lang="en-GB" sz="1600" i="0">
                              <a:latin typeface="Cambria Math" panose="02040503050406030204" pitchFamily="18" charset="0"/>
                            </a:rPr>
                            <m:t>t</m:t>
                          </m:r>
                          <m:r>
                            <a:rPr lang="en-GB" sz="1600" i="0">
                              <a:latin typeface="Cambria Math" panose="02040503050406030204" pitchFamily="18" charset="0"/>
                            </a:rPr>
                            <m:t>)</m:t>
                          </m:r>
                        </m:e>
                      </m:d>
                      <m:r>
                        <a:rPr lang="en-GB" sz="1600" b="0" i="0" smtClean="0">
                          <a:latin typeface="Cambria Math" panose="02040503050406030204" pitchFamily="18" charset="0"/>
                        </a:rPr>
                        <m:t>=</m:t>
                      </m:r>
                      <m:f>
                        <m:fPr>
                          <m:ctrlPr>
                            <a:rPr lang="en-GB" sz="1600" i="1">
                              <a:latin typeface="Cambria Math" panose="02040503050406030204" pitchFamily="18" charset="0"/>
                            </a:rPr>
                          </m:ctrlPr>
                        </m:fPr>
                        <m:num>
                          <m:r>
                            <a:rPr lang="en-GB" sz="1600" i="0">
                              <a:latin typeface="Cambria Math" panose="02040503050406030204" pitchFamily="18" charset="0"/>
                            </a:rPr>
                            <m:t>1</m:t>
                          </m:r>
                        </m:num>
                        <m:den>
                          <m:r>
                            <m:rPr>
                              <m:sty m:val="p"/>
                            </m:rPr>
                            <a:rPr lang="en-GB" sz="1600" i="0">
                              <a:latin typeface="Cambria Math" panose="02040503050406030204" pitchFamily="18" charset="0"/>
                            </a:rPr>
                            <m:t>T</m:t>
                          </m:r>
                        </m:den>
                      </m:f>
                      <m:nary>
                        <m:naryPr>
                          <m:ctrlPr>
                            <a:rPr lang="en-GB" sz="1600" i="1">
                              <a:latin typeface="Cambria Math" panose="02040503050406030204" pitchFamily="18" charset="0"/>
                            </a:rPr>
                          </m:ctrlPr>
                        </m:naryPr>
                        <m:sub>
                          <m:r>
                            <m:rPr>
                              <m:brk m:alnAt="23"/>
                            </m:rPr>
                            <a:rPr lang="en-GB" sz="1600" i="0">
                              <a:latin typeface="Cambria Math" panose="02040503050406030204" pitchFamily="18" charset="0"/>
                            </a:rPr>
                            <m:t>0</m:t>
                          </m:r>
                        </m:sub>
                        <m:sup>
                          <m:r>
                            <m:rPr>
                              <m:sty m:val="p"/>
                            </m:rPr>
                            <a:rPr lang="en-GB" sz="1600" i="0">
                              <a:latin typeface="Cambria Math" panose="02040503050406030204" pitchFamily="18" charset="0"/>
                            </a:rPr>
                            <m:t>T</m:t>
                          </m:r>
                        </m:sup>
                        <m:e>
                          <m:sSubSup>
                            <m:sSubSupPr>
                              <m:ctrlPr>
                                <a:rPr lang="en-US" sz="1600" i="1">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𝑠</m:t>
                              </m:r>
                            </m:sub>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bSup>
                          <m:sSup>
                            <m:sSupPr>
                              <m:ctrlPr>
                                <a:rPr lang="en-GB" sz="1600" i="1">
                                  <a:latin typeface="Cambria Math" panose="02040503050406030204" pitchFamily="18" charset="0"/>
                                </a:rPr>
                              </m:ctrlPr>
                            </m:sSupPr>
                            <m:e>
                              <m:r>
                                <m:rPr>
                                  <m:sty m:val="p"/>
                                </m:rPr>
                                <a:rPr lang="en-GB" sz="1600" i="0">
                                  <a:latin typeface="Cambria Math" panose="02040503050406030204" pitchFamily="18" charset="0"/>
                                </a:rPr>
                                <m:t>e</m:t>
                              </m:r>
                            </m:e>
                            <m:sup>
                              <m:r>
                                <m:rPr>
                                  <m:sty m:val="p"/>
                                </m:rPr>
                                <a:rPr lang="en-GB" sz="1600" i="0">
                                  <a:latin typeface="Cambria Math" panose="02040503050406030204" pitchFamily="18" charset="0"/>
                                </a:rPr>
                                <m:t>i</m:t>
                              </m:r>
                              <m:r>
                                <a:rPr lang="en-GB" sz="1600" i="0">
                                  <a:latin typeface="Cambria Math" panose="02040503050406030204" pitchFamily="18" charset="0"/>
                                </a:rPr>
                                <m:t>(</m:t>
                              </m:r>
                              <m:r>
                                <m:rPr>
                                  <m:sty m:val="p"/>
                                </m:rPr>
                                <a:rPr lang="en-GB" sz="1600" i="0">
                                  <a:latin typeface="Cambria Math" panose="02040503050406030204" pitchFamily="18" charset="0"/>
                                  <a:ea typeface="Cambria Math" panose="02040503050406030204" pitchFamily="18" charset="0"/>
                                </a:rPr>
                                <m:t>ωt</m:t>
                              </m:r>
                              <m:r>
                                <a:rPr lang="en-GB" sz="1600" i="0">
                                  <a:latin typeface="Cambria Math" panose="02040503050406030204" pitchFamily="18" charset="0"/>
                                  <a:ea typeface="Cambria Math" panose="02040503050406030204" pitchFamily="18" charset="0"/>
                                </a:rPr>
                                <m:t>−</m:t>
                              </m:r>
                              <m:r>
                                <m:rPr>
                                  <m:sty m:val="p"/>
                                </m:rPr>
                                <a:rPr lang="en-GB" sz="1600" i="0">
                                  <a:latin typeface="Cambria Math" panose="02040503050406030204" pitchFamily="18" charset="0"/>
                                </a:rPr>
                                <m:t>kz</m:t>
                              </m:r>
                              <m:r>
                                <a:rPr lang="en-GB" sz="1600" i="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m:rPr>
                                      <m:sty m:val="p"/>
                                    </m:rPr>
                                    <a:rPr lang="en-GB" sz="1600" i="0">
                                      <a:latin typeface="Cambria Math" panose="02040503050406030204" pitchFamily="18" charset="0"/>
                                      <a:ea typeface="Cambria Math" panose="02040503050406030204" pitchFamily="18" charset="0"/>
                                    </a:rPr>
                                    <m:t>δ</m:t>
                                  </m:r>
                                </m:e>
                                <m:sub>
                                  <m:r>
                                    <m:rPr>
                                      <m:sty m:val="p"/>
                                    </m:rPr>
                                    <a:rPr lang="en-GB" sz="1600" i="0">
                                      <a:latin typeface="Cambria Math" panose="02040503050406030204" pitchFamily="18" charset="0"/>
                                      <a:ea typeface="Cambria Math" panose="02040503050406030204" pitchFamily="18" charset="0"/>
                                    </a:rPr>
                                    <m:t>x</m:t>
                                  </m:r>
                                </m:sub>
                              </m:sSub>
                              <m:r>
                                <a:rPr lang="en-GB" sz="1600" b="0" i="0" smtClean="0">
                                  <a:latin typeface="Cambria Math" panose="02040503050406030204" pitchFamily="18" charset="0"/>
                                  <a:ea typeface="Cambria Math" panose="02040503050406030204" pitchFamily="18" charset="0"/>
                                </a:rPr>
                                <m:t>(</m:t>
                              </m:r>
                              <m:r>
                                <m:rPr>
                                  <m:sty m:val="p"/>
                                </m:rPr>
                                <a:rPr lang="en-GB" sz="1600" b="0" i="0" smtClean="0">
                                  <a:latin typeface="Cambria Math" panose="02040503050406030204" pitchFamily="18" charset="0"/>
                                  <a:ea typeface="Cambria Math" panose="02040503050406030204" pitchFamily="18" charset="0"/>
                                </a:rPr>
                                <m:t>t</m:t>
                              </m:r>
                              <m:r>
                                <a:rPr lang="en-GB" sz="1600" b="0" i="0" smtClean="0">
                                  <a:latin typeface="Cambria Math" panose="02040503050406030204" pitchFamily="18" charset="0"/>
                                  <a:ea typeface="Cambria Math" panose="02040503050406030204" pitchFamily="18" charset="0"/>
                                </a:rPr>
                                <m:t>))</m:t>
                              </m:r>
                            </m:sup>
                          </m:sSup>
                          <m:sSubSup>
                            <m:sSubSupPr>
                              <m:ctrlPr>
                                <a:rPr lang="en-US" sz="1600" i="1">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𝑝</m:t>
                              </m:r>
                            </m:sub>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bSup>
                          <m:sSup>
                            <m:sSupPr>
                              <m:ctrlPr>
                                <a:rPr lang="en-GB" sz="1600" i="1">
                                  <a:latin typeface="Cambria Math" panose="02040503050406030204" pitchFamily="18" charset="0"/>
                                </a:rPr>
                              </m:ctrlPr>
                            </m:sSupPr>
                            <m:e>
                              <m:r>
                                <m:rPr>
                                  <m:sty m:val="p"/>
                                </m:rPr>
                                <a:rPr lang="en-GB" sz="1600" i="0">
                                  <a:latin typeface="Cambria Math" panose="02040503050406030204" pitchFamily="18" charset="0"/>
                                </a:rPr>
                                <m:t>e</m:t>
                              </m:r>
                            </m:e>
                            <m:sup>
                              <m:r>
                                <a:rPr lang="en-GB" sz="1600" b="0" i="0" smtClean="0">
                                  <a:latin typeface="Cambria Math" panose="02040503050406030204" pitchFamily="18" charset="0"/>
                                </a:rPr>
                                <m:t>−</m:t>
                              </m:r>
                              <m:r>
                                <m:rPr>
                                  <m:sty m:val="p"/>
                                </m:rPr>
                                <a:rPr lang="en-GB" sz="1600" i="0">
                                  <a:latin typeface="Cambria Math" panose="02040503050406030204" pitchFamily="18" charset="0"/>
                                </a:rPr>
                                <m:t>i</m:t>
                              </m:r>
                              <m:r>
                                <a:rPr lang="en-GB" sz="1600" i="0">
                                  <a:latin typeface="Cambria Math" panose="02040503050406030204" pitchFamily="18" charset="0"/>
                                </a:rPr>
                                <m:t>(</m:t>
                              </m:r>
                              <m:r>
                                <m:rPr>
                                  <m:sty m:val="p"/>
                                </m:rPr>
                                <a:rPr lang="en-GB" sz="1600" i="0">
                                  <a:latin typeface="Cambria Math" panose="02040503050406030204" pitchFamily="18" charset="0"/>
                                  <a:ea typeface="Cambria Math" panose="02040503050406030204" pitchFamily="18" charset="0"/>
                                </a:rPr>
                                <m:t>ωt</m:t>
                              </m:r>
                              <m:r>
                                <a:rPr lang="en-GB" sz="1600" i="0">
                                  <a:latin typeface="Cambria Math" panose="02040503050406030204" pitchFamily="18" charset="0"/>
                                  <a:ea typeface="Cambria Math" panose="02040503050406030204" pitchFamily="18" charset="0"/>
                                </a:rPr>
                                <m:t>−</m:t>
                              </m:r>
                              <m:r>
                                <m:rPr>
                                  <m:sty m:val="p"/>
                                </m:rPr>
                                <a:rPr lang="en-GB" sz="1600" i="0">
                                  <a:latin typeface="Cambria Math" panose="02040503050406030204" pitchFamily="18" charset="0"/>
                                </a:rPr>
                                <m:t>kz</m:t>
                              </m:r>
                              <m:r>
                                <a:rPr lang="en-GB" sz="1600" i="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m:rPr>
                                      <m:sty m:val="p"/>
                                    </m:rPr>
                                    <a:rPr lang="en-GB" sz="1600" i="0">
                                      <a:latin typeface="Cambria Math" panose="02040503050406030204" pitchFamily="18" charset="0"/>
                                      <a:ea typeface="Cambria Math" panose="02040503050406030204" pitchFamily="18" charset="0"/>
                                    </a:rPr>
                                    <m:t>δ</m:t>
                                  </m:r>
                                </m:e>
                                <m:sub>
                                  <m:r>
                                    <m:rPr>
                                      <m:sty m:val="p"/>
                                    </m:rPr>
                                    <a:rPr lang="en-GB" sz="1600" i="0">
                                      <a:latin typeface="Cambria Math" panose="02040503050406030204" pitchFamily="18" charset="0"/>
                                      <a:ea typeface="Cambria Math" panose="02040503050406030204" pitchFamily="18" charset="0"/>
                                    </a:rPr>
                                    <m:t>y</m:t>
                                  </m:r>
                                </m:sub>
                              </m:sSub>
                              <m:r>
                                <a:rPr lang="en-GB" sz="1600" b="0" i="0" smtClean="0">
                                  <a:latin typeface="Cambria Math" panose="02040503050406030204" pitchFamily="18" charset="0"/>
                                  <a:ea typeface="Cambria Math" panose="02040503050406030204" pitchFamily="18" charset="0"/>
                                </a:rPr>
                                <m:t>(</m:t>
                              </m:r>
                              <m:r>
                                <m:rPr>
                                  <m:sty m:val="p"/>
                                </m:rPr>
                                <a:rPr lang="en-GB" sz="1600" b="0" i="0" smtClean="0">
                                  <a:latin typeface="Cambria Math" panose="02040503050406030204" pitchFamily="18" charset="0"/>
                                  <a:ea typeface="Cambria Math" panose="02040503050406030204" pitchFamily="18" charset="0"/>
                                </a:rPr>
                                <m:t>t</m:t>
                              </m:r>
                              <m:r>
                                <a:rPr lang="en-GB" sz="1600" b="0" i="0" smtClean="0">
                                  <a:latin typeface="Cambria Math" panose="02040503050406030204" pitchFamily="18" charset="0"/>
                                  <a:ea typeface="Cambria Math" panose="02040503050406030204" pitchFamily="18" charset="0"/>
                                </a:rPr>
                                <m:t>))</m:t>
                              </m:r>
                            </m:sup>
                          </m:sSup>
                          <m:r>
                            <m:rPr>
                              <m:sty m:val="p"/>
                            </m:rPr>
                            <a:rPr lang="en-GB" sz="1600" i="0">
                              <a:latin typeface="Cambria Math" panose="02040503050406030204" pitchFamily="18" charset="0"/>
                            </a:rPr>
                            <m:t>dt</m:t>
                          </m:r>
                        </m:e>
                      </m:nary>
                      <m:r>
                        <a:rPr lang="en-GB" sz="1600">
                          <a:latin typeface="Cambria Math" panose="02040503050406030204" pitchFamily="18" charset="0"/>
                        </a:rPr>
                        <m:t>=</m:t>
                      </m:r>
                      <m:f>
                        <m:fPr>
                          <m:ctrlPr>
                            <a:rPr lang="en-GB"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𝑠</m:t>
                              </m:r>
                            </m:sub>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bSup>
                          <m:sSubSup>
                            <m:sSubSupPr>
                              <m:ctrlPr>
                                <a:rPr lang="en-US" sz="1600" i="1">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𝑝</m:t>
                              </m:r>
                            </m:sub>
                            <m:sup>
                              <m:r>
                                <a:rPr lang="en-GB" sz="1600" i="1">
                                  <a:latin typeface="Cambria Math" panose="02040503050406030204" pitchFamily="18" charset="0"/>
                                </a:rPr>
                                <m:t>(</m:t>
                              </m:r>
                              <m:r>
                                <a:rPr lang="en-GB" sz="1600" i="1">
                                  <a:latin typeface="Cambria Math" panose="02040503050406030204" pitchFamily="18" charset="0"/>
                                </a:rPr>
                                <m:t>𝑟</m:t>
                              </m:r>
                              <m:r>
                                <a:rPr lang="en-GB" sz="1600" i="1">
                                  <a:latin typeface="Cambria Math" panose="02040503050406030204" pitchFamily="18" charset="0"/>
                                </a:rPr>
                                <m:t>)</m:t>
                              </m:r>
                            </m:sup>
                          </m:sSubSup>
                        </m:num>
                        <m:den>
                          <m:r>
                            <m:rPr>
                              <m:sty m:val="p"/>
                            </m:rPr>
                            <a:rPr lang="en-GB" sz="1600">
                              <a:latin typeface="Cambria Math" panose="02040503050406030204" pitchFamily="18" charset="0"/>
                            </a:rPr>
                            <m:t>T</m:t>
                          </m:r>
                        </m:den>
                      </m:f>
                      <m:nary>
                        <m:naryPr>
                          <m:ctrlPr>
                            <a:rPr lang="en-GB" sz="1600" i="1">
                              <a:latin typeface="Cambria Math" panose="02040503050406030204" pitchFamily="18" charset="0"/>
                            </a:rPr>
                          </m:ctrlPr>
                        </m:naryPr>
                        <m:sub>
                          <m:r>
                            <m:rPr>
                              <m:brk m:alnAt="23"/>
                            </m:rPr>
                            <a:rPr lang="en-GB" sz="1600">
                              <a:latin typeface="Cambria Math" panose="02040503050406030204" pitchFamily="18" charset="0"/>
                            </a:rPr>
                            <m:t>0</m:t>
                          </m:r>
                        </m:sub>
                        <m:sup>
                          <m:r>
                            <m:rPr>
                              <m:sty m:val="p"/>
                            </m:rPr>
                            <a:rPr lang="en-GB" sz="1600">
                              <a:latin typeface="Cambria Math" panose="02040503050406030204" pitchFamily="18" charset="0"/>
                            </a:rPr>
                            <m:t>T</m:t>
                          </m:r>
                        </m:sup>
                        <m:e>
                          <m:sSup>
                            <m:sSupPr>
                              <m:ctrlPr>
                                <a:rPr lang="en-GB" sz="1600" i="1">
                                  <a:latin typeface="Cambria Math" panose="02040503050406030204" pitchFamily="18" charset="0"/>
                                </a:rPr>
                              </m:ctrlPr>
                            </m:sSupPr>
                            <m:e>
                              <m:r>
                                <m:rPr>
                                  <m:sty m:val="p"/>
                                </m:rPr>
                                <a:rPr lang="en-GB" sz="1600">
                                  <a:latin typeface="Cambria Math" panose="02040503050406030204" pitchFamily="18" charset="0"/>
                                </a:rPr>
                                <m:t>e</m:t>
                              </m:r>
                            </m:e>
                            <m:sup>
                              <m:r>
                                <a:rPr lang="en-GB" sz="1600">
                                  <a:latin typeface="Cambria Math" panose="02040503050406030204" pitchFamily="18" charset="0"/>
                                </a:rPr>
                                <m:t>−</m:t>
                              </m:r>
                              <m:r>
                                <m:rPr>
                                  <m:sty m:val="p"/>
                                </m:rPr>
                                <a:rPr lang="en-GB" sz="1600">
                                  <a:latin typeface="Cambria Math" panose="02040503050406030204" pitchFamily="18" charset="0"/>
                                </a:rPr>
                                <m:t>iδ</m:t>
                              </m:r>
                              <m:r>
                                <a:rPr lang="en-GB" sz="1600">
                                  <a:latin typeface="Cambria Math" panose="02040503050406030204" pitchFamily="18" charset="0"/>
                                  <a:ea typeface="Cambria Math" panose="02040503050406030204" pitchFamily="18" charset="0"/>
                                </a:rPr>
                                <m:t>(</m:t>
                              </m:r>
                              <m:r>
                                <m:rPr>
                                  <m:sty m:val="p"/>
                                </m:rPr>
                                <a:rPr lang="en-GB" sz="1600">
                                  <a:latin typeface="Cambria Math" panose="02040503050406030204" pitchFamily="18" charset="0"/>
                                  <a:ea typeface="Cambria Math" panose="02040503050406030204" pitchFamily="18" charset="0"/>
                                </a:rPr>
                                <m:t>t</m:t>
                              </m:r>
                              <m:r>
                                <a:rPr lang="en-GB" sz="1600">
                                  <a:latin typeface="Cambria Math" panose="02040503050406030204" pitchFamily="18" charset="0"/>
                                  <a:ea typeface="Cambria Math" panose="02040503050406030204" pitchFamily="18" charset="0"/>
                                </a:rPr>
                                <m:t>)</m:t>
                              </m:r>
                            </m:sup>
                          </m:sSup>
                          <m:r>
                            <m:rPr>
                              <m:sty m:val="p"/>
                            </m:rPr>
                            <a:rPr lang="en-GB" sz="1600">
                              <a:latin typeface="Cambria Math" panose="02040503050406030204" pitchFamily="18" charset="0"/>
                            </a:rPr>
                            <m:t>dt</m:t>
                          </m:r>
                        </m:e>
                      </m:nary>
                      <m:r>
                        <a:rPr lang="en-GB" sz="1600" b="0" i="0" smtClean="0">
                          <a:latin typeface="Cambria Math" panose="02040503050406030204" pitchFamily="18" charset="0"/>
                        </a:rPr>
                        <m:t>=0</m:t>
                      </m:r>
                    </m:oMath>
                  </m:oMathPara>
                </a14:m>
                <a:endParaRPr lang="en-US" sz="1600" dirty="0">
                  <a:latin typeface="+mn-lt"/>
                </a:endParaRPr>
              </a:p>
            </p:txBody>
          </p:sp>
        </mc:Choice>
        <mc:Fallback xmlns="">
          <p:sp>
            <p:nvSpPr>
              <p:cNvPr id="34" name="Rectangle 33">
                <a:extLst>
                  <a:ext uri="{FF2B5EF4-FFF2-40B4-BE49-F238E27FC236}">
                    <a16:creationId xmlns:a16="http://schemas.microsoft.com/office/drawing/2014/main" id="{E4D5E0AD-682D-934B-85A9-ED1ADE6DC47A}"/>
                  </a:ext>
                </a:extLst>
              </p:cNvPr>
              <p:cNvSpPr>
                <a:spLocks noRot="1" noChangeAspect="1" noMove="1" noResize="1" noEditPoints="1" noAdjustHandles="1" noChangeArrowheads="1" noChangeShapeType="1" noTextEdit="1"/>
              </p:cNvSpPr>
              <p:nvPr/>
            </p:nvSpPr>
            <p:spPr>
              <a:xfrm>
                <a:off x="265344" y="2546110"/>
                <a:ext cx="4813306" cy="1549527"/>
              </a:xfrm>
              <a:prstGeom prst="rect">
                <a:avLst/>
              </a:prstGeom>
              <a:blipFill>
                <a:blip r:embed="rId14"/>
                <a:stretch>
                  <a:fillRect l="-2111" t="-43089" b="-90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6A0828-6FDB-BD49-8E24-745596BC0CD8}"/>
                  </a:ext>
                </a:extLst>
              </p:cNvPr>
              <p:cNvSpPr/>
              <p:nvPr/>
            </p:nvSpPr>
            <p:spPr>
              <a:xfrm>
                <a:off x="440048" y="4233879"/>
                <a:ext cx="5069208" cy="413318"/>
              </a:xfrm>
              <a:prstGeom prst="rect">
                <a:avLst/>
              </a:prstGeom>
            </p:spPr>
            <p:txBody>
              <a:bodyPr wrap="none">
                <a:spAutoFit/>
              </a:bodyPr>
              <a:lstStyle/>
              <a:p>
                <a:r>
                  <a:rPr lang="en-GB" sz="1800" dirty="0">
                    <a:latin typeface="+mn-lt"/>
                  </a:rPr>
                  <a:t>Similarly,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a:latin typeface="Cambria Math" panose="02040503050406030204" pitchFamily="18" charset="0"/>
                              </a:rPr>
                            </m:ctrlPr>
                          </m:sSubPr>
                          <m:e>
                            <m:r>
                              <m:rPr>
                                <m:sty m:val="p"/>
                              </m:rPr>
                              <a:rPr lang="en-GB" sz="1800" i="0">
                                <a:latin typeface="Cambria Math" panose="02040503050406030204" pitchFamily="18" charset="0"/>
                              </a:rPr>
                              <m:t>E</m:t>
                            </m:r>
                          </m:e>
                          <m:sub>
                            <m:r>
                              <m:rPr>
                                <m:sty m:val="p"/>
                              </m:rPr>
                              <a:rPr lang="en-GB" sz="1800" b="0" i="0" smtClean="0">
                                <a:latin typeface="Cambria Math" panose="02040503050406030204" pitchFamily="18" charset="0"/>
                              </a:rPr>
                              <m:t>y</m:t>
                            </m:r>
                          </m:sub>
                        </m:sSub>
                        <m:r>
                          <a:rPr lang="en-GB" sz="1800" i="0">
                            <a:latin typeface="Cambria Math" panose="02040503050406030204" pitchFamily="18" charset="0"/>
                          </a:rPr>
                          <m:t>(</m:t>
                        </m:r>
                        <m:r>
                          <m:rPr>
                            <m:sty m:val="p"/>
                          </m:rPr>
                          <a:rPr lang="en-GB" sz="1800" i="0">
                            <a:latin typeface="Cambria Math" panose="02040503050406030204" pitchFamily="18" charset="0"/>
                          </a:rPr>
                          <m:t>t</m:t>
                        </m:r>
                        <m:r>
                          <a:rPr lang="en-GB" sz="1800" i="0">
                            <a:latin typeface="Cambria Math" panose="02040503050406030204" pitchFamily="18" charset="0"/>
                          </a:rPr>
                          <m:t>)</m:t>
                        </m:r>
                        <m:sSubSup>
                          <m:sSubSupPr>
                            <m:ctrlPr>
                              <a:rPr lang="en-GB" sz="1800" i="1">
                                <a:latin typeface="Cambria Math" panose="02040503050406030204" pitchFamily="18" charset="0"/>
                              </a:rPr>
                            </m:ctrlPr>
                          </m:sSubSupPr>
                          <m:e>
                            <m:r>
                              <m:rPr>
                                <m:sty m:val="p"/>
                              </m:rPr>
                              <a:rPr lang="en-GB" sz="1800" i="0">
                                <a:latin typeface="Cambria Math" panose="02040503050406030204" pitchFamily="18" charset="0"/>
                              </a:rPr>
                              <m:t>E</m:t>
                            </m:r>
                          </m:e>
                          <m:sub>
                            <m:r>
                              <m:rPr>
                                <m:sty m:val="p"/>
                              </m:rPr>
                              <a:rPr lang="en-GB" sz="1800" b="0" i="0" smtClean="0">
                                <a:latin typeface="Cambria Math" panose="02040503050406030204" pitchFamily="18" charset="0"/>
                              </a:rPr>
                              <m:t>x</m:t>
                            </m:r>
                          </m:sub>
                          <m:sup>
                            <m:r>
                              <a:rPr lang="en-GB" sz="1800" i="0">
                                <a:latin typeface="Cambria Math" panose="02040503050406030204" pitchFamily="18" charset="0"/>
                              </a:rPr>
                              <m:t>∗</m:t>
                            </m:r>
                          </m:sup>
                        </m:sSubSup>
                        <m:r>
                          <a:rPr lang="en-GB" sz="1800" i="0">
                            <a:latin typeface="Cambria Math" panose="02040503050406030204" pitchFamily="18" charset="0"/>
                          </a:rPr>
                          <m:t>(</m:t>
                        </m:r>
                        <m:r>
                          <m:rPr>
                            <m:sty m:val="p"/>
                          </m:rPr>
                          <a:rPr lang="en-GB" sz="1800" i="0">
                            <a:latin typeface="Cambria Math" panose="02040503050406030204" pitchFamily="18" charset="0"/>
                          </a:rPr>
                          <m:t>t</m:t>
                        </m:r>
                        <m:r>
                          <a:rPr lang="en-GB" sz="1800" i="0">
                            <a:latin typeface="Cambria Math" panose="02040503050406030204" pitchFamily="18" charset="0"/>
                          </a:rPr>
                          <m:t>)</m:t>
                        </m:r>
                      </m:e>
                    </m:d>
                    <m:r>
                      <a:rPr lang="en-GB" sz="1800" b="0" i="0" smtClean="0">
                        <a:latin typeface="Cambria Math" panose="02040503050406030204" pitchFamily="18" charset="0"/>
                      </a:rPr>
                      <m:t>=0</m:t>
                    </m:r>
                  </m:oMath>
                </a14:m>
                <a:r>
                  <a:rPr lang="en-US" sz="1800" dirty="0">
                    <a:latin typeface="+mn-lt"/>
                  </a:rPr>
                  <a:t>, therefore </a:t>
                </a:r>
                <a14:m>
                  <m:oMath xmlns:m="http://schemas.openxmlformats.org/officeDocument/2006/math">
                    <m:sSub>
                      <m:sSubPr>
                        <m:ctrlPr>
                          <a:rPr lang="en-US" sz="1800" i="1">
                            <a:latin typeface="Cambria Math" panose="02040503050406030204" pitchFamily="18" charset="0"/>
                          </a:rPr>
                        </m:ctrlPr>
                      </m:sSubPr>
                      <m:e>
                        <m:r>
                          <m:rPr>
                            <m:sty m:val="p"/>
                          </m:rPr>
                          <a:rPr lang="en-GB" sz="1800">
                            <a:latin typeface="Cambria Math" panose="02040503050406030204" pitchFamily="18" charset="0"/>
                          </a:rPr>
                          <m:t>S</m:t>
                        </m:r>
                      </m:e>
                      <m:sub>
                        <m:r>
                          <a:rPr lang="en-GB" sz="1800">
                            <a:latin typeface="Cambria Math" panose="02040503050406030204" pitchFamily="18" charset="0"/>
                          </a:rPr>
                          <m:t>2</m:t>
                        </m:r>
                      </m:sub>
                    </m:sSub>
                    <m:r>
                      <a:rPr lang="en-GB" sz="1800">
                        <a:latin typeface="Cambria Math" panose="02040503050406030204" pitchFamily="18" charset="0"/>
                      </a:rPr>
                      <m:t>=</m:t>
                    </m:r>
                    <m:sSub>
                      <m:sSubPr>
                        <m:ctrlPr>
                          <a:rPr lang="en-US" sz="1800" i="1">
                            <a:latin typeface="Cambria Math" panose="02040503050406030204" pitchFamily="18" charset="0"/>
                          </a:rPr>
                        </m:ctrlPr>
                      </m:sSubPr>
                      <m:e>
                        <m:r>
                          <m:rPr>
                            <m:sty m:val="p"/>
                          </m:rPr>
                          <a:rPr lang="en-GB" sz="1800">
                            <a:latin typeface="Cambria Math" panose="02040503050406030204" pitchFamily="18" charset="0"/>
                          </a:rPr>
                          <m:t>S</m:t>
                        </m:r>
                      </m:e>
                      <m:sub>
                        <m:r>
                          <a:rPr lang="en-GB" sz="1800">
                            <a:latin typeface="Cambria Math" panose="02040503050406030204" pitchFamily="18" charset="0"/>
                          </a:rPr>
                          <m:t>3</m:t>
                        </m:r>
                      </m:sub>
                    </m:sSub>
                    <m:r>
                      <a:rPr lang="en-GB" sz="1800">
                        <a:latin typeface="Cambria Math" panose="02040503050406030204" pitchFamily="18" charset="0"/>
                      </a:rPr>
                      <m:t>=0</m:t>
                    </m:r>
                  </m:oMath>
                </a14:m>
                <a:endParaRPr lang="en-US" sz="1800" dirty="0">
                  <a:latin typeface="+mn-lt"/>
                </a:endParaRPr>
              </a:p>
            </p:txBody>
          </p:sp>
        </mc:Choice>
        <mc:Fallback xmlns="">
          <p:sp>
            <p:nvSpPr>
              <p:cNvPr id="38" name="Rectangle 37">
                <a:extLst>
                  <a:ext uri="{FF2B5EF4-FFF2-40B4-BE49-F238E27FC236}">
                    <a16:creationId xmlns:a16="http://schemas.microsoft.com/office/drawing/2014/main" id="{BD6A0828-6FDB-BD49-8E24-745596BC0CD8}"/>
                  </a:ext>
                </a:extLst>
              </p:cNvPr>
              <p:cNvSpPr>
                <a:spLocks noRot="1" noChangeAspect="1" noMove="1" noResize="1" noEditPoints="1" noAdjustHandles="1" noChangeArrowheads="1" noChangeShapeType="1" noTextEdit="1"/>
              </p:cNvSpPr>
              <p:nvPr/>
            </p:nvSpPr>
            <p:spPr>
              <a:xfrm>
                <a:off x="440048" y="4233879"/>
                <a:ext cx="5069208" cy="413318"/>
              </a:xfrm>
              <a:prstGeom prst="rect">
                <a:avLst/>
              </a:prstGeom>
              <a:blipFill>
                <a:blip r:embed="rId15"/>
                <a:stretch>
                  <a:fillRect l="-1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DD71DDD-ED06-E240-8103-61AD91FD99A1}"/>
                  </a:ext>
                </a:extLst>
              </p:cNvPr>
              <p:cNvSpPr txBox="1"/>
              <p:nvPr/>
            </p:nvSpPr>
            <p:spPr>
              <a:xfrm>
                <a:off x="251020" y="4852112"/>
                <a:ext cx="4391430" cy="472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GB" sz="1800">
                              <a:latin typeface="Cambria Math" panose="02040503050406030204" pitchFamily="18" charset="0"/>
                            </a:rPr>
                            <m:t>S</m:t>
                          </m:r>
                        </m:e>
                        <m:sub>
                          <m:r>
                            <a:rPr lang="en-GB" sz="1800" b="0" i="0" smtClean="0">
                              <a:latin typeface="Cambria Math" panose="02040503050406030204" pitchFamily="18" charset="0"/>
                            </a:rPr>
                            <m:t>0</m:t>
                          </m:r>
                        </m:sub>
                      </m:sSub>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𝑠</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sSup>
                        <m:sSupPr>
                          <m:ctrlPr>
                            <a:rPr lang="en-GB" sz="1800" i="1">
                              <a:latin typeface="Cambria Math" panose="02040503050406030204" pitchFamily="18" charset="0"/>
                            </a:rPr>
                          </m:ctrlPr>
                        </m:sSupPr>
                        <m:e>
                          <m:r>
                            <a:rPr lang="en-GB" sz="1800" i="1">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r>
                            <a:rPr lang="en-GB" sz="1800" i="1">
                              <a:latin typeface="Cambria Math" panose="02040503050406030204" pitchFamily="18" charset="0"/>
                            </a:rPr>
                            <m:t>|</m:t>
                          </m:r>
                        </m:e>
                        <m:sup>
                          <m:r>
                            <a:rPr lang="en-GB" sz="1800" i="1">
                              <a:latin typeface="Cambria Math" panose="02040503050406030204" pitchFamily="18" charset="0"/>
                            </a:rPr>
                            <m:t>2</m:t>
                          </m:r>
                        </m:sup>
                      </m:sSup>
                      <m:r>
                        <a:rPr lang="en-GB" sz="1800" b="0" i="1" smtClean="0">
                          <a:latin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GB" sz="1800" b="0" i="0" smtClean="0">
                              <a:solidFill>
                                <a:schemeClr val="tx1"/>
                              </a:solidFill>
                              <a:latin typeface="Cambria Math" panose="02040503050406030204" pitchFamily="18" charset="0"/>
                            </a:rPr>
                            <m:t>(</m:t>
                          </m:r>
                          <m:r>
                            <m:rPr>
                              <m:sty m:val="p"/>
                            </m:rPr>
                            <a:rPr lang="en-GB" sz="1800">
                              <a:solidFill>
                                <a:schemeClr val="tx1"/>
                              </a:solidFill>
                              <a:latin typeface="Cambria Math" panose="02040503050406030204" pitchFamily="18" charset="0"/>
                            </a:rPr>
                            <m:t>R</m:t>
                          </m:r>
                        </m:e>
                        <m:sub>
                          <m:r>
                            <m:rPr>
                              <m:sty m:val="p"/>
                            </m:rPr>
                            <a:rPr lang="en-GB" sz="1800">
                              <a:solidFill>
                                <a:schemeClr val="tx1"/>
                              </a:solidFill>
                              <a:latin typeface="Cambria Math" panose="02040503050406030204" pitchFamily="18" charset="0"/>
                            </a:rPr>
                            <m:t>s</m:t>
                          </m:r>
                        </m:sub>
                      </m:sSub>
                      <m:r>
                        <a:rPr lang="en-GB" sz="180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m:rPr>
                              <m:sty m:val="p"/>
                            </m:rPr>
                            <a:rPr lang="en-GB" sz="1800">
                              <a:solidFill>
                                <a:schemeClr val="tx1"/>
                              </a:solidFill>
                              <a:latin typeface="Cambria Math" panose="02040503050406030204" pitchFamily="18" charset="0"/>
                            </a:rPr>
                            <m:t>R</m:t>
                          </m:r>
                        </m:e>
                        <m:sub>
                          <m:r>
                            <m:rPr>
                              <m:sty m:val="p"/>
                            </m:rPr>
                            <a:rPr lang="en-GB" sz="1800">
                              <a:solidFill>
                                <a:schemeClr val="tx1"/>
                              </a:solidFill>
                              <a:latin typeface="Cambria Math" panose="02040503050406030204" pitchFamily="18" charset="0"/>
                            </a:rPr>
                            <m:t>p</m:t>
                          </m:r>
                        </m:sub>
                      </m:sSub>
                      <m:r>
                        <a:rPr lang="en-GB" sz="1800" b="0" i="1" smtClean="0">
                          <a:solidFill>
                            <a:schemeClr val="tx1"/>
                          </a:solidFill>
                          <a:latin typeface="Cambria Math" panose="02040503050406030204" pitchFamily="18" charset="0"/>
                        </a:rPr>
                        <m:t>)</m:t>
                      </m:r>
                      <m:sSubSup>
                        <m:sSubSupPr>
                          <m:ctrlPr>
                            <a:rPr lang="en-GB" sz="1800" b="0" i="1" smtClean="0">
                              <a:solidFill>
                                <a:schemeClr val="tx1"/>
                              </a:solidFill>
                              <a:latin typeface="Cambria Math" panose="02040503050406030204" pitchFamily="18" charset="0"/>
                            </a:rPr>
                          </m:ctrlPr>
                        </m:sSubSupPr>
                        <m:e>
                          <m:r>
                            <a:rPr lang="en-GB" sz="1800" b="0" i="1" smtClean="0">
                              <a:solidFill>
                                <a:schemeClr val="tx1"/>
                              </a:solidFill>
                              <a:latin typeface="Cambria Math" panose="02040503050406030204" pitchFamily="18" charset="0"/>
                            </a:rPr>
                            <m:t>𝐸</m:t>
                          </m:r>
                        </m:e>
                        <m:sub>
                          <m:r>
                            <a:rPr lang="en-GB" sz="1800" b="0" i="1" smtClean="0">
                              <a:solidFill>
                                <a:schemeClr val="tx1"/>
                              </a:solidFill>
                              <a:latin typeface="Cambria Math" panose="02040503050406030204" pitchFamily="18" charset="0"/>
                            </a:rPr>
                            <m:t>0</m:t>
                          </m:r>
                        </m:sub>
                        <m:sup>
                          <m:r>
                            <a:rPr lang="en-GB" sz="1800" b="0" i="1" smtClean="0">
                              <a:solidFill>
                                <a:schemeClr val="tx1"/>
                              </a:solidFill>
                              <a:latin typeface="Cambria Math" panose="02040503050406030204" pitchFamily="18" charset="0"/>
                            </a:rPr>
                            <m:t>2</m:t>
                          </m:r>
                        </m:sup>
                      </m:sSubSup>
                    </m:oMath>
                  </m:oMathPara>
                </a14:m>
                <a:endParaRPr lang="en-US" sz="1800" dirty="0"/>
              </a:p>
            </p:txBody>
          </p:sp>
        </mc:Choice>
        <mc:Fallback xmlns="">
          <p:sp>
            <p:nvSpPr>
              <p:cNvPr id="39" name="TextBox 38">
                <a:extLst>
                  <a:ext uri="{FF2B5EF4-FFF2-40B4-BE49-F238E27FC236}">
                    <a16:creationId xmlns:a16="http://schemas.microsoft.com/office/drawing/2014/main" id="{0DD71DDD-ED06-E240-8103-61AD91FD99A1}"/>
                  </a:ext>
                </a:extLst>
              </p:cNvPr>
              <p:cNvSpPr txBox="1">
                <a:spLocks noRot="1" noChangeAspect="1" noMove="1" noResize="1" noEditPoints="1" noAdjustHandles="1" noChangeArrowheads="1" noChangeShapeType="1" noTextEdit="1"/>
              </p:cNvSpPr>
              <p:nvPr/>
            </p:nvSpPr>
            <p:spPr>
              <a:xfrm>
                <a:off x="251020" y="4852112"/>
                <a:ext cx="4391430" cy="472052"/>
              </a:xfrm>
              <a:prstGeom prst="rect">
                <a:avLst/>
              </a:prstGeom>
              <a:blipFill>
                <a:blip r:embed="rId1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C913EA4-68ED-AC42-B6B5-F62E43D1CD79}"/>
                  </a:ext>
                </a:extLst>
              </p:cNvPr>
              <p:cNvSpPr txBox="1"/>
              <p:nvPr/>
            </p:nvSpPr>
            <p:spPr>
              <a:xfrm>
                <a:off x="545804" y="5350445"/>
                <a:ext cx="3827735" cy="5595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GB" sz="1800">
                              <a:latin typeface="Cambria Math" panose="02040503050406030204" pitchFamily="18" charset="0"/>
                            </a:rPr>
                            <m:t>S</m:t>
                          </m:r>
                        </m:e>
                        <m:sub>
                          <m:r>
                            <a:rPr lang="en-GB" sz="1800" b="0" i="0" smtClean="0">
                              <a:latin typeface="Cambria Math" panose="02040503050406030204" pitchFamily="18" charset="0"/>
                            </a:rPr>
                            <m:t>1</m:t>
                          </m:r>
                        </m:sub>
                      </m:sSub>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𝑠</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sSup>
                        <m:sSupPr>
                          <m:ctrlPr>
                            <a:rPr lang="en-GB" sz="1800" i="1">
                              <a:latin typeface="Cambria Math" panose="02040503050406030204" pitchFamily="18" charset="0"/>
                            </a:rPr>
                          </m:ctrlPr>
                        </m:sSupPr>
                        <m:e>
                          <m:d>
                            <m:dPr>
                              <m:begChr m:val="|"/>
                              <m:endChr m:val="|"/>
                              <m:ctrlPr>
                                <a:rPr lang="en-GB"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e>
                          </m:d>
                        </m:e>
                        <m:sup>
                          <m:r>
                            <a:rPr lang="en-GB" sz="1800" i="1">
                              <a:latin typeface="Cambria Math" panose="02040503050406030204" pitchFamily="18" charset="0"/>
                            </a:rPr>
                            <m:t>2</m:t>
                          </m:r>
                        </m:sup>
                      </m:sSup>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a:latin typeface="Cambria Math" panose="02040503050406030204" pitchFamily="18" charset="0"/>
                            </a:rPr>
                            <m:t>(</m:t>
                          </m:r>
                          <m:r>
                            <m:rPr>
                              <m:sty m:val="p"/>
                            </m:rPr>
                            <a:rPr lang="en-GB" sz="1800">
                              <a:latin typeface="Cambria Math" panose="02040503050406030204" pitchFamily="18" charset="0"/>
                            </a:rPr>
                            <m:t>R</m:t>
                          </m:r>
                        </m:e>
                        <m:sub>
                          <m:r>
                            <m:rPr>
                              <m:sty m:val="p"/>
                            </m:rPr>
                            <a:rPr lang="en-GB" sz="1800">
                              <a:latin typeface="Cambria Math" panose="02040503050406030204" pitchFamily="18" charset="0"/>
                            </a:rPr>
                            <m:t>s</m:t>
                          </m:r>
                        </m:sub>
                      </m:sSub>
                      <m:r>
                        <a:rPr lang="en-GB" sz="1800" b="0" i="0"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GB" sz="1800">
                              <a:latin typeface="Cambria Math" panose="02040503050406030204" pitchFamily="18" charset="0"/>
                            </a:rPr>
                            <m:t>R</m:t>
                          </m:r>
                        </m:e>
                        <m:sub>
                          <m:r>
                            <m:rPr>
                              <m:sty m:val="p"/>
                            </m:rPr>
                            <a:rPr lang="en-GB" sz="1800">
                              <a:latin typeface="Cambria Math" panose="02040503050406030204" pitchFamily="18" charset="0"/>
                            </a:rPr>
                            <m:t>p</m:t>
                          </m:r>
                        </m:sub>
                      </m:sSub>
                      <m:r>
                        <a:rPr lang="en-GB" sz="1800" i="1">
                          <a:latin typeface="Cambria Math" panose="02040503050406030204" pitchFamily="18" charset="0"/>
                        </a:rPr>
                        <m:t>)</m:t>
                      </m:r>
                      <m:sSubSup>
                        <m:sSubSupPr>
                          <m:ctrlPr>
                            <a:rPr lang="en-GB"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0</m:t>
                          </m:r>
                        </m:sub>
                        <m:sup>
                          <m:r>
                            <a:rPr lang="en-GB" sz="1800" i="1">
                              <a:latin typeface="Cambria Math" panose="02040503050406030204" pitchFamily="18" charset="0"/>
                            </a:rPr>
                            <m:t>2</m:t>
                          </m:r>
                        </m:sup>
                      </m:sSubSup>
                    </m:oMath>
                  </m:oMathPara>
                </a14:m>
                <a:endParaRPr lang="en-US" sz="1800" dirty="0"/>
              </a:p>
            </p:txBody>
          </p:sp>
        </mc:Choice>
        <mc:Fallback xmlns="">
          <p:sp>
            <p:nvSpPr>
              <p:cNvPr id="40" name="TextBox 39">
                <a:extLst>
                  <a:ext uri="{FF2B5EF4-FFF2-40B4-BE49-F238E27FC236}">
                    <a16:creationId xmlns:a16="http://schemas.microsoft.com/office/drawing/2014/main" id="{0C913EA4-68ED-AC42-B6B5-F62E43D1CD79}"/>
                  </a:ext>
                </a:extLst>
              </p:cNvPr>
              <p:cNvSpPr txBox="1">
                <a:spLocks noRot="1" noChangeAspect="1" noMove="1" noResize="1" noEditPoints="1" noAdjustHandles="1" noChangeArrowheads="1" noChangeShapeType="1" noTextEdit="1"/>
              </p:cNvSpPr>
              <p:nvPr/>
            </p:nvSpPr>
            <p:spPr>
              <a:xfrm>
                <a:off x="545804" y="5350445"/>
                <a:ext cx="3827735" cy="559512"/>
              </a:xfrm>
              <a:prstGeom prst="rect">
                <a:avLst/>
              </a:prstGeom>
              <a:blipFill>
                <a:blip r:embed="rId17"/>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40BF2E5-8317-8F49-9525-E9EA2ADEBFA8}"/>
              </a:ext>
            </a:extLst>
          </p:cNvPr>
          <p:cNvSpPr txBox="1"/>
          <p:nvPr/>
        </p:nvSpPr>
        <p:spPr>
          <a:xfrm>
            <a:off x="4618946" y="1721057"/>
            <a:ext cx="1241045" cy="338554"/>
          </a:xfrm>
          <a:prstGeom prst="rect">
            <a:avLst/>
          </a:prstGeom>
          <a:noFill/>
        </p:spPr>
        <p:txBody>
          <a:bodyPr wrap="none" rtlCol="0">
            <a:spAutoFit/>
          </a:bodyPr>
          <a:lstStyle/>
          <a:p>
            <a:r>
              <a:rPr lang="en-US" sz="1600" dirty="0" err="1"/>
              <a:t>Unpolarised</a:t>
            </a:r>
            <a:r>
              <a:rPr lang="en-US" sz="1600"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129A6D-4627-D84F-BA3F-1DC20AE249E1}"/>
                  </a:ext>
                </a:extLst>
              </p:cNvPr>
              <p:cNvSpPr txBox="1"/>
              <p:nvPr/>
            </p:nvSpPr>
            <p:spPr>
              <a:xfrm>
                <a:off x="665471" y="5992094"/>
                <a:ext cx="3970002" cy="553998"/>
              </a:xfrm>
              <a:prstGeom prst="rect">
                <a:avLst/>
              </a:prstGeom>
              <a:noFill/>
            </p:spPr>
            <p:txBody>
              <a:bodyPr wrap="square" lIns="0" tIns="0" rIns="0" bIns="0" rtlCol="0">
                <a:spAutoFit/>
              </a:bodyPr>
              <a:lstStyle/>
              <a:p>
                <a14:m>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𝐸</m:t>
                        </m:r>
                      </m:e>
                      <m:sub>
                        <m:r>
                          <a:rPr lang="en-GB" sz="1800" b="0" i="1" smtClean="0">
                            <a:latin typeface="Cambria Math" panose="02040503050406030204" pitchFamily="18" charset="0"/>
                          </a:rPr>
                          <m:t>0</m:t>
                        </m:r>
                      </m:sub>
                    </m:sSub>
                    <m:r>
                      <a:rPr lang="en-GB" sz="1800" b="0" i="1" smtClean="0">
                        <a:latin typeface="Cambria Math" panose="02040503050406030204" pitchFamily="18" charset="0"/>
                      </a:rPr>
                      <m:t> </m:t>
                    </m:r>
                  </m:oMath>
                </a14:m>
                <a:r>
                  <a:rPr lang="en-US" sz="1800" dirty="0"/>
                  <a:t>the magnitude of the s- and p-polarization component of incident light</a:t>
                </a:r>
              </a:p>
            </p:txBody>
          </p:sp>
        </mc:Choice>
        <mc:Fallback xmlns="">
          <p:sp>
            <p:nvSpPr>
              <p:cNvPr id="8" name="TextBox 7">
                <a:extLst>
                  <a:ext uri="{FF2B5EF4-FFF2-40B4-BE49-F238E27FC236}">
                    <a16:creationId xmlns:a16="http://schemas.microsoft.com/office/drawing/2014/main" id="{D5129A6D-4627-D84F-BA3F-1DC20AE249E1}"/>
                  </a:ext>
                </a:extLst>
              </p:cNvPr>
              <p:cNvSpPr txBox="1">
                <a:spLocks noRot="1" noChangeAspect="1" noMove="1" noResize="1" noEditPoints="1" noAdjustHandles="1" noChangeArrowheads="1" noChangeShapeType="1" noTextEdit="1"/>
              </p:cNvSpPr>
              <p:nvPr/>
            </p:nvSpPr>
            <p:spPr>
              <a:xfrm>
                <a:off x="665471" y="5992094"/>
                <a:ext cx="3970002" cy="553998"/>
              </a:xfrm>
              <a:prstGeom prst="rect">
                <a:avLst/>
              </a:prstGeom>
              <a:blipFill>
                <a:blip r:embed="rId18"/>
                <a:stretch>
                  <a:fillRect l="-3514" t="-11111" b="-24444"/>
                </a:stretch>
              </a:blipFill>
            </p:spPr>
            <p:txBody>
              <a:bodyPr/>
              <a:lstStyle/>
              <a:p>
                <a:r>
                  <a:rPr lang="en-US">
                    <a:noFill/>
                  </a:rPr>
                  <a:t> </a:t>
                </a:r>
              </a:p>
            </p:txBody>
          </p:sp>
        </mc:Fallback>
      </mc:AlternateContent>
    </p:spTree>
    <p:extLst>
      <p:ext uri="{BB962C8B-B14F-4D97-AF65-F5344CB8AC3E}">
        <p14:creationId xmlns:p14="http://schemas.microsoft.com/office/powerpoint/2010/main" val="25885654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Degree of </a:t>
            </a:r>
            <a:r>
              <a:rPr lang="en-US" sz="3600" dirty="0" err="1">
                <a:solidFill>
                  <a:schemeClr val="tx1">
                    <a:lumMod val="75000"/>
                    <a:lumOff val="25000"/>
                  </a:schemeClr>
                </a:solidFill>
                <a:latin typeface="Baskerville"/>
                <a:cs typeface="Baskerville"/>
              </a:rPr>
              <a:t>Polarisation</a:t>
            </a:r>
            <a:r>
              <a:rPr lang="en-US" sz="3600" dirty="0">
                <a:solidFill>
                  <a:schemeClr val="tx1">
                    <a:lumMod val="75000"/>
                    <a:lumOff val="25000"/>
                  </a:schemeClr>
                </a:solidFill>
                <a:latin typeface="Baskerville"/>
                <a:cs typeface="Baskerville"/>
              </a:rPr>
              <a:t> of Reflected Light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F655ABD-0BA1-E54D-924E-FB9922CF1060}"/>
              </a:ext>
            </a:extLst>
          </p:cNvPr>
          <p:cNvPicPr>
            <a:picLocks noChangeAspect="1"/>
          </p:cNvPicPr>
          <p:nvPr/>
        </p:nvPicPr>
        <p:blipFill>
          <a:blip r:embed="rId3"/>
          <a:stretch>
            <a:fillRect/>
          </a:stretch>
        </p:blipFill>
        <p:spPr>
          <a:xfrm>
            <a:off x="133364" y="1541469"/>
            <a:ext cx="5235082" cy="3855895"/>
          </a:xfrm>
          <a:prstGeom prst="rect">
            <a:avLst/>
          </a:prstGeom>
        </p:spPr>
      </p:pic>
      <p:cxnSp>
        <p:nvCxnSpPr>
          <p:cNvPr id="14" name="Straight Arrow Connector 13">
            <a:extLst>
              <a:ext uri="{FF2B5EF4-FFF2-40B4-BE49-F238E27FC236}">
                <a16:creationId xmlns:a16="http://schemas.microsoft.com/office/drawing/2014/main" id="{A5DE2F69-622D-6148-9036-B8C8B4BD07E4}"/>
              </a:ext>
            </a:extLst>
          </p:cNvPr>
          <p:cNvCxnSpPr>
            <a:cxnSpLocks/>
          </p:cNvCxnSpPr>
          <p:nvPr/>
        </p:nvCxnSpPr>
        <p:spPr bwMode="auto">
          <a:xfrm flipV="1">
            <a:off x="3532574" y="1698151"/>
            <a:ext cx="0" cy="3708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A4E5650B-BED8-734C-B18A-03C40F54B8D5}"/>
              </a:ext>
            </a:extLst>
          </p:cNvPr>
          <p:cNvSpPr txBox="1"/>
          <p:nvPr/>
        </p:nvSpPr>
        <p:spPr>
          <a:xfrm>
            <a:off x="1182862" y="890686"/>
            <a:ext cx="3890846" cy="646331"/>
          </a:xfrm>
          <a:prstGeom prst="rect">
            <a:avLst/>
          </a:prstGeom>
          <a:noFill/>
        </p:spPr>
        <p:txBody>
          <a:bodyPr wrap="square" rtlCol="0">
            <a:spAutoFit/>
          </a:bodyPr>
          <a:lstStyle/>
          <a:p>
            <a:r>
              <a:rPr lang="en-US" sz="1800" dirty="0">
                <a:latin typeface="+mn-lt"/>
              </a:rPr>
              <a:t>The degree of polarisation of reflected light at air/glass interface. </a:t>
            </a:r>
          </a:p>
        </p:txBody>
      </p:sp>
      <p:cxnSp>
        <p:nvCxnSpPr>
          <p:cNvPr id="18" name="Straight Arrow Connector 17">
            <a:extLst>
              <a:ext uri="{FF2B5EF4-FFF2-40B4-BE49-F238E27FC236}">
                <a16:creationId xmlns:a16="http://schemas.microsoft.com/office/drawing/2014/main" id="{202785DB-F608-FC47-B144-56F0E76B90F4}"/>
              </a:ext>
            </a:extLst>
          </p:cNvPr>
          <p:cNvCxnSpPr/>
          <p:nvPr/>
        </p:nvCxnSpPr>
        <p:spPr bwMode="auto">
          <a:xfrm>
            <a:off x="2461945" y="3327307"/>
            <a:ext cx="2015999"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34" name="TextBox 33">
            <a:extLst>
              <a:ext uri="{FF2B5EF4-FFF2-40B4-BE49-F238E27FC236}">
                <a16:creationId xmlns:a16="http://schemas.microsoft.com/office/drawing/2014/main" id="{C9656DD7-11CE-4F4C-94B0-0DB756502D82}"/>
              </a:ext>
            </a:extLst>
          </p:cNvPr>
          <p:cNvSpPr txBox="1"/>
          <p:nvPr/>
        </p:nvSpPr>
        <p:spPr>
          <a:xfrm>
            <a:off x="2348137" y="3469416"/>
            <a:ext cx="2566230" cy="646331"/>
          </a:xfrm>
          <a:prstGeom prst="rect">
            <a:avLst/>
          </a:prstGeom>
          <a:noFill/>
        </p:spPr>
        <p:txBody>
          <a:bodyPr wrap="square" rtlCol="0">
            <a:spAutoFit/>
          </a:bodyPr>
          <a:lstStyle/>
          <a:p>
            <a:r>
              <a:rPr lang="en-US" sz="1800" dirty="0">
                <a:latin typeface="+mn-lt"/>
              </a:rPr>
              <a:t>p &gt; 50% across a broad range of incident angle </a:t>
            </a:r>
          </a:p>
        </p:txBody>
      </p:sp>
      <p:pic>
        <p:nvPicPr>
          <p:cNvPr id="22" name="Picture 21">
            <a:extLst>
              <a:ext uri="{FF2B5EF4-FFF2-40B4-BE49-F238E27FC236}">
                <a16:creationId xmlns:a16="http://schemas.microsoft.com/office/drawing/2014/main" id="{ECB972DB-1C0B-AD4F-AE09-47CAE8628952}"/>
              </a:ext>
            </a:extLst>
          </p:cNvPr>
          <p:cNvPicPr>
            <a:picLocks noChangeAspect="1"/>
          </p:cNvPicPr>
          <p:nvPr/>
        </p:nvPicPr>
        <p:blipFill>
          <a:blip r:embed="rId4"/>
          <a:stretch>
            <a:fillRect/>
          </a:stretch>
        </p:blipFill>
        <p:spPr>
          <a:xfrm>
            <a:off x="5073708" y="1414972"/>
            <a:ext cx="4045238" cy="4083764"/>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01D47BE-F29F-6D42-8B56-2C9013EBBB96}"/>
                  </a:ext>
                </a:extLst>
              </p:cNvPr>
              <p:cNvSpPr/>
              <p:nvPr/>
            </p:nvSpPr>
            <p:spPr>
              <a:xfrm>
                <a:off x="6205877" y="3500612"/>
                <a:ext cx="1780899" cy="369332"/>
              </a:xfrm>
              <a:prstGeom prst="rect">
                <a:avLst/>
              </a:prstGeom>
              <a:solidFill>
                <a:schemeClr val="bg1"/>
              </a:solidFill>
            </p:spPr>
            <p:txBody>
              <a:bodyPr wrap="square">
                <a:spAutoFit/>
              </a:bodyPr>
              <a:lstStyle/>
              <a:p>
                <a:pPr algn="ctr"/>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xmlns="">
          <p:sp>
            <p:nvSpPr>
              <p:cNvPr id="23" name="Rectangle 22">
                <a:extLst>
                  <a:ext uri="{FF2B5EF4-FFF2-40B4-BE49-F238E27FC236}">
                    <a16:creationId xmlns:a16="http://schemas.microsoft.com/office/drawing/2014/main" id="{C01D47BE-F29F-6D42-8B56-2C9013EBBB96}"/>
                  </a:ext>
                </a:extLst>
              </p:cNvPr>
              <p:cNvSpPr>
                <a:spLocks noRot="1" noChangeAspect="1" noMove="1" noResize="1" noEditPoints="1" noAdjustHandles="1" noChangeArrowheads="1" noChangeShapeType="1" noTextEdit="1"/>
              </p:cNvSpPr>
              <p:nvPr/>
            </p:nvSpPr>
            <p:spPr>
              <a:xfrm>
                <a:off x="6205877" y="3500612"/>
                <a:ext cx="1780899"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D4FE1A4-1963-D846-8EA8-AA60A0AE1DF9}"/>
                  </a:ext>
                </a:extLst>
              </p:cNvPr>
              <p:cNvSpPr/>
              <p:nvPr/>
            </p:nvSpPr>
            <p:spPr>
              <a:xfrm>
                <a:off x="6796061" y="2274623"/>
                <a:ext cx="1583704" cy="369332"/>
              </a:xfrm>
              <a:prstGeom prst="rect">
                <a:avLst/>
              </a:prstGeom>
              <a:solidFill>
                <a:schemeClr val="bg1"/>
              </a:solidFill>
            </p:spPr>
            <p:txBody>
              <a:bodyPr wrap="square">
                <a:spAutoFit/>
              </a:bodyPr>
              <a:lstStyle/>
              <a:p>
                <a:pPr algn="ctr"/>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xmlns="">
          <p:sp>
            <p:nvSpPr>
              <p:cNvPr id="24" name="Rectangle 23">
                <a:extLst>
                  <a:ext uri="{FF2B5EF4-FFF2-40B4-BE49-F238E27FC236}">
                    <a16:creationId xmlns:a16="http://schemas.microsoft.com/office/drawing/2014/main" id="{9D4FE1A4-1963-D846-8EA8-AA60A0AE1DF9}"/>
                  </a:ext>
                </a:extLst>
              </p:cNvPr>
              <p:cNvSpPr>
                <a:spLocks noRot="1" noChangeAspect="1" noMove="1" noResize="1" noEditPoints="1" noAdjustHandles="1" noChangeArrowheads="1" noChangeShapeType="1" noTextEdit="1"/>
              </p:cNvSpPr>
              <p:nvPr/>
            </p:nvSpPr>
            <p:spPr>
              <a:xfrm>
                <a:off x="6796061" y="2274623"/>
                <a:ext cx="1583704" cy="369332"/>
              </a:xfrm>
              <a:prstGeom prst="rect">
                <a:avLst/>
              </a:prstGeom>
              <a:blipFill>
                <a:blip r:embed="rId6"/>
                <a:stretch>
                  <a:fillRect l="-800" t="-6667" b="-26667"/>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2279D7B-800B-8043-ABCC-BDF3315AD29B}"/>
              </a:ext>
            </a:extLst>
          </p:cNvPr>
          <p:cNvCxnSpPr>
            <a:cxnSpLocks/>
          </p:cNvCxnSpPr>
          <p:nvPr/>
        </p:nvCxnSpPr>
        <p:spPr bwMode="auto">
          <a:xfrm flipV="1">
            <a:off x="7530199" y="5111173"/>
            <a:ext cx="0" cy="379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4C6F4CD6-F0DE-8243-8D11-2C9360A30CA6}"/>
              </a:ext>
            </a:extLst>
          </p:cNvPr>
          <p:cNvSpPr txBox="1"/>
          <p:nvPr/>
        </p:nvSpPr>
        <p:spPr>
          <a:xfrm>
            <a:off x="2905351" y="2167672"/>
            <a:ext cx="1268296" cy="307777"/>
          </a:xfrm>
          <a:prstGeom prst="rect">
            <a:avLst/>
          </a:prstGeom>
          <a:noFill/>
        </p:spPr>
        <p:txBody>
          <a:bodyPr wrap="none" rtlCol="0">
            <a:spAutoFit/>
          </a:bodyPr>
          <a:lstStyle/>
          <a:p>
            <a:r>
              <a:rPr lang="en-US" sz="1400" dirty="0"/>
              <a:t>Brewster angle</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5E0247C-F53F-6D4D-A395-8BC45D0AEF39}"/>
                  </a:ext>
                </a:extLst>
              </p:cNvPr>
              <p:cNvSpPr/>
              <p:nvPr/>
            </p:nvSpPr>
            <p:spPr>
              <a:xfrm>
                <a:off x="1063350" y="2026687"/>
                <a:ext cx="1460977" cy="70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1800" smtClean="0">
                          <a:solidFill>
                            <a:srgbClr val="0432FF"/>
                          </a:solidFill>
                          <a:latin typeface="Cambria Math" panose="02040503050406030204" pitchFamily="18" charset="0"/>
                        </a:rPr>
                        <m:t>P</m:t>
                      </m:r>
                      <m:r>
                        <a:rPr lang="en-GB" sz="1800" i="0" smtClean="0">
                          <a:solidFill>
                            <a:srgbClr val="0432FF"/>
                          </a:solidFill>
                          <a:latin typeface="Cambria Math" panose="02040503050406030204" pitchFamily="18" charset="0"/>
                        </a:rPr>
                        <m:t>=</m:t>
                      </m:r>
                      <m:f>
                        <m:fPr>
                          <m:ctrlPr>
                            <a:rPr lang="en-GB" sz="1800" i="1">
                              <a:solidFill>
                                <a:srgbClr val="0432FF"/>
                              </a:solidFill>
                              <a:latin typeface="Cambria Math" panose="02040503050406030204" pitchFamily="18" charset="0"/>
                            </a:rPr>
                          </m:ctrlPr>
                        </m:fPr>
                        <m:num>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s</m:t>
                              </m:r>
                            </m:sub>
                          </m:sSub>
                          <m:r>
                            <a:rPr lang="en-GB" sz="1800" i="0" smtClean="0">
                              <a:solidFill>
                                <a:srgbClr val="0432FF"/>
                              </a:solidFill>
                              <a:latin typeface="Cambria Math" panose="02040503050406030204" pitchFamily="18" charset="0"/>
                              <a:ea typeface="Cambria Math" panose="02040503050406030204" pitchFamily="18" charset="0"/>
                            </a:rPr>
                            <m:t>−</m:t>
                          </m:r>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p</m:t>
                              </m:r>
                            </m:sub>
                          </m:sSub>
                        </m:num>
                        <m:den>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s</m:t>
                              </m:r>
                            </m:sub>
                          </m:sSub>
                          <m:r>
                            <a:rPr lang="en-GB" sz="1800" i="0" smtClean="0">
                              <a:solidFill>
                                <a:srgbClr val="0432FF"/>
                              </a:solidFill>
                              <a:latin typeface="Cambria Math" panose="02040503050406030204" pitchFamily="18" charset="0"/>
                              <a:ea typeface="Cambria Math" panose="02040503050406030204" pitchFamily="18" charset="0"/>
                            </a:rPr>
                            <m:t>+</m:t>
                          </m:r>
                          <m:sSub>
                            <m:sSubPr>
                              <m:ctrlPr>
                                <a:rPr lang="en-US" sz="1800" i="1" smtClean="0">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p</m:t>
                              </m:r>
                            </m:sub>
                          </m:sSub>
                        </m:den>
                      </m:f>
                    </m:oMath>
                  </m:oMathPara>
                </a14:m>
                <a:endParaRPr lang="en-US" sz="1800" dirty="0">
                  <a:solidFill>
                    <a:srgbClr val="0432FF"/>
                  </a:solidFill>
                  <a:latin typeface="+mn-lt"/>
                </a:endParaRPr>
              </a:p>
            </p:txBody>
          </p:sp>
        </mc:Choice>
        <mc:Fallback xmlns="">
          <p:sp>
            <p:nvSpPr>
              <p:cNvPr id="28" name="Rectangle 27">
                <a:extLst>
                  <a:ext uri="{FF2B5EF4-FFF2-40B4-BE49-F238E27FC236}">
                    <a16:creationId xmlns:a16="http://schemas.microsoft.com/office/drawing/2014/main" id="{65E0247C-F53F-6D4D-A395-8BC45D0AEF39}"/>
                  </a:ext>
                </a:extLst>
              </p:cNvPr>
              <p:cNvSpPr>
                <a:spLocks noRot="1" noChangeAspect="1" noMove="1" noResize="1" noEditPoints="1" noAdjustHandles="1" noChangeArrowheads="1" noChangeShapeType="1" noTextEdit="1"/>
              </p:cNvSpPr>
              <p:nvPr/>
            </p:nvSpPr>
            <p:spPr>
              <a:xfrm>
                <a:off x="1063350" y="2026687"/>
                <a:ext cx="1460977" cy="701731"/>
              </a:xfrm>
              <a:prstGeom prst="rect">
                <a:avLst/>
              </a:prstGeom>
              <a:blipFill>
                <a:blip r:embed="rId7"/>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7C215E9-7E4F-8E42-A572-A86D84B31D43}"/>
              </a:ext>
            </a:extLst>
          </p:cNvPr>
          <p:cNvSpPr txBox="1"/>
          <p:nvPr/>
        </p:nvSpPr>
        <p:spPr>
          <a:xfrm>
            <a:off x="793888" y="5588873"/>
            <a:ext cx="7963875" cy="923330"/>
          </a:xfrm>
          <a:prstGeom prst="rect">
            <a:avLst/>
          </a:prstGeom>
          <a:noFill/>
        </p:spPr>
        <p:txBody>
          <a:bodyPr wrap="square" rtlCol="0">
            <a:spAutoFit/>
          </a:bodyPr>
          <a:lstStyle/>
          <a:p>
            <a:r>
              <a:rPr lang="en-US" sz="1800" dirty="0"/>
              <a:t>Upon reflection, unpolarized light becomes partially polarized. The degree of polarization is maximum (100% </a:t>
            </a:r>
            <a:r>
              <a:rPr lang="en-US" sz="1800" dirty="0" err="1"/>
              <a:t>polarised</a:t>
            </a:r>
            <a:r>
              <a:rPr lang="en-US" sz="1800" dirty="0"/>
              <a:t>) at Brewster angle and minimum (zero) near normal and grazing incident angles. </a:t>
            </a:r>
          </a:p>
        </p:txBody>
      </p:sp>
    </p:spTree>
    <p:extLst>
      <p:ext uri="{BB962C8B-B14F-4D97-AF65-F5344CB8AC3E}">
        <p14:creationId xmlns:p14="http://schemas.microsoft.com/office/powerpoint/2010/main" val="36042000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err="1">
                <a:solidFill>
                  <a:schemeClr val="tx1">
                    <a:lumMod val="75000"/>
                    <a:lumOff val="25000"/>
                  </a:schemeClr>
                </a:solidFill>
                <a:latin typeface="Baskerville"/>
                <a:cs typeface="Baskerville"/>
              </a:rPr>
              <a:t>Polarised</a:t>
            </a:r>
            <a:r>
              <a:rPr lang="en-US" sz="4000" dirty="0">
                <a:solidFill>
                  <a:schemeClr val="tx1">
                    <a:lumMod val="75000"/>
                    <a:lumOff val="25000"/>
                  </a:schemeClr>
                </a:solidFill>
                <a:latin typeface="Baskerville"/>
                <a:cs typeface="Baskerville"/>
              </a:rPr>
              <a:t> Sunglasses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a:extLst>
              <a:ext uri="{FF2B5EF4-FFF2-40B4-BE49-F238E27FC236}">
                <a16:creationId xmlns:a16="http://schemas.microsoft.com/office/drawing/2014/main" id="{3623E127-9FA0-F448-B14E-9D5425A92022}"/>
              </a:ext>
            </a:extLst>
          </p:cNvPr>
          <p:cNvPicPr>
            <a:picLocks noChangeAspect="1"/>
          </p:cNvPicPr>
          <p:nvPr/>
        </p:nvPicPr>
        <p:blipFill>
          <a:blip r:embed="rId3"/>
          <a:stretch>
            <a:fillRect/>
          </a:stretch>
        </p:blipFill>
        <p:spPr>
          <a:xfrm>
            <a:off x="4909105" y="2779892"/>
            <a:ext cx="3848115" cy="2321368"/>
          </a:xfrm>
          <a:prstGeom prst="rect">
            <a:avLst/>
          </a:prstGeom>
        </p:spPr>
      </p:pic>
      <p:pic>
        <p:nvPicPr>
          <p:cNvPr id="16" name="Picture 15">
            <a:extLst>
              <a:ext uri="{FF2B5EF4-FFF2-40B4-BE49-F238E27FC236}">
                <a16:creationId xmlns:a16="http://schemas.microsoft.com/office/drawing/2014/main" id="{F944194A-92D4-8840-9215-0D96A8501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98" y="2779892"/>
            <a:ext cx="3839524" cy="2321368"/>
          </a:xfrm>
          <a:prstGeom prst="rect">
            <a:avLst/>
          </a:prstGeom>
        </p:spPr>
      </p:pic>
      <p:sp>
        <p:nvSpPr>
          <p:cNvPr id="2" name="TextBox 1">
            <a:extLst>
              <a:ext uri="{FF2B5EF4-FFF2-40B4-BE49-F238E27FC236}">
                <a16:creationId xmlns:a16="http://schemas.microsoft.com/office/drawing/2014/main" id="{B27CA258-79A6-D44C-9CE9-76588D07CD59}"/>
              </a:ext>
            </a:extLst>
          </p:cNvPr>
          <p:cNvSpPr txBox="1"/>
          <p:nvPr/>
        </p:nvSpPr>
        <p:spPr>
          <a:xfrm>
            <a:off x="1361162" y="2220231"/>
            <a:ext cx="2504212" cy="369332"/>
          </a:xfrm>
          <a:prstGeom prst="rect">
            <a:avLst/>
          </a:prstGeom>
          <a:noFill/>
        </p:spPr>
        <p:txBody>
          <a:bodyPr wrap="none" rtlCol="0">
            <a:spAutoFit/>
          </a:bodyPr>
          <a:lstStyle/>
          <a:p>
            <a:r>
              <a:rPr lang="en-US" sz="1800" dirty="0"/>
              <a:t>View without sunglasses</a:t>
            </a:r>
          </a:p>
        </p:txBody>
      </p:sp>
      <p:sp>
        <p:nvSpPr>
          <p:cNvPr id="17" name="TextBox 16">
            <a:extLst>
              <a:ext uri="{FF2B5EF4-FFF2-40B4-BE49-F238E27FC236}">
                <a16:creationId xmlns:a16="http://schemas.microsoft.com/office/drawing/2014/main" id="{1AF9B6CA-EA2F-8749-B7A4-253DBF635C06}"/>
              </a:ext>
            </a:extLst>
          </p:cNvPr>
          <p:cNvSpPr txBox="1"/>
          <p:nvPr/>
        </p:nvSpPr>
        <p:spPr>
          <a:xfrm>
            <a:off x="5226537" y="2218132"/>
            <a:ext cx="3075457" cy="369332"/>
          </a:xfrm>
          <a:prstGeom prst="rect">
            <a:avLst/>
          </a:prstGeom>
          <a:noFill/>
        </p:spPr>
        <p:txBody>
          <a:bodyPr wrap="none" rtlCol="0">
            <a:spAutoFit/>
          </a:bodyPr>
          <a:lstStyle/>
          <a:p>
            <a:r>
              <a:rPr lang="en-US" sz="1800" dirty="0"/>
              <a:t>View with polarized sunglasses</a:t>
            </a:r>
          </a:p>
        </p:txBody>
      </p:sp>
      <p:sp>
        <p:nvSpPr>
          <p:cNvPr id="18" name="TextBox 17">
            <a:extLst>
              <a:ext uri="{FF2B5EF4-FFF2-40B4-BE49-F238E27FC236}">
                <a16:creationId xmlns:a16="http://schemas.microsoft.com/office/drawing/2014/main" id="{27E1414F-C9D7-3048-B43B-13B8E2C5B057}"/>
              </a:ext>
            </a:extLst>
          </p:cNvPr>
          <p:cNvSpPr txBox="1"/>
          <p:nvPr/>
        </p:nvSpPr>
        <p:spPr>
          <a:xfrm>
            <a:off x="609762" y="1069955"/>
            <a:ext cx="8598687" cy="646331"/>
          </a:xfrm>
          <a:prstGeom prst="rect">
            <a:avLst/>
          </a:prstGeom>
          <a:noFill/>
        </p:spPr>
        <p:txBody>
          <a:bodyPr wrap="square" rtlCol="0">
            <a:spAutoFit/>
          </a:bodyPr>
          <a:lstStyle/>
          <a:p>
            <a:r>
              <a:rPr lang="en-US" sz="1800" dirty="0"/>
              <a:t>Sunglasses with polarized filters can block most of glare light reflected from surface, therefore improving the visibility under strong reflection condition.</a:t>
            </a:r>
          </a:p>
        </p:txBody>
      </p:sp>
    </p:spTree>
    <p:extLst>
      <p:ext uri="{BB962C8B-B14F-4D97-AF65-F5344CB8AC3E}">
        <p14:creationId xmlns:p14="http://schemas.microsoft.com/office/powerpoint/2010/main" val="40853803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err="1">
                <a:solidFill>
                  <a:schemeClr val="tx1">
                    <a:lumMod val="75000"/>
                    <a:lumOff val="25000"/>
                  </a:schemeClr>
                </a:solidFill>
                <a:latin typeface="Baskerville"/>
                <a:cs typeface="Baskerville"/>
              </a:rPr>
              <a:t>Polarised</a:t>
            </a:r>
            <a:r>
              <a:rPr lang="en-US" sz="4000" dirty="0">
                <a:solidFill>
                  <a:schemeClr val="tx1">
                    <a:lumMod val="75000"/>
                    <a:lumOff val="25000"/>
                  </a:schemeClr>
                </a:solidFill>
                <a:latin typeface="Baskerville"/>
                <a:cs typeface="Baskerville"/>
              </a:rPr>
              <a:t> Sunglasses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DBAD39D7-B6EA-B349-8148-2D693A834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 y="1009827"/>
            <a:ext cx="4856036" cy="4115134"/>
          </a:xfrm>
          <a:prstGeom prst="rect">
            <a:avLst/>
          </a:prstGeom>
          <a:solidFill>
            <a:srgbClr val="66FF33"/>
          </a:solidFill>
        </p:spPr>
      </p:pic>
      <p:sp>
        <p:nvSpPr>
          <p:cNvPr id="18" name="TextBox 17">
            <a:extLst>
              <a:ext uri="{FF2B5EF4-FFF2-40B4-BE49-F238E27FC236}">
                <a16:creationId xmlns:a16="http://schemas.microsoft.com/office/drawing/2014/main" id="{27E1414F-C9D7-3048-B43B-13B8E2C5B057}"/>
              </a:ext>
            </a:extLst>
          </p:cNvPr>
          <p:cNvSpPr txBox="1"/>
          <p:nvPr/>
        </p:nvSpPr>
        <p:spPr>
          <a:xfrm>
            <a:off x="545311" y="5287002"/>
            <a:ext cx="8327227" cy="1200329"/>
          </a:xfrm>
          <a:prstGeom prst="rect">
            <a:avLst/>
          </a:prstGeom>
          <a:noFill/>
        </p:spPr>
        <p:txBody>
          <a:bodyPr wrap="square" rtlCol="0">
            <a:spAutoFit/>
          </a:bodyPr>
          <a:lstStyle/>
          <a:p>
            <a:r>
              <a:rPr lang="en-US" sz="1800" dirty="0"/>
              <a:t>Light from a horizontal surface is composed of unpolarized diffused light and specular reflection light which is mainly s-</a:t>
            </a:r>
            <a:r>
              <a:rPr lang="en-US" sz="1800" dirty="0" err="1"/>
              <a:t>polarised</a:t>
            </a:r>
            <a:r>
              <a:rPr lang="en-US" sz="1800" dirty="0"/>
              <a:t>. The specular reflection light can be blocked by sunglasses filters with vertical polarisation axis, therefore the view can be significantly improved.</a:t>
            </a:r>
          </a:p>
        </p:txBody>
      </p:sp>
      <p:pic>
        <p:nvPicPr>
          <p:cNvPr id="12" name="Picture 11">
            <a:extLst>
              <a:ext uri="{FF2B5EF4-FFF2-40B4-BE49-F238E27FC236}">
                <a16:creationId xmlns:a16="http://schemas.microsoft.com/office/drawing/2014/main" id="{AC8713F0-6911-D34D-9A9A-C2885C609C13}"/>
              </a:ext>
            </a:extLst>
          </p:cNvPr>
          <p:cNvPicPr>
            <a:picLocks noChangeAspect="1"/>
          </p:cNvPicPr>
          <p:nvPr/>
        </p:nvPicPr>
        <p:blipFill>
          <a:blip r:embed="rId4"/>
          <a:stretch>
            <a:fillRect/>
          </a:stretch>
        </p:blipFill>
        <p:spPr>
          <a:xfrm>
            <a:off x="5130287" y="1221607"/>
            <a:ext cx="3616022" cy="3651300"/>
          </a:xfrm>
          <a:prstGeom prst="rect">
            <a:avLst/>
          </a:prstGeom>
        </p:spPr>
      </p:pic>
    </p:spTree>
    <p:extLst>
      <p:ext uri="{BB962C8B-B14F-4D97-AF65-F5344CB8AC3E}">
        <p14:creationId xmlns:p14="http://schemas.microsoft.com/office/powerpoint/2010/main" val="1645279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Dehazing Imaging</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 name="Picture 1">
            <a:extLst>
              <a:ext uri="{FF2B5EF4-FFF2-40B4-BE49-F238E27FC236}">
                <a16:creationId xmlns:a16="http://schemas.microsoft.com/office/drawing/2014/main" id="{06C6E7C9-D8BA-2249-8245-CDFFE9831BF8}"/>
              </a:ext>
            </a:extLst>
          </p:cNvPr>
          <p:cNvPicPr>
            <a:picLocks noChangeAspect="1"/>
          </p:cNvPicPr>
          <p:nvPr/>
        </p:nvPicPr>
        <p:blipFill>
          <a:blip r:embed="rId3"/>
          <a:stretch>
            <a:fillRect/>
          </a:stretch>
        </p:blipFill>
        <p:spPr>
          <a:xfrm>
            <a:off x="4711579" y="2503869"/>
            <a:ext cx="4160959" cy="2318572"/>
          </a:xfrm>
          <a:prstGeom prst="rect">
            <a:avLst/>
          </a:prstGeom>
        </p:spPr>
      </p:pic>
      <p:pic>
        <p:nvPicPr>
          <p:cNvPr id="5" name="Picture 4">
            <a:extLst>
              <a:ext uri="{FF2B5EF4-FFF2-40B4-BE49-F238E27FC236}">
                <a16:creationId xmlns:a16="http://schemas.microsoft.com/office/drawing/2014/main" id="{7188C455-C085-4D4E-A219-BB70F1835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00" y="2467955"/>
            <a:ext cx="4132613" cy="2318572"/>
          </a:xfrm>
          <a:prstGeom prst="rect">
            <a:avLst/>
          </a:prstGeom>
        </p:spPr>
      </p:pic>
      <p:sp>
        <p:nvSpPr>
          <p:cNvPr id="25" name="Rectangle 24">
            <a:extLst>
              <a:ext uri="{FF2B5EF4-FFF2-40B4-BE49-F238E27FC236}">
                <a16:creationId xmlns:a16="http://schemas.microsoft.com/office/drawing/2014/main" id="{83E990AD-6013-D04B-BEB1-5AD5D4B5AED4}"/>
              </a:ext>
            </a:extLst>
          </p:cNvPr>
          <p:cNvSpPr/>
          <p:nvPr/>
        </p:nvSpPr>
        <p:spPr>
          <a:xfrm>
            <a:off x="1584390" y="2096861"/>
            <a:ext cx="2351635" cy="369332"/>
          </a:xfrm>
          <a:prstGeom prst="rect">
            <a:avLst/>
          </a:prstGeom>
          <a:noFill/>
        </p:spPr>
        <p:txBody>
          <a:bodyPr wrap="square">
            <a:spAutoFit/>
          </a:bodyPr>
          <a:lstStyle/>
          <a:p>
            <a:r>
              <a:rPr lang="en-US" sz="1800" dirty="0">
                <a:latin typeface="Baskerville" panose="02020502070401020303" pitchFamily="18" charset="0"/>
                <a:ea typeface="Baskerville" panose="02020502070401020303" pitchFamily="18" charset="0"/>
              </a:rPr>
              <a:t>Original image</a:t>
            </a:r>
            <a:endParaRPr lang="en-US" sz="1800" dirty="0"/>
          </a:p>
        </p:txBody>
      </p:sp>
      <p:sp>
        <p:nvSpPr>
          <p:cNvPr id="26" name="Rectangle 25">
            <a:extLst>
              <a:ext uri="{FF2B5EF4-FFF2-40B4-BE49-F238E27FC236}">
                <a16:creationId xmlns:a16="http://schemas.microsoft.com/office/drawing/2014/main" id="{D5DEE86E-8AC9-2540-8F9E-4CF80CE68A41}"/>
              </a:ext>
            </a:extLst>
          </p:cNvPr>
          <p:cNvSpPr/>
          <p:nvPr/>
        </p:nvSpPr>
        <p:spPr>
          <a:xfrm>
            <a:off x="5326588" y="2134537"/>
            <a:ext cx="3321018" cy="369332"/>
          </a:xfrm>
          <a:prstGeom prst="rect">
            <a:avLst/>
          </a:prstGeom>
          <a:noFill/>
        </p:spPr>
        <p:txBody>
          <a:bodyPr wrap="square">
            <a:spAutoFit/>
          </a:bodyPr>
          <a:lstStyle/>
          <a:p>
            <a:r>
              <a:rPr lang="en-US" sz="1800" dirty="0">
                <a:latin typeface="Baskerville" panose="02020502070401020303" pitchFamily="18" charset="0"/>
                <a:ea typeface="Baskerville" panose="02020502070401020303" pitchFamily="18" charset="0"/>
              </a:rPr>
              <a:t>Dehazed image with </a:t>
            </a:r>
            <a:r>
              <a:rPr lang="en-US" sz="1800" dirty="0" err="1">
                <a:latin typeface="Baskerville" panose="02020502070401020303" pitchFamily="18" charset="0"/>
                <a:ea typeface="Baskerville" panose="02020502070401020303" pitchFamily="18" charset="0"/>
              </a:rPr>
              <a:t>polariser</a:t>
            </a:r>
            <a:endParaRPr lang="en-US" sz="1800" dirty="0"/>
          </a:p>
        </p:txBody>
      </p:sp>
      <p:sp>
        <p:nvSpPr>
          <p:cNvPr id="3" name="TextBox 2">
            <a:extLst>
              <a:ext uri="{FF2B5EF4-FFF2-40B4-BE49-F238E27FC236}">
                <a16:creationId xmlns:a16="http://schemas.microsoft.com/office/drawing/2014/main" id="{688556E5-1097-9544-9147-D13084702286}"/>
              </a:ext>
            </a:extLst>
          </p:cNvPr>
          <p:cNvSpPr txBox="1"/>
          <p:nvPr/>
        </p:nvSpPr>
        <p:spPr>
          <a:xfrm>
            <a:off x="874481" y="1165266"/>
            <a:ext cx="7903210" cy="400110"/>
          </a:xfrm>
          <a:prstGeom prst="rect">
            <a:avLst/>
          </a:prstGeom>
          <a:noFill/>
        </p:spPr>
        <p:txBody>
          <a:bodyPr wrap="square" rtlCol="0">
            <a:spAutoFit/>
          </a:bodyPr>
          <a:lstStyle/>
          <a:p>
            <a:r>
              <a:rPr lang="en-US" sz="2000" dirty="0" err="1"/>
              <a:t>Polarised</a:t>
            </a:r>
            <a:r>
              <a:rPr lang="en-US" sz="2000" dirty="0"/>
              <a:t> lens can significantly improve the image quality in a hazy day.</a:t>
            </a:r>
          </a:p>
        </p:txBody>
      </p:sp>
    </p:spTree>
    <p:extLst>
      <p:ext uri="{BB962C8B-B14F-4D97-AF65-F5344CB8AC3E}">
        <p14:creationId xmlns:p14="http://schemas.microsoft.com/office/powerpoint/2010/main" val="2585453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Dehazing Imaging</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a:extLst>
              <a:ext uri="{FF2B5EF4-FFF2-40B4-BE49-F238E27FC236}">
                <a16:creationId xmlns:a16="http://schemas.microsoft.com/office/drawing/2014/main" id="{C3BF2867-476A-8D46-B5B6-C1A0515DE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774" y="1024899"/>
            <a:ext cx="6891864" cy="3004627"/>
          </a:xfrm>
          <a:prstGeom prst="rect">
            <a:avLst/>
          </a:prstGeom>
        </p:spPr>
      </p:pic>
      <p:sp>
        <p:nvSpPr>
          <p:cNvPr id="33" name="TextBox 32">
            <a:extLst>
              <a:ext uri="{FF2B5EF4-FFF2-40B4-BE49-F238E27FC236}">
                <a16:creationId xmlns:a16="http://schemas.microsoft.com/office/drawing/2014/main" id="{5BC5DC13-29C0-8244-B75F-D35EA77C1A28}"/>
              </a:ext>
            </a:extLst>
          </p:cNvPr>
          <p:cNvSpPr txBox="1"/>
          <p:nvPr/>
        </p:nvSpPr>
        <p:spPr>
          <a:xfrm>
            <a:off x="894614" y="4529939"/>
            <a:ext cx="7578545" cy="1477328"/>
          </a:xfrm>
          <a:prstGeom prst="rect">
            <a:avLst/>
          </a:prstGeom>
          <a:noFill/>
        </p:spPr>
        <p:txBody>
          <a:bodyPr wrap="square" rtlCol="0">
            <a:spAutoFit/>
          </a:bodyPr>
          <a:lstStyle/>
          <a:p>
            <a:r>
              <a:rPr lang="en-US" sz="1800" dirty="0"/>
              <a:t>Light received by a camera is composed of two parts: direct transmission light from distant objects and the scattering light by small particles in air. The direct transmitted light is unpolarized while the scattering light is strongly polarized which can be blocked with a </a:t>
            </a:r>
            <a:r>
              <a:rPr lang="en-US" sz="1800" dirty="0" err="1"/>
              <a:t>polarising</a:t>
            </a:r>
            <a:r>
              <a:rPr lang="en-US" sz="1800" dirty="0"/>
              <a:t> filter, therefore the image appears clearer.</a:t>
            </a:r>
          </a:p>
        </p:txBody>
      </p:sp>
    </p:spTree>
    <p:extLst>
      <p:ext uri="{BB962C8B-B14F-4D97-AF65-F5344CB8AC3E}">
        <p14:creationId xmlns:p14="http://schemas.microsoft.com/office/powerpoint/2010/main" val="25745607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Snell’s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Reflection &amp; Refraction of Light Tutorial">
            <a:extLst>
              <a:ext uri="{FF2B5EF4-FFF2-40B4-BE49-F238E27FC236}">
                <a16:creationId xmlns:a16="http://schemas.microsoft.com/office/drawing/2014/main" id="{02FF63C9-EFCC-CB4E-8C2A-A3DB1112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26" y="1950568"/>
            <a:ext cx="4181475" cy="31946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5E731A-4147-2B4C-B1C5-AC1C42D5A0D6}"/>
              </a:ext>
            </a:extLst>
          </p:cNvPr>
          <p:cNvSpPr txBox="1"/>
          <p:nvPr/>
        </p:nvSpPr>
        <p:spPr>
          <a:xfrm>
            <a:off x="473992" y="1113832"/>
            <a:ext cx="3511282" cy="461665"/>
          </a:xfrm>
          <a:prstGeom prst="rect">
            <a:avLst/>
          </a:prstGeom>
          <a:noFill/>
        </p:spPr>
        <p:txBody>
          <a:bodyPr wrap="none" rtlCol="0">
            <a:spAutoFit/>
          </a:bodyPr>
          <a:lstStyle/>
          <a:p>
            <a:pPr marL="342900" indent="-342900">
              <a:buFont typeface="Wingdings" pitchFamily="2" charset="2"/>
              <a:buChar char="§"/>
            </a:pPr>
            <a:r>
              <a:rPr lang="en-US" dirty="0">
                <a:latin typeface="Baskerville" panose="02020502070401020303" pitchFamily="18" charset="0"/>
                <a:ea typeface="Baskerville" panose="02020502070401020303" pitchFamily="18" charset="0"/>
              </a:rPr>
              <a:t>Snell’s law for refraction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955FB2-B851-2D4C-ABD5-AC147851720C}"/>
                  </a:ext>
                </a:extLst>
              </p:cNvPr>
              <p:cNvSpPr txBox="1"/>
              <p:nvPr/>
            </p:nvSpPr>
            <p:spPr>
              <a:xfrm>
                <a:off x="1077138" y="1876957"/>
                <a:ext cx="23049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𝑛</m:t>
                          </m:r>
                        </m:e>
                        <m:sub>
                          <m:r>
                            <a:rPr lang="en-GB" sz="2000" b="0" i="1" smtClean="0">
                              <a:latin typeface="Cambria Math" panose="02040503050406030204" pitchFamily="18" charset="0"/>
                            </a:rPr>
                            <m:t>1</m:t>
                          </m:r>
                        </m:sub>
                      </m:sSub>
                      <m:func>
                        <m:funcPr>
                          <m:ctrlPr>
                            <a:rPr lang="en-GB" sz="2000" i="1">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sin</m:t>
                          </m:r>
                        </m:fName>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e>
                      </m:func>
                      <m:r>
                        <a:rPr lang="en-GB"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b="0" i="1" smtClean="0">
                              <a:latin typeface="Cambria Math" panose="02040503050406030204" pitchFamily="18" charset="0"/>
                            </a:rPr>
                            <m:t>2</m:t>
                          </m:r>
                        </m:sub>
                      </m:sSub>
                      <m:func>
                        <m:funcPr>
                          <m:ctrlPr>
                            <a:rPr lang="en-GB" sz="2000" i="1">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sin</m:t>
                          </m:r>
                        </m:fName>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e>
                      </m:func>
                    </m:oMath>
                  </m:oMathPara>
                </a14:m>
                <a:endParaRPr lang="en-US" sz="2000" dirty="0"/>
              </a:p>
            </p:txBody>
          </p:sp>
        </mc:Choice>
        <mc:Fallback xmlns="">
          <p:sp>
            <p:nvSpPr>
              <p:cNvPr id="9" name="TextBox 8">
                <a:extLst>
                  <a:ext uri="{FF2B5EF4-FFF2-40B4-BE49-F238E27FC236}">
                    <a16:creationId xmlns:a16="http://schemas.microsoft.com/office/drawing/2014/main" id="{BB955FB2-B851-2D4C-ABD5-AC147851720C}"/>
                  </a:ext>
                </a:extLst>
              </p:cNvPr>
              <p:cNvSpPr txBox="1">
                <a:spLocks noRot="1" noChangeAspect="1" noMove="1" noResize="1" noEditPoints="1" noAdjustHandles="1" noChangeArrowheads="1" noChangeShapeType="1" noTextEdit="1"/>
              </p:cNvSpPr>
              <p:nvPr/>
            </p:nvSpPr>
            <p:spPr>
              <a:xfrm>
                <a:off x="1077138" y="1876957"/>
                <a:ext cx="2304990" cy="307777"/>
              </a:xfrm>
              <a:prstGeom prst="rect">
                <a:avLst/>
              </a:prstGeom>
              <a:blipFill>
                <a:blip r:embed="rId4"/>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C1447B-954D-6C43-BFD1-ACFE61C13898}"/>
                  </a:ext>
                </a:extLst>
              </p:cNvPr>
              <p:cNvSpPr txBox="1"/>
              <p:nvPr/>
            </p:nvSpPr>
            <p:spPr>
              <a:xfrm>
                <a:off x="1055040" y="2710012"/>
                <a:ext cx="2023310" cy="577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2000" i="1" smtClean="0">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sin</m:t>
                          </m:r>
                        </m:fName>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e>
                      </m:func>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2</m:t>
                              </m:r>
                            </m:sub>
                          </m:sSub>
                        </m:den>
                      </m:f>
                      <m:func>
                        <m:funcPr>
                          <m:ctrlPr>
                            <a:rPr lang="en-GB" sz="2000" i="1">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sin</m:t>
                          </m:r>
                        </m:fName>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e>
                      </m:func>
                    </m:oMath>
                  </m:oMathPara>
                </a14:m>
                <a:endParaRPr lang="en-US" sz="2000" dirty="0"/>
              </a:p>
            </p:txBody>
          </p:sp>
        </mc:Choice>
        <mc:Fallback xmlns="">
          <p:sp>
            <p:nvSpPr>
              <p:cNvPr id="14" name="TextBox 13">
                <a:extLst>
                  <a:ext uri="{FF2B5EF4-FFF2-40B4-BE49-F238E27FC236}">
                    <a16:creationId xmlns:a16="http://schemas.microsoft.com/office/drawing/2014/main" id="{F4C1447B-954D-6C43-BFD1-ACFE61C13898}"/>
                  </a:ext>
                </a:extLst>
              </p:cNvPr>
              <p:cNvSpPr txBox="1">
                <a:spLocks noRot="1" noChangeAspect="1" noMove="1" noResize="1" noEditPoints="1" noAdjustHandles="1" noChangeArrowheads="1" noChangeShapeType="1" noTextEdit="1"/>
              </p:cNvSpPr>
              <p:nvPr/>
            </p:nvSpPr>
            <p:spPr>
              <a:xfrm>
                <a:off x="1055040" y="2710012"/>
                <a:ext cx="2023310" cy="577402"/>
              </a:xfrm>
              <a:prstGeom prst="rect">
                <a:avLst/>
              </a:prstGeom>
              <a:blipFill>
                <a:blip r:embed="rId5"/>
                <a:stretch>
                  <a:fillRect l="-62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B1ACA0-6719-914D-9080-20C6630E89C6}"/>
                  </a:ext>
                </a:extLst>
              </p:cNvPr>
              <p:cNvSpPr txBox="1"/>
              <p:nvPr/>
            </p:nvSpPr>
            <p:spPr>
              <a:xfrm>
                <a:off x="1020978" y="3696260"/>
                <a:ext cx="2604359" cy="369332"/>
              </a:xfrm>
              <a:prstGeom prst="rect">
                <a:avLst/>
              </a:prstGeom>
              <a:noFill/>
            </p:spPr>
            <p:txBody>
              <a:bodyPr wrap="square">
                <a:spAutoFit/>
              </a:bodyPr>
              <a:lstStyle/>
              <a:p>
                <a:r>
                  <a:rPr lang="en-US" sz="1800" dirty="0"/>
                  <a:t>If </a:t>
                </a:r>
                <a14:m>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b="0" i="1" smtClean="0">
                        <a:latin typeface="Cambria Math" panose="02040503050406030204" pitchFamily="18" charset="0"/>
                      </a:rPr>
                      <m:t>&gt;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oMath>
                </a14:m>
                <a:r>
                  <a:rPr lang="en-US" sz="1800" dirty="0"/>
                  <a:t>, then </a:t>
                </a:r>
                <a14:m>
                  <m:oMath xmlns:m="http://schemas.openxmlformats.org/officeDocument/2006/math">
                    <m:sSub>
                      <m:sSubPr>
                        <m:ctrlPr>
                          <a:rPr lang="en-US" sz="1800" i="1">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2</m:t>
                        </m:r>
                      </m:sub>
                    </m:sSub>
                    <m:r>
                      <a:rPr lang="en-GB" sz="1800" i="1">
                        <a:latin typeface="Cambria Math" panose="02040503050406030204" pitchFamily="18" charset="0"/>
                      </a:rPr>
                      <m:t>&gt;</m:t>
                    </m:r>
                    <m:sSub>
                      <m:sSubPr>
                        <m:ctrlPr>
                          <a:rPr lang="en-US" sz="1800" i="1">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1</m:t>
                        </m:r>
                      </m:sub>
                    </m:sSub>
                  </m:oMath>
                </a14:m>
                <a:endParaRPr lang="en-US" sz="1800" dirty="0"/>
              </a:p>
            </p:txBody>
          </p:sp>
        </mc:Choice>
        <mc:Fallback xmlns="">
          <p:sp>
            <p:nvSpPr>
              <p:cNvPr id="16" name="TextBox 15">
                <a:extLst>
                  <a:ext uri="{FF2B5EF4-FFF2-40B4-BE49-F238E27FC236}">
                    <a16:creationId xmlns:a16="http://schemas.microsoft.com/office/drawing/2014/main" id="{D5B1ACA0-6719-914D-9080-20C6630E89C6}"/>
                  </a:ext>
                </a:extLst>
              </p:cNvPr>
              <p:cNvSpPr txBox="1">
                <a:spLocks noRot="1" noChangeAspect="1" noMove="1" noResize="1" noEditPoints="1" noAdjustHandles="1" noChangeArrowheads="1" noChangeShapeType="1" noTextEdit="1"/>
              </p:cNvSpPr>
              <p:nvPr/>
            </p:nvSpPr>
            <p:spPr>
              <a:xfrm>
                <a:off x="1020978" y="3696260"/>
                <a:ext cx="2604359" cy="369332"/>
              </a:xfrm>
              <a:prstGeom prst="rect">
                <a:avLst/>
              </a:prstGeom>
              <a:blipFill>
                <a:blip r:embed="rId6"/>
                <a:stretch>
                  <a:fillRect l="-1942" t="-6452"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1277F5-DB21-4C44-896B-2A2C40BCD5F0}"/>
                  </a:ext>
                </a:extLst>
              </p:cNvPr>
              <p:cNvSpPr txBox="1"/>
              <p:nvPr/>
            </p:nvSpPr>
            <p:spPr>
              <a:xfrm>
                <a:off x="1020977" y="4367054"/>
                <a:ext cx="2604359" cy="369332"/>
              </a:xfrm>
              <a:prstGeom prst="rect">
                <a:avLst/>
              </a:prstGeom>
              <a:noFill/>
            </p:spPr>
            <p:txBody>
              <a:bodyPr wrap="square">
                <a:spAutoFit/>
              </a:bodyPr>
              <a:lstStyle/>
              <a:p>
                <a:r>
                  <a:rPr lang="en-US" sz="1800" dirty="0"/>
                  <a:t>If </a:t>
                </a:r>
                <a14:m>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b="0" i="1" smtClean="0">
                        <a:latin typeface="Cambria Math" panose="02040503050406030204" pitchFamily="18" charset="0"/>
                      </a:rPr>
                      <m:t>&lt;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oMath>
                </a14:m>
                <a:r>
                  <a:rPr lang="en-US" sz="1800" dirty="0"/>
                  <a:t>, then </a:t>
                </a:r>
                <a14:m>
                  <m:oMath xmlns:m="http://schemas.openxmlformats.org/officeDocument/2006/math">
                    <m:sSub>
                      <m:sSubPr>
                        <m:ctrlPr>
                          <a:rPr lang="en-US" sz="1800" i="1">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&lt;</m:t>
                    </m:r>
                    <m:sSub>
                      <m:sSubPr>
                        <m:ctrlPr>
                          <a:rPr lang="en-US" sz="1800" i="1">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1</m:t>
                        </m:r>
                      </m:sub>
                    </m:sSub>
                  </m:oMath>
                </a14:m>
                <a:endParaRPr lang="en-US" sz="1800" dirty="0"/>
              </a:p>
            </p:txBody>
          </p:sp>
        </mc:Choice>
        <mc:Fallback xmlns="">
          <p:sp>
            <p:nvSpPr>
              <p:cNvPr id="17" name="TextBox 16">
                <a:extLst>
                  <a:ext uri="{FF2B5EF4-FFF2-40B4-BE49-F238E27FC236}">
                    <a16:creationId xmlns:a16="http://schemas.microsoft.com/office/drawing/2014/main" id="{991277F5-DB21-4C44-896B-2A2C40BCD5F0}"/>
                  </a:ext>
                </a:extLst>
              </p:cNvPr>
              <p:cNvSpPr txBox="1">
                <a:spLocks noRot="1" noChangeAspect="1" noMove="1" noResize="1" noEditPoints="1" noAdjustHandles="1" noChangeArrowheads="1" noChangeShapeType="1" noTextEdit="1"/>
              </p:cNvSpPr>
              <p:nvPr/>
            </p:nvSpPr>
            <p:spPr>
              <a:xfrm>
                <a:off x="1020977" y="4367054"/>
                <a:ext cx="2604359" cy="369332"/>
              </a:xfrm>
              <a:prstGeom prst="rect">
                <a:avLst/>
              </a:prstGeom>
              <a:blipFill>
                <a:blip r:embed="rId7"/>
                <a:stretch>
                  <a:fillRect l="-1942"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5068449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Dehazing Imaging</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a:extLst>
              <a:ext uri="{FF2B5EF4-FFF2-40B4-BE49-F238E27FC236}">
                <a16:creationId xmlns:a16="http://schemas.microsoft.com/office/drawing/2014/main" id="{CEBDB86E-903A-1F4B-9810-43986F8A7787}"/>
              </a:ext>
            </a:extLst>
          </p:cNvPr>
          <p:cNvPicPr>
            <a:picLocks noChangeAspect="1"/>
          </p:cNvPicPr>
          <p:nvPr/>
        </p:nvPicPr>
        <p:blipFill>
          <a:blip r:embed="rId3"/>
          <a:stretch>
            <a:fillRect/>
          </a:stretch>
        </p:blipFill>
        <p:spPr>
          <a:xfrm>
            <a:off x="5842633" y="1600795"/>
            <a:ext cx="2875240" cy="2145371"/>
          </a:xfrm>
          <a:prstGeom prst="rect">
            <a:avLst/>
          </a:prstGeom>
        </p:spPr>
      </p:pic>
      <p:sp>
        <p:nvSpPr>
          <p:cNvPr id="9" name="TextBox 8">
            <a:extLst>
              <a:ext uri="{FF2B5EF4-FFF2-40B4-BE49-F238E27FC236}">
                <a16:creationId xmlns:a16="http://schemas.microsoft.com/office/drawing/2014/main" id="{4E1682C5-042D-9E44-8B23-0CA91A49F6AE}"/>
              </a:ext>
            </a:extLst>
          </p:cNvPr>
          <p:cNvSpPr txBox="1"/>
          <p:nvPr/>
        </p:nvSpPr>
        <p:spPr>
          <a:xfrm>
            <a:off x="5889864" y="916532"/>
            <a:ext cx="2780777" cy="584775"/>
          </a:xfrm>
          <a:prstGeom prst="rect">
            <a:avLst/>
          </a:prstGeom>
          <a:noFill/>
        </p:spPr>
        <p:txBody>
          <a:bodyPr wrap="square" rtlCol="0">
            <a:spAutoFit/>
          </a:bodyPr>
          <a:lstStyle/>
          <a:p>
            <a:r>
              <a:rPr lang="en-US" sz="1600" dirty="0"/>
              <a:t>Angular dependent radiation of an electric dipole</a:t>
            </a:r>
          </a:p>
        </p:txBody>
      </p:sp>
      <p:sp>
        <p:nvSpPr>
          <p:cNvPr id="12" name="TextBox 11">
            <a:extLst>
              <a:ext uri="{FF2B5EF4-FFF2-40B4-BE49-F238E27FC236}">
                <a16:creationId xmlns:a16="http://schemas.microsoft.com/office/drawing/2014/main" id="{F229DBFE-443F-114E-99CA-942C7C0672D5}"/>
              </a:ext>
            </a:extLst>
          </p:cNvPr>
          <p:cNvSpPr txBox="1"/>
          <p:nvPr/>
        </p:nvSpPr>
        <p:spPr>
          <a:xfrm>
            <a:off x="869972" y="4155039"/>
            <a:ext cx="7711163"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A small particle in air can be modelled as an electric dipole with dipole moments along the x- and y- direction, respectively. </a:t>
            </a:r>
          </a:p>
          <a:p>
            <a:pPr marL="285750" indent="-285750">
              <a:buFont typeface="Arial" panose="020B0604020202020204" pitchFamily="34" charset="0"/>
              <a:buChar char="•"/>
            </a:pPr>
            <a:r>
              <a:rPr lang="en-US" sz="1800" dirty="0"/>
              <a:t>Electric dipole radiates strongly in the direction perpendicular to the dipole moment, but weakly along the dipole oscillating direction. </a:t>
            </a:r>
          </a:p>
          <a:p>
            <a:pPr marL="285750" indent="-285750">
              <a:buFont typeface="Arial" panose="020B0604020202020204" pitchFamily="34" charset="0"/>
              <a:buChar char="•"/>
            </a:pPr>
            <a:r>
              <a:rPr lang="en-US" sz="1800" dirty="0"/>
              <a:t>The scattering light received by the camera is mainly from the x-dipole (as the y-dipole has no radiation towards the camera. ), so it is mainly polarized along the x-direction, hence can be blocked with a </a:t>
            </a:r>
            <a:r>
              <a:rPr lang="en-US" sz="1800" dirty="0" err="1"/>
              <a:t>polariser</a:t>
            </a:r>
            <a:r>
              <a:rPr lang="en-US" sz="1800" dirty="0"/>
              <a:t> along the z-direction.</a:t>
            </a:r>
          </a:p>
        </p:txBody>
      </p:sp>
      <p:grpSp>
        <p:nvGrpSpPr>
          <p:cNvPr id="25" name="Group 24">
            <a:extLst>
              <a:ext uri="{FF2B5EF4-FFF2-40B4-BE49-F238E27FC236}">
                <a16:creationId xmlns:a16="http://schemas.microsoft.com/office/drawing/2014/main" id="{8BFC3586-4288-1549-8CFA-B608521E02FF}"/>
              </a:ext>
            </a:extLst>
          </p:cNvPr>
          <p:cNvGrpSpPr/>
          <p:nvPr/>
        </p:nvGrpSpPr>
        <p:grpSpPr>
          <a:xfrm>
            <a:off x="457840" y="1535147"/>
            <a:ext cx="5074507" cy="1898103"/>
            <a:chOff x="-87" y="1362950"/>
            <a:chExt cx="5074507" cy="1898103"/>
          </a:xfrm>
        </p:grpSpPr>
        <p:sp>
          <p:nvSpPr>
            <p:cNvPr id="11" name="Freeform 10">
              <a:extLst>
                <a:ext uri="{FF2B5EF4-FFF2-40B4-BE49-F238E27FC236}">
                  <a16:creationId xmlns:a16="http://schemas.microsoft.com/office/drawing/2014/main" id="{56719DB6-7973-244E-A434-5895F7634073}"/>
                </a:ext>
              </a:extLst>
            </p:cNvPr>
            <p:cNvSpPr/>
            <p:nvPr/>
          </p:nvSpPr>
          <p:spPr>
            <a:xfrm>
              <a:off x="2352672" y="2176514"/>
              <a:ext cx="2182762" cy="589935"/>
            </a:xfrm>
            <a:custGeom>
              <a:avLst/>
              <a:gdLst>
                <a:gd name="connsiteX0" fmla="*/ 560439 w 2182762"/>
                <a:gd name="connsiteY0" fmla="*/ 0 h 589935"/>
                <a:gd name="connsiteX1" fmla="*/ 0 w 2182762"/>
                <a:gd name="connsiteY1" fmla="*/ 589935 h 589935"/>
                <a:gd name="connsiteX2" fmla="*/ 1578078 w 2182762"/>
                <a:gd name="connsiteY2" fmla="*/ 589935 h 589935"/>
                <a:gd name="connsiteX3" fmla="*/ 2182762 w 2182762"/>
                <a:gd name="connsiteY3" fmla="*/ 0 h 589935"/>
                <a:gd name="connsiteX4" fmla="*/ 560439 w 2182762"/>
                <a:gd name="connsiteY4" fmla="*/ 0 h 589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762" h="589935">
                  <a:moveTo>
                    <a:pt x="560439" y="0"/>
                  </a:moveTo>
                  <a:lnTo>
                    <a:pt x="0" y="589935"/>
                  </a:lnTo>
                  <a:lnTo>
                    <a:pt x="1578078" y="589935"/>
                  </a:lnTo>
                  <a:lnTo>
                    <a:pt x="2182762" y="0"/>
                  </a:lnTo>
                  <a:lnTo>
                    <a:pt x="560439" y="0"/>
                  </a:lnTo>
                  <a:close/>
                </a:path>
              </a:pathLst>
            </a:cu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4" name="Straight Arrow Connector 13">
              <a:extLst>
                <a:ext uri="{FF2B5EF4-FFF2-40B4-BE49-F238E27FC236}">
                  <a16:creationId xmlns:a16="http://schemas.microsoft.com/office/drawing/2014/main" id="{B87A8C3F-4EFB-2C4A-96B7-5A25C03009D7}"/>
                </a:ext>
              </a:extLst>
            </p:cNvPr>
            <p:cNvCxnSpPr/>
            <p:nvPr/>
          </p:nvCxnSpPr>
          <p:spPr bwMode="auto">
            <a:xfrm>
              <a:off x="3062939" y="2441985"/>
              <a:ext cx="577964" cy="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17" name="Straight Arrow Connector 16">
              <a:extLst>
                <a:ext uri="{FF2B5EF4-FFF2-40B4-BE49-F238E27FC236}">
                  <a16:creationId xmlns:a16="http://schemas.microsoft.com/office/drawing/2014/main" id="{66EA82AB-974B-D848-BD6A-0DF0F1836BAA}"/>
                </a:ext>
              </a:extLst>
            </p:cNvPr>
            <p:cNvCxnSpPr/>
            <p:nvPr/>
          </p:nvCxnSpPr>
          <p:spPr bwMode="auto">
            <a:xfrm flipH="1">
              <a:off x="3231376" y="2265005"/>
              <a:ext cx="263766" cy="353961"/>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19" name="Straight Arrow Connector 18">
              <a:extLst>
                <a:ext uri="{FF2B5EF4-FFF2-40B4-BE49-F238E27FC236}">
                  <a16:creationId xmlns:a16="http://schemas.microsoft.com/office/drawing/2014/main" id="{16D3980F-DAC6-7B4B-80C3-3F825DC77CCC}"/>
                </a:ext>
              </a:extLst>
            </p:cNvPr>
            <p:cNvCxnSpPr>
              <a:cxnSpLocks/>
            </p:cNvCxnSpPr>
            <p:nvPr/>
          </p:nvCxnSpPr>
          <p:spPr bwMode="auto">
            <a:xfrm flipH="1">
              <a:off x="1202299" y="2437930"/>
              <a:ext cx="3872121" cy="40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8B2C38E3-EA06-7A42-BDFF-79F3F3427011}"/>
                </a:ext>
              </a:extLst>
            </p:cNvPr>
            <p:cNvSpPr/>
            <p:nvPr/>
          </p:nvSpPr>
          <p:spPr>
            <a:xfrm>
              <a:off x="3311315" y="2383930"/>
              <a:ext cx="108000" cy="108000"/>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27" name="Straight Arrow Connector 26">
              <a:extLst>
                <a:ext uri="{FF2B5EF4-FFF2-40B4-BE49-F238E27FC236}">
                  <a16:creationId xmlns:a16="http://schemas.microsoft.com/office/drawing/2014/main" id="{87443B03-EC90-B140-AA9E-7D153AECC2AF}"/>
                </a:ext>
              </a:extLst>
            </p:cNvPr>
            <p:cNvCxnSpPr/>
            <p:nvPr/>
          </p:nvCxnSpPr>
          <p:spPr bwMode="auto">
            <a:xfrm>
              <a:off x="3370309" y="1837986"/>
              <a:ext cx="0" cy="12359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Sun 28">
              <a:extLst>
                <a:ext uri="{FF2B5EF4-FFF2-40B4-BE49-F238E27FC236}">
                  <a16:creationId xmlns:a16="http://schemas.microsoft.com/office/drawing/2014/main" id="{D63B2FBA-2FFD-A44A-8981-A44BC3EE1BEC}"/>
                </a:ext>
              </a:extLst>
            </p:cNvPr>
            <p:cNvSpPr/>
            <p:nvPr/>
          </p:nvSpPr>
          <p:spPr>
            <a:xfrm>
              <a:off x="3154309" y="1362950"/>
              <a:ext cx="432000" cy="432000"/>
            </a:xfrm>
            <a:prstGeom prst="sun">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EEBD763A-A726-2349-B69C-0610E3E6CE5F}"/>
                </a:ext>
              </a:extLst>
            </p:cNvPr>
            <p:cNvSpPr txBox="1"/>
            <p:nvPr/>
          </p:nvSpPr>
          <p:spPr>
            <a:xfrm>
              <a:off x="3351921" y="2891721"/>
              <a:ext cx="444666" cy="369332"/>
            </a:xfrm>
            <a:prstGeom prst="rect">
              <a:avLst/>
            </a:prstGeom>
            <a:noFill/>
          </p:spPr>
          <p:txBody>
            <a:bodyPr wrap="square" rtlCol="0">
              <a:spAutoFit/>
            </a:bodyPr>
            <a:lstStyle/>
            <a:p>
              <a:r>
                <a:rPr lang="en-US" sz="1800" i="1" dirty="0"/>
                <a:t>z</a:t>
              </a:r>
            </a:p>
          </p:txBody>
        </p:sp>
        <p:sp>
          <p:nvSpPr>
            <p:cNvPr id="20" name="TextBox 19">
              <a:extLst>
                <a:ext uri="{FF2B5EF4-FFF2-40B4-BE49-F238E27FC236}">
                  <a16:creationId xmlns:a16="http://schemas.microsoft.com/office/drawing/2014/main" id="{0494775E-EAF4-7747-A668-DC2C95EA6CD7}"/>
                </a:ext>
              </a:extLst>
            </p:cNvPr>
            <p:cNvSpPr txBox="1"/>
            <p:nvPr/>
          </p:nvSpPr>
          <p:spPr>
            <a:xfrm>
              <a:off x="3448097" y="1971537"/>
              <a:ext cx="548511" cy="461665"/>
            </a:xfrm>
            <a:prstGeom prst="rect">
              <a:avLst/>
            </a:prstGeom>
            <a:noFill/>
          </p:spPr>
          <p:txBody>
            <a:bodyPr wrap="square" rtlCol="0">
              <a:spAutoFit/>
            </a:bodyPr>
            <a:lstStyle/>
            <a:p>
              <a:r>
                <a:rPr lang="en-US" sz="2000" i="1" dirty="0"/>
                <a:t>x</a:t>
              </a:r>
            </a:p>
          </p:txBody>
        </p:sp>
        <p:sp>
          <p:nvSpPr>
            <p:cNvPr id="21" name="TextBox 20">
              <a:extLst>
                <a:ext uri="{FF2B5EF4-FFF2-40B4-BE49-F238E27FC236}">
                  <a16:creationId xmlns:a16="http://schemas.microsoft.com/office/drawing/2014/main" id="{D38CF848-3A67-1C43-BA64-F27937FC1FBF}"/>
                </a:ext>
              </a:extLst>
            </p:cNvPr>
            <p:cNvSpPr txBox="1"/>
            <p:nvPr/>
          </p:nvSpPr>
          <p:spPr>
            <a:xfrm>
              <a:off x="2957120" y="2051242"/>
              <a:ext cx="548511" cy="400110"/>
            </a:xfrm>
            <a:prstGeom prst="rect">
              <a:avLst/>
            </a:prstGeom>
            <a:noFill/>
          </p:spPr>
          <p:txBody>
            <a:bodyPr wrap="square" rtlCol="0">
              <a:spAutoFit/>
            </a:bodyPr>
            <a:lstStyle/>
            <a:p>
              <a:r>
                <a:rPr lang="en-US" sz="2000" i="1" dirty="0"/>
                <a:t>y</a:t>
              </a:r>
            </a:p>
          </p:txBody>
        </p:sp>
        <p:sp>
          <p:nvSpPr>
            <p:cNvPr id="8" name="TextBox 7">
              <a:extLst>
                <a:ext uri="{FF2B5EF4-FFF2-40B4-BE49-F238E27FC236}">
                  <a16:creationId xmlns:a16="http://schemas.microsoft.com/office/drawing/2014/main" id="{8D81B815-472B-0D45-875D-CD9A132C3E60}"/>
                </a:ext>
              </a:extLst>
            </p:cNvPr>
            <p:cNvSpPr txBox="1"/>
            <p:nvPr/>
          </p:nvSpPr>
          <p:spPr>
            <a:xfrm>
              <a:off x="-87" y="2221796"/>
              <a:ext cx="824265" cy="338554"/>
            </a:xfrm>
            <a:prstGeom prst="rect">
              <a:avLst/>
            </a:prstGeom>
            <a:noFill/>
            <a:ln>
              <a:solidFill>
                <a:schemeClr val="tx1"/>
              </a:solidFill>
            </a:ln>
          </p:spPr>
          <p:txBody>
            <a:bodyPr wrap="none" rtlCol="0">
              <a:spAutoFit/>
            </a:bodyPr>
            <a:lstStyle/>
            <a:p>
              <a:r>
                <a:rPr lang="en-US" sz="1600" dirty="0"/>
                <a:t>Camera</a:t>
              </a:r>
            </a:p>
          </p:txBody>
        </p:sp>
        <p:sp>
          <p:nvSpPr>
            <p:cNvPr id="28" name="TextBox 27">
              <a:extLst>
                <a:ext uri="{FF2B5EF4-FFF2-40B4-BE49-F238E27FC236}">
                  <a16:creationId xmlns:a16="http://schemas.microsoft.com/office/drawing/2014/main" id="{8537A89D-1AB9-4E46-9CA1-A46EE9E1B0E4}"/>
                </a:ext>
              </a:extLst>
            </p:cNvPr>
            <p:cNvSpPr txBox="1"/>
            <p:nvPr/>
          </p:nvSpPr>
          <p:spPr>
            <a:xfrm>
              <a:off x="1439481" y="2076153"/>
              <a:ext cx="1285929" cy="307777"/>
            </a:xfrm>
            <a:prstGeom prst="rect">
              <a:avLst/>
            </a:prstGeom>
            <a:noFill/>
          </p:spPr>
          <p:txBody>
            <a:bodyPr wrap="none" rtlCol="0">
              <a:spAutoFit/>
            </a:bodyPr>
            <a:lstStyle/>
            <a:p>
              <a:r>
                <a:rPr lang="en-US" sz="1400" dirty="0"/>
                <a:t>Scattering light</a:t>
              </a:r>
            </a:p>
          </p:txBody>
        </p:sp>
        <p:sp>
          <p:nvSpPr>
            <p:cNvPr id="2" name="TextBox 1">
              <a:extLst>
                <a:ext uri="{FF2B5EF4-FFF2-40B4-BE49-F238E27FC236}">
                  <a16:creationId xmlns:a16="http://schemas.microsoft.com/office/drawing/2014/main" id="{C4B19314-84FB-FC46-9472-DAAC0EA808B2}"/>
                </a:ext>
              </a:extLst>
            </p:cNvPr>
            <p:cNvSpPr txBox="1"/>
            <p:nvPr/>
          </p:nvSpPr>
          <p:spPr>
            <a:xfrm>
              <a:off x="3596643" y="1414258"/>
              <a:ext cx="434734" cy="307777"/>
            </a:xfrm>
            <a:prstGeom prst="rect">
              <a:avLst/>
            </a:prstGeom>
            <a:noFill/>
          </p:spPr>
          <p:txBody>
            <a:bodyPr wrap="none" rtlCol="0">
              <a:spAutoFit/>
            </a:bodyPr>
            <a:lstStyle/>
            <a:p>
              <a:r>
                <a:rPr lang="en-US" sz="1400" dirty="0"/>
                <a:t>sun</a:t>
              </a:r>
            </a:p>
          </p:txBody>
        </p:sp>
        <p:sp>
          <p:nvSpPr>
            <p:cNvPr id="3" name="Oval 2">
              <a:extLst>
                <a:ext uri="{FF2B5EF4-FFF2-40B4-BE49-F238E27FC236}">
                  <a16:creationId xmlns:a16="http://schemas.microsoft.com/office/drawing/2014/main" id="{5A9E95DC-4A46-654D-81D5-D58D4FB064B4}"/>
                </a:ext>
              </a:extLst>
            </p:cNvPr>
            <p:cNvSpPr/>
            <p:nvPr/>
          </p:nvSpPr>
          <p:spPr>
            <a:xfrm>
              <a:off x="1175160" y="1851902"/>
              <a:ext cx="290205" cy="1239158"/>
            </a:xfrm>
            <a:prstGeom prst="ellipse">
              <a:avLst/>
            </a:prstGeom>
            <a:pattFill prst="ltVert">
              <a:fgClr>
                <a:schemeClr val="tx1">
                  <a:lumMod val="50000"/>
                  <a:lumOff val="50000"/>
                </a:schemeClr>
              </a:fgClr>
              <a:bgClr>
                <a:schemeClr val="bg1"/>
              </a:bgClr>
            </a:patt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3" name="Straight Arrow Connector 12">
              <a:extLst>
                <a:ext uri="{FF2B5EF4-FFF2-40B4-BE49-F238E27FC236}">
                  <a16:creationId xmlns:a16="http://schemas.microsoft.com/office/drawing/2014/main" id="{8C0B406D-CA87-C145-A7F3-7A0C3B8AE7A3}"/>
                </a:ext>
              </a:extLst>
            </p:cNvPr>
            <p:cNvCxnSpPr>
              <a:cxnSpLocks/>
            </p:cNvCxnSpPr>
            <p:nvPr/>
          </p:nvCxnSpPr>
          <p:spPr bwMode="auto">
            <a:xfrm flipH="1" flipV="1">
              <a:off x="823288" y="2432226"/>
              <a:ext cx="351872" cy="16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Connector 17">
              <a:extLst>
                <a:ext uri="{FF2B5EF4-FFF2-40B4-BE49-F238E27FC236}">
                  <a16:creationId xmlns:a16="http://schemas.microsoft.com/office/drawing/2014/main" id="{37C9F35A-B846-ED44-BF2C-C34C7B4CAE41}"/>
                </a:ext>
              </a:extLst>
            </p:cNvPr>
            <p:cNvCxnSpPr>
              <a:cxnSpLocks/>
            </p:cNvCxnSpPr>
            <p:nvPr/>
          </p:nvCxnSpPr>
          <p:spPr bwMode="auto">
            <a:xfrm flipH="1" flipV="1">
              <a:off x="1320262" y="2438826"/>
              <a:ext cx="342044" cy="458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6" name="TextBox 25">
            <a:extLst>
              <a:ext uri="{FF2B5EF4-FFF2-40B4-BE49-F238E27FC236}">
                <a16:creationId xmlns:a16="http://schemas.microsoft.com/office/drawing/2014/main" id="{C9066E19-8E85-684E-BA9D-F4C963D44A3A}"/>
              </a:ext>
            </a:extLst>
          </p:cNvPr>
          <p:cNvSpPr txBox="1"/>
          <p:nvPr/>
        </p:nvSpPr>
        <p:spPr>
          <a:xfrm>
            <a:off x="1360830" y="1561808"/>
            <a:ext cx="906017" cy="338554"/>
          </a:xfrm>
          <a:prstGeom prst="rect">
            <a:avLst/>
          </a:prstGeom>
          <a:noFill/>
        </p:spPr>
        <p:txBody>
          <a:bodyPr wrap="none" rtlCol="0">
            <a:spAutoFit/>
          </a:bodyPr>
          <a:lstStyle/>
          <a:p>
            <a:r>
              <a:rPr lang="en-US" sz="1600" dirty="0" err="1"/>
              <a:t>polariser</a:t>
            </a:r>
            <a:endParaRPr lang="en-US" sz="1600" dirty="0"/>
          </a:p>
        </p:txBody>
      </p:sp>
    </p:spTree>
    <p:extLst>
      <p:ext uri="{BB962C8B-B14F-4D97-AF65-F5344CB8AC3E}">
        <p14:creationId xmlns:p14="http://schemas.microsoft.com/office/powerpoint/2010/main" val="1057927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Recap of Previous Lecture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A4E5650B-BED8-734C-B18A-03C40F54B8D5}"/>
              </a:ext>
            </a:extLst>
          </p:cNvPr>
          <p:cNvSpPr txBox="1"/>
          <p:nvPr/>
        </p:nvSpPr>
        <p:spPr>
          <a:xfrm>
            <a:off x="5037264" y="978377"/>
            <a:ext cx="3890846" cy="584775"/>
          </a:xfrm>
          <a:prstGeom prst="rect">
            <a:avLst/>
          </a:prstGeom>
          <a:noFill/>
        </p:spPr>
        <p:txBody>
          <a:bodyPr wrap="square" rtlCol="0">
            <a:spAutoFit/>
          </a:bodyPr>
          <a:lstStyle/>
          <a:p>
            <a:r>
              <a:rPr lang="en-US" sz="1600" dirty="0">
                <a:latin typeface="+mn-lt"/>
              </a:rPr>
              <a:t>The degree of polarisation of reflected light at air/glass interface. </a:t>
            </a: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C01D47BE-F29F-6D42-8B56-2C9013EBBB96}"/>
                  </a:ext>
                </a:extLst>
              </p:cNvPr>
              <p:cNvSpPr/>
              <p:nvPr/>
            </p:nvSpPr>
            <p:spPr>
              <a:xfrm>
                <a:off x="1068696" y="3477653"/>
                <a:ext cx="1780899" cy="369332"/>
              </a:xfrm>
              <a:prstGeom prst="rect">
                <a:avLst/>
              </a:prstGeom>
              <a:solidFill>
                <a:schemeClr val="bg1"/>
              </a:solidFill>
            </p:spPr>
            <p:txBody>
              <a:bodyPr wrap="square">
                <a:spAutoFit/>
              </a:bodyPr>
              <a:lstStyle/>
              <a:p>
                <a:pPr algn="ctr"/>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p:sp>
            <p:nvSpPr>
              <p:cNvPr id="23" name="Rectangle 22">
                <a:extLst>
                  <a:ext uri="{FF2B5EF4-FFF2-40B4-BE49-F238E27FC236}">
                    <a16:creationId xmlns:a16="http://schemas.microsoft.com/office/drawing/2014/main" id="{C01D47BE-F29F-6D42-8B56-2C9013EBBB96}"/>
                  </a:ext>
                </a:extLst>
              </p:cNvPr>
              <p:cNvSpPr>
                <a:spLocks noRot="1" noChangeAspect="1" noMove="1" noResize="1" noEditPoints="1" noAdjustHandles="1" noChangeArrowheads="1" noChangeShapeType="1" noTextEdit="1"/>
              </p:cNvSpPr>
              <p:nvPr/>
            </p:nvSpPr>
            <p:spPr>
              <a:xfrm>
                <a:off x="1068696" y="3477653"/>
                <a:ext cx="1780899" cy="369332"/>
              </a:xfrm>
              <a:prstGeom prst="rect">
                <a:avLst/>
              </a:prstGeom>
              <a:blipFill>
                <a:blip r:embed="rId3"/>
                <a:stretch>
                  <a:fillRect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9D4FE1A4-1963-D846-8EA8-AA60A0AE1DF9}"/>
                  </a:ext>
                </a:extLst>
              </p:cNvPr>
              <p:cNvSpPr/>
              <p:nvPr/>
            </p:nvSpPr>
            <p:spPr>
              <a:xfrm>
                <a:off x="1658880" y="2251664"/>
                <a:ext cx="1583704" cy="369332"/>
              </a:xfrm>
              <a:prstGeom prst="rect">
                <a:avLst/>
              </a:prstGeom>
              <a:solidFill>
                <a:schemeClr val="bg1"/>
              </a:solidFill>
            </p:spPr>
            <p:txBody>
              <a:bodyPr wrap="square">
                <a:spAutoFit/>
              </a:bodyPr>
              <a:lstStyle/>
              <a:p>
                <a:pPr algn="ctr"/>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p:sp>
            <p:nvSpPr>
              <p:cNvPr id="24" name="Rectangle 23">
                <a:extLst>
                  <a:ext uri="{FF2B5EF4-FFF2-40B4-BE49-F238E27FC236}">
                    <a16:creationId xmlns:a16="http://schemas.microsoft.com/office/drawing/2014/main" id="{9D4FE1A4-1963-D846-8EA8-AA60A0AE1DF9}"/>
                  </a:ext>
                </a:extLst>
              </p:cNvPr>
              <p:cNvSpPr>
                <a:spLocks noRot="1" noChangeAspect="1" noMove="1" noResize="1" noEditPoints="1" noAdjustHandles="1" noChangeArrowheads="1" noChangeShapeType="1" noTextEdit="1"/>
              </p:cNvSpPr>
              <p:nvPr/>
            </p:nvSpPr>
            <p:spPr>
              <a:xfrm>
                <a:off x="1658880" y="2251664"/>
                <a:ext cx="1583704" cy="369332"/>
              </a:xfrm>
              <a:prstGeom prst="rect">
                <a:avLst/>
              </a:prstGeom>
              <a:blipFill>
                <a:blip r:embed="rId4"/>
                <a:stretch>
                  <a:fillRect l="-794" t="-6667" b="-26667"/>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2279D7B-800B-8043-ABCC-BDF3315AD29B}"/>
              </a:ext>
            </a:extLst>
          </p:cNvPr>
          <p:cNvCxnSpPr>
            <a:cxnSpLocks/>
          </p:cNvCxnSpPr>
          <p:nvPr/>
        </p:nvCxnSpPr>
        <p:spPr bwMode="auto">
          <a:xfrm flipV="1">
            <a:off x="2393018" y="5088214"/>
            <a:ext cx="0" cy="379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9" name="Picture 18">
            <a:extLst>
              <a:ext uri="{FF2B5EF4-FFF2-40B4-BE49-F238E27FC236}">
                <a16:creationId xmlns:a16="http://schemas.microsoft.com/office/drawing/2014/main" id="{3D85E59A-E377-644D-B5A6-D3F8F9B29BF6}"/>
              </a:ext>
            </a:extLst>
          </p:cNvPr>
          <p:cNvPicPr>
            <a:picLocks noChangeAspect="1"/>
          </p:cNvPicPr>
          <p:nvPr/>
        </p:nvPicPr>
        <p:blipFill>
          <a:blip r:embed="rId5"/>
          <a:stretch>
            <a:fillRect/>
          </a:stretch>
        </p:blipFill>
        <p:spPr>
          <a:xfrm>
            <a:off x="49363" y="1269099"/>
            <a:ext cx="4313633" cy="4354715"/>
          </a:xfrm>
          <a:prstGeom prst="rect">
            <a:avLst/>
          </a:prstGeom>
        </p:spPr>
      </p:pic>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4C46A2BF-2A16-B945-9356-654E6CEDFF91}"/>
                  </a:ext>
                </a:extLst>
              </p:cNvPr>
              <p:cNvSpPr/>
              <p:nvPr/>
            </p:nvSpPr>
            <p:spPr>
              <a:xfrm>
                <a:off x="1387600" y="3553660"/>
                <a:ext cx="166744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p:sp>
            <p:nvSpPr>
              <p:cNvPr id="20" name="Rectangle 19">
                <a:extLst>
                  <a:ext uri="{FF2B5EF4-FFF2-40B4-BE49-F238E27FC236}">
                    <a16:creationId xmlns:a16="http://schemas.microsoft.com/office/drawing/2014/main" id="{4C46A2BF-2A16-B945-9356-654E6CEDFF91}"/>
                  </a:ext>
                </a:extLst>
              </p:cNvPr>
              <p:cNvSpPr>
                <a:spLocks noRot="1" noChangeAspect="1" noMove="1" noResize="1" noEditPoints="1" noAdjustHandles="1" noChangeArrowheads="1" noChangeShapeType="1" noTextEdit="1"/>
              </p:cNvSpPr>
              <p:nvPr/>
            </p:nvSpPr>
            <p:spPr>
              <a:xfrm>
                <a:off x="1387600" y="3553660"/>
                <a:ext cx="1667444" cy="369332"/>
              </a:xfrm>
              <a:prstGeom prst="rect">
                <a:avLst/>
              </a:prstGeom>
              <a:blipFill>
                <a:blip r:embed="rId6"/>
                <a:stretch>
                  <a:fillRect l="-3030" t="-6452"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136E46C2-712E-FB46-B6A9-4733FC6DB187}"/>
                  </a:ext>
                </a:extLst>
              </p:cNvPr>
              <p:cNvSpPr/>
              <p:nvPr/>
            </p:nvSpPr>
            <p:spPr>
              <a:xfrm>
                <a:off x="1962558" y="2181169"/>
                <a:ext cx="152317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p:sp>
            <p:nvSpPr>
              <p:cNvPr id="21" name="Rectangle 20">
                <a:extLst>
                  <a:ext uri="{FF2B5EF4-FFF2-40B4-BE49-F238E27FC236}">
                    <a16:creationId xmlns:a16="http://schemas.microsoft.com/office/drawing/2014/main" id="{136E46C2-712E-FB46-B6A9-4733FC6DB187}"/>
                  </a:ext>
                </a:extLst>
              </p:cNvPr>
              <p:cNvSpPr>
                <a:spLocks noRot="1" noChangeAspect="1" noMove="1" noResize="1" noEditPoints="1" noAdjustHandles="1" noChangeArrowheads="1" noChangeShapeType="1" noTextEdit="1"/>
              </p:cNvSpPr>
              <p:nvPr/>
            </p:nvSpPr>
            <p:spPr>
              <a:xfrm>
                <a:off x="1962558" y="2181169"/>
                <a:ext cx="1523174" cy="369332"/>
              </a:xfrm>
              <a:prstGeom prst="rect">
                <a:avLst/>
              </a:prstGeom>
              <a:blipFill>
                <a:blip r:embed="rId7"/>
                <a:stretch>
                  <a:fillRect l="-3306" t="-6667" r="-826" b="-2666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C8E21D0A-4F3D-B840-9C11-402E677D42B3}"/>
              </a:ext>
            </a:extLst>
          </p:cNvPr>
          <p:cNvSpPr/>
          <p:nvPr/>
        </p:nvSpPr>
        <p:spPr>
          <a:xfrm>
            <a:off x="1688244" y="4096792"/>
            <a:ext cx="1269899" cy="369332"/>
          </a:xfrm>
          <a:prstGeom prst="rect">
            <a:avLst/>
          </a:prstGeom>
          <a:solidFill>
            <a:schemeClr val="bg1"/>
          </a:solidFill>
        </p:spPr>
        <p:txBody>
          <a:bodyPr wrap="none">
            <a:spAutoFit/>
          </a:bodyPr>
          <a:lstStyle/>
          <a:p>
            <a:r>
              <a:rPr lang="en-GB" sz="1800" dirty="0">
                <a:latin typeface="Baskerville" panose="02020502070401020303" pitchFamily="18" charset="0"/>
                <a:ea typeface="Baskerville" panose="02020502070401020303" pitchFamily="18" charset="0"/>
              </a:rPr>
              <a:t>unpolarised</a:t>
            </a:r>
            <a:endParaRPr lang="en-US" sz="1800" dirty="0">
              <a:latin typeface="Baskerville" panose="02020502070401020303" pitchFamily="18" charset="0"/>
              <a:ea typeface="Baskerville" panose="02020502070401020303" pitchFamily="18" charset="0"/>
            </a:endParaRPr>
          </a:p>
        </p:txBody>
      </p:sp>
      <p:sp>
        <p:nvSpPr>
          <p:cNvPr id="27" name="Rectangle 26">
            <a:extLst>
              <a:ext uri="{FF2B5EF4-FFF2-40B4-BE49-F238E27FC236}">
                <a16:creationId xmlns:a16="http://schemas.microsoft.com/office/drawing/2014/main" id="{AA28F8DD-8640-3242-8FA3-F0E3C747FA94}"/>
              </a:ext>
            </a:extLst>
          </p:cNvPr>
          <p:cNvSpPr/>
          <p:nvPr/>
        </p:nvSpPr>
        <p:spPr>
          <a:xfrm>
            <a:off x="1909660" y="5846440"/>
            <a:ext cx="1576072" cy="369332"/>
          </a:xfrm>
          <a:prstGeom prst="rect">
            <a:avLst/>
          </a:prstGeom>
          <a:noFill/>
        </p:spPr>
        <p:txBody>
          <a:bodyPr wrap="none">
            <a:spAutoFit/>
          </a:bodyPr>
          <a:lstStyle/>
          <a:p>
            <a:r>
              <a:rPr lang="en-GB" sz="1800" dirty="0">
                <a:latin typeface="+mn-lt"/>
                <a:ea typeface="Baskerville" panose="02020502070401020303" pitchFamily="18" charset="0"/>
              </a:rPr>
              <a:t>Brewster angle</a:t>
            </a:r>
            <a:endParaRPr lang="en-US" sz="1800" dirty="0">
              <a:latin typeface="+mn-lt"/>
            </a:endParaRPr>
          </a:p>
        </p:txBody>
      </p:sp>
      <p:cxnSp>
        <p:nvCxnSpPr>
          <p:cNvPr id="29" name="Straight Arrow Connector 28">
            <a:extLst>
              <a:ext uri="{FF2B5EF4-FFF2-40B4-BE49-F238E27FC236}">
                <a16:creationId xmlns:a16="http://schemas.microsoft.com/office/drawing/2014/main" id="{3AFC4A33-5818-3143-BB0F-FC6B9C370A4F}"/>
              </a:ext>
            </a:extLst>
          </p:cNvPr>
          <p:cNvCxnSpPr>
            <a:cxnSpLocks/>
          </p:cNvCxnSpPr>
          <p:nvPr/>
        </p:nvCxnSpPr>
        <p:spPr bwMode="auto">
          <a:xfrm flipV="1">
            <a:off x="2774249" y="5236251"/>
            <a:ext cx="0" cy="6101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0" name="Picture 29">
            <a:extLst>
              <a:ext uri="{FF2B5EF4-FFF2-40B4-BE49-F238E27FC236}">
                <a16:creationId xmlns:a16="http://schemas.microsoft.com/office/drawing/2014/main" id="{16C77BBC-C8A2-8247-BF7B-8CB26F3FA131}"/>
              </a:ext>
            </a:extLst>
          </p:cNvPr>
          <p:cNvPicPr>
            <a:picLocks noChangeAspect="1"/>
          </p:cNvPicPr>
          <p:nvPr/>
        </p:nvPicPr>
        <p:blipFill>
          <a:blip r:embed="rId8"/>
          <a:stretch>
            <a:fillRect/>
          </a:stretch>
        </p:blipFill>
        <p:spPr>
          <a:xfrm>
            <a:off x="4379807" y="2057097"/>
            <a:ext cx="4576310" cy="3370677"/>
          </a:xfrm>
          <a:prstGeom prst="rect">
            <a:avLst/>
          </a:prstGeom>
        </p:spPr>
      </p:pic>
      <p:cxnSp>
        <p:nvCxnSpPr>
          <p:cNvPr id="31" name="Straight Arrow Connector 30">
            <a:extLst>
              <a:ext uri="{FF2B5EF4-FFF2-40B4-BE49-F238E27FC236}">
                <a16:creationId xmlns:a16="http://schemas.microsoft.com/office/drawing/2014/main" id="{6942FD9C-8150-A04C-A10B-37180C7B476D}"/>
              </a:ext>
            </a:extLst>
          </p:cNvPr>
          <p:cNvCxnSpPr>
            <a:cxnSpLocks/>
          </p:cNvCxnSpPr>
          <p:nvPr/>
        </p:nvCxnSpPr>
        <p:spPr bwMode="auto">
          <a:xfrm flipV="1">
            <a:off x="7378700" y="1896378"/>
            <a:ext cx="0" cy="1607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Box 34">
            <a:extLst>
              <a:ext uri="{FF2B5EF4-FFF2-40B4-BE49-F238E27FC236}">
                <a16:creationId xmlns:a16="http://schemas.microsoft.com/office/drawing/2014/main" id="{FC7F1ACB-D039-5A4F-8EB6-3F19CE991B4A}"/>
              </a:ext>
            </a:extLst>
          </p:cNvPr>
          <p:cNvSpPr txBox="1"/>
          <p:nvPr/>
        </p:nvSpPr>
        <p:spPr>
          <a:xfrm>
            <a:off x="7209830" y="1573076"/>
            <a:ext cx="1268296" cy="307777"/>
          </a:xfrm>
          <a:prstGeom prst="rect">
            <a:avLst/>
          </a:prstGeom>
          <a:noFill/>
        </p:spPr>
        <p:txBody>
          <a:bodyPr wrap="none" rtlCol="0">
            <a:spAutoFit/>
          </a:bodyPr>
          <a:lstStyle/>
          <a:p>
            <a:r>
              <a:rPr lang="en-US" sz="1400" dirty="0"/>
              <a:t>Brewster angle</a:t>
            </a:r>
          </a:p>
        </p:txBody>
      </p: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2FEEA367-3018-574D-B1A2-54A3D8E567BF}"/>
                  </a:ext>
                </a:extLst>
              </p:cNvPr>
              <p:cNvSpPr/>
              <p:nvPr/>
            </p:nvSpPr>
            <p:spPr>
              <a:xfrm>
                <a:off x="6479341" y="3691354"/>
                <a:ext cx="1460977" cy="70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1800" smtClean="0">
                          <a:solidFill>
                            <a:srgbClr val="0432FF"/>
                          </a:solidFill>
                          <a:latin typeface="Cambria Math" panose="02040503050406030204" pitchFamily="18" charset="0"/>
                        </a:rPr>
                        <m:t>P</m:t>
                      </m:r>
                      <m:r>
                        <a:rPr lang="en-GB" sz="1800" i="0" smtClean="0">
                          <a:solidFill>
                            <a:srgbClr val="0432FF"/>
                          </a:solidFill>
                          <a:latin typeface="Cambria Math" panose="02040503050406030204" pitchFamily="18" charset="0"/>
                        </a:rPr>
                        <m:t>=</m:t>
                      </m:r>
                      <m:f>
                        <m:fPr>
                          <m:ctrlPr>
                            <a:rPr lang="en-GB" sz="1800" i="1">
                              <a:solidFill>
                                <a:srgbClr val="0432FF"/>
                              </a:solidFill>
                              <a:latin typeface="Cambria Math" panose="02040503050406030204" pitchFamily="18" charset="0"/>
                            </a:rPr>
                          </m:ctrlPr>
                        </m:fPr>
                        <m:num>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s</m:t>
                              </m:r>
                            </m:sub>
                          </m:sSub>
                          <m:r>
                            <a:rPr lang="en-GB" sz="1800" i="0" smtClean="0">
                              <a:solidFill>
                                <a:srgbClr val="0432FF"/>
                              </a:solidFill>
                              <a:latin typeface="Cambria Math" panose="02040503050406030204" pitchFamily="18" charset="0"/>
                              <a:ea typeface="Cambria Math" panose="02040503050406030204" pitchFamily="18" charset="0"/>
                            </a:rPr>
                            <m:t>−</m:t>
                          </m:r>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p</m:t>
                              </m:r>
                            </m:sub>
                          </m:sSub>
                        </m:num>
                        <m:den>
                          <m:sSub>
                            <m:sSubPr>
                              <m:ctrlPr>
                                <a:rPr lang="en-US" sz="1800" i="1">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s</m:t>
                              </m:r>
                            </m:sub>
                          </m:sSub>
                          <m:r>
                            <a:rPr lang="en-GB" sz="1800" i="0" smtClean="0">
                              <a:solidFill>
                                <a:srgbClr val="0432FF"/>
                              </a:solidFill>
                              <a:latin typeface="Cambria Math" panose="02040503050406030204" pitchFamily="18" charset="0"/>
                              <a:ea typeface="Cambria Math" panose="02040503050406030204" pitchFamily="18" charset="0"/>
                            </a:rPr>
                            <m:t>+</m:t>
                          </m:r>
                          <m:sSub>
                            <m:sSubPr>
                              <m:ctrlPr>
                                <a:rPr lang="en-US" sz="1800" i="1" smtClean="0">
                                  <a:solidFill>
                                    <a:srgbClr val="0432FF"/>
                                  </a:solidFill>
                                  <a:latin typeface="Cambria Math" panose="02040503050406030204" pitchFamily="18" charset="0"/>
                                </a:rPr>
                              </m:ctrlPr>
                            </m:sSubPr>
                            <m:e>
                              <m:r>
                                <m:rPr>
                                  <m:sty m:val="p"/>
                                </m:rPr>
                                <a:rPr lang="en-GB" sz="1800" i="0" smtClean="0">
                                  <a:solidFill>
                                    <a:srgbClr val="0432FF"/>
                                  </a:solidFill>
                                  <a:latin typeface="Cambria Math" panose="02040503050406030204" pitchFamily="18" charset="0"/>
                                </a:rPr>
                                <m:t>R</m:t>
                              </m:r>
                            </m:e>
                            <m:sub>
                              <m:r>
                                <m:rPr>
                                  <m:sty m:val="p"/>
                                </m:rPr>
                                <a:rPr lang="en-GB" sz="1800" b="0" i="0" smtClean="0">
                                  <a:solidFill>
                                    <a:srgbClr val="0432FF"/>
                                  </a:solidFill>
                                  <a:latin typeface="Cambria Math" panose="02040503050406030204" pitchFamily="18" charset="0"/>
                                </a:rPr>
                                <m:t>p</m:t>
                              </m:r>
                            </m:sub>
                          </m:sSub>
                        </m:den>
                      </m:f>
                    </m:oMath>
                  </m:oMathPara>
                </a14:m>
                <a:endParaRPr lang="en-US" sz="1800" dirty="0">
                  <a:solidFill>
                    <a:srgbClr val="0432FF"/>
                  </a:solidFill>
                  <a:latin typeface="+mn-lt"/>
                </a:endParaRPr>
              </a:p>
            </p:txBody>
          </p:sp>
        </mc:Choice>
        <mc:Fallback>
          <p:sp>
            <p:nvSpPr>
              <p:cNvPr id="36" name="Rectangle 35">
                <a:extLst>
                  <a:ext uri="{FF2B5EF4-FFF2-40B4-BE49-F238E27FC236}">
                    <a16:creationId xmlns:a16="http://schemas.microsoft.com/office/drawing/2014/main" id="{2FEEA367-3018-574D-B1A2-54A3D8E567BF}"/>
                  </a:ext>
                </a:extLst>
              </p:cNvPr>
              <p:cNvSpPr>
                <a:spLocks noRot="1" noChangeAspect="1" noMove="1" noResize="1" noEditPoints="1" noAdjustHandles="1" noChangeArrowheads="1" noChangeShapeType="1" noTextEdit="1"/>
              </p:cNvSpPr>
              <p:nvPr/>
            </p:nvSpPr>
            <p:spPr>
              <a:xfrm>
                <a:off x="6479341" y="3691354"/>
                <a:ext cx="1460977" cy="701731"/>
              </a:xfrm>
              <a:prstGeom prst="rect">
                <a:avLst/>
              </a:prstGeom>
              <a:blipFill>
                <a:blip r:embed="rId9"/>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89903B-213C-574C-87E8-321EEE303D00}"/>
              </a:ext>
            </a:extLst>
          </p:cNvPr>
          <p:cNvSpPr txBox="1"/>
          <p:nvPr/>
        </p:nvSpPr>
        <p:spPr>
          <a:xfrm>
            <a:off x="558800" y="1054100"/>
            <a:ext cx="3919663" cy="338554"/>
          </a:xfrm>
          <a:prstGeom prst="rect">
            <a:avLst/>
          </a:prstGeom>
          <a:noFill/>
        </p:spPr>
        <p:txBody>
          <a:bodyPr wrap="none" rtlCol="0">
            <a:spAutoFit/>
          </a:bodyPr>
          <a:lstStyle/>
          <a:p>
            <a:r>
              <a:rPr lang="en-US" sz="1600" dirty="0"/>
              <a:t>Reflectance of light incident from air to glass</a:t>
            </a:r>
          </a:p>
        </p:txBody>
      </p:sp>
    </p:spTree>
    <p:extLst>
      <p:ext uri="{BB962C8B-B14F-4D97-AF65-F5344CB8AC3E}">
        <p14:creationId xmlns:p14="http://schemas.microsoft.com/office/powerpoint/2010/main" val="9522495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Total Internal Reflection (TIR)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4544E2B-6A84-CA4E-B9CB-4039D3BA07C2}"/>
                  </a:ext>
                </a:extLst>
              </p:cNvPr>
              <p:cNvSpPr/>
              <p:nvPr/>
            </p:nvSpPr>
            <p:spPr>
              <a:xfrm>
                <a:off x="1405824" y="1923328"/>
                <a:ext cx="1330492"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rPr>
                          </m:ctrlPr>
                        </m:funcPr>
                        <m:fName>
                          <m:r>
                            <m:rPr>
                              <m:sty m:val="p"/>
                            </m:rPr>
                            <a:rPr lang="en-GB" sz="1800" i="0" smtClean="0">
                              <a:latin typeface="Cambria Math" panose="02040503050406030204" pitchFamily="18" charset="0"/>
                            </a:rPr>
                            <m:t>sin</m:t>
                          </m:r>
                        </m:fName>
                        <m:e>
                          <m:sSub>
                            <m:sSubPr>
                              <m:ctrlPr>
                                <a:rPr lang="en-US"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𝑐</m:t>
                              </m:r>
                            </m:sub>
                          </m:sSub>
                        </m:e>
                      </m:func>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den>
                      </m:f>
                    </m:oMath>
                  </m:oMathPara>
                </a14:m>
                <a:endParaRPr lang="en-US" sz="1800" dirty="0"/>
              </a:p>
            </p:txBody>
          </p:sp>
        </mc:Choice>
        <mc:Fallback xmlns="">
          <p:sp>
            <p:nvSpPr>
              <p:cNvPr id="22" name="Rectangle 21">
                <a:extLst>
                  <a:ext uri="{FF2B5EF4-FFF2-40B4-BE49-F238E27FC236}">
                    <a16:creationId xmlns:a16="http://schemas.microsoft.com/office/drawing/2014/main" id="{74544E2B-6A84-CA4E-B9CB-4039D3BA07C2}"/>
                  </a:ext>
                </a:extLst>
              </p:cNvPr>
              <p:cNvSpPr>
                <a:spLocks noRot="1" noChangeAspect="1" noMove="1" noResize="1" noEditPoints="1" noAdjustHandles="1" noChangeArrowheads="1" noChangeShapeType="1" noTextEdit="1"/>
              </p:cNvSpPr>
              <p:nvPr/>
            </p:nvSpPr>
            <p:spPr>
              <a:xfrm>
                <a:off x="1405824" y="1923328"/>
                <a:ext cx="1330492" cy="612027"/>
              </a:xfrm>
              <a:prstGeom prst="rect">
                <a:avLst/>
              </a:prstGeom>
              <a:blipFill>
                <a:blip r:embed="rId3"/>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F8B082E-D3F4-8543-979D-E87C957945DC}"/>
                  </a:ext>
                </a:extLst>
              </p:cNvPr>
              <p:cNvSpPr txBox="1"/>
              <p:nvPr/>
            </p:nvSpPr>
            <p:spPr>
              <a:xfrm>
                <a:off x="1866779" y="2718463"/>
                <a:ext cx="2180725" cy="51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den>
                      </m:f>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&gt;1</m:t>
                      </m:r>
                    </m:oMath>
                  </m:oMathPara>
                </a14:m>
                <a:endParaRPr lang="en-US" sz="1800" dirty="0"/>
              </a:p>
            </p:txBody>
          </p:sp>
        </mc:Choice>
        <mc:Fallback xmlns="">
          <p:sp>
            <p:nvSpPr>
              <p:cNvPr id="23" name="TextBox 22">
                <a:extLst>
                  <a:ext uri="{FF2B5EF4-FFF2-40B4-BE49-F238E27FC236}">
                    <a16:creationId xmlns:a16="http://schemas.microsoft.com/office/drawing/2014/main" id="{5F8B082E-D3F4-8543-979D-E87C957945DC}"/>
                  </a:ext>
                </a:extLst>
              </p:cNvPr>
              <p:cNvSpPr txBox="1">
                <a:spLocks noRot="1" noChangeAspect="1" noMove="1" noResize="1" noEditPoints="1" noAdjustHandles="1" noChangeArrowheads="1" noChangeShapeType="1" noTextEdit="1"/>
              </p:cNvSpPr>
              <p:nvPr/>
            </p:nvSpPr>
            <p:spPr>
              <a:xfrm>
                <a:off x="1866779" y="2718463"/>
                <a:ext cx="2180725" cy="519694"/>
              </a:xfrm>
              <a:prstGeom prst="rect">
                <a:avLst/>
              </a:prstGeom>
              <a:blipFill>
                <a:blip r:embed="rId4"/>
                <a:stretch>
                  <a:fillRect l="-1156" r="-1734"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084F0C4-77F6-8B46-9DA8-D76C15F7D1B3}"/>
                  </a:ext>
                </a:extLst>
              </p:cNvPr>
              <p:cNvSpPr txBox="1"/>
              <p:nvPr/>
            </p:nvSpPr>
            <p:spPr>
              <a:xfrm>
                <a:off x="463869" y="864732"/>
                <a:ext cx="4884746" cy="923330"/>
              </a:xfrm>
              <a:prstGeom prst="rect">
                <a:avLst/>
              </a:prstGeom>
              <a:noFill/>
            </p:spPr>
            <p:txBody>
              <a:bodyPr wrap="square" rtlCol="0">
                <a:spAutoFit/>
              </a:bodyPr>
              <a:lstStyle/>
              <a:p>
                <a:r>
                  <a:rPr lang="en-US" sz="1800" dirty="0"/>
                  <a:t>When light is incident from a medium of high refractive index to a medium of low refractive index, there exists a critical angle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𝑐</m:t>
                        </m:r>
                      </m:sub>
                    </m:sSub>
                  </m:oMath>
                </a14:m>
                <a:r>
                  <a:rPr lang="en-US" sz="1800" dirty="0"/>
                  <a:t>.  </a:t>
                </a:r>
              </a:p>
            </p:txBody>
          </p:sp>
        </mc:Choice>
        <mc:Fallback xmlns="">
          <p:sp>
            <p:nvSpPr>
              <p:cNvPr id="3" name="TextBox 2">
                <a:extLst>
                  <a:ext uri="{FF2B5EF4-FFF2-40B4-BE49-F238E27FC236}">
                    <a16:creationId xmlns:a16="http://schemas.microsoft.com/office/drawing/2014/main" id="{8084F0C4-77F6-8B46-9DA8-D76C15F7D1B3}"/>
                  </a:ext>
                </a:extLst>
              </p:cNvPr>
              <p:cNvSpPr txBox="1">
                <a:spLocks noRot="1" noChangeAspect="1" noMove="1" noResize="1" noEditPoints="1" noAdjustHandles="1" noChangeArrowheads="1" noChangeShapeType="1" noTextEdit="1"/>
              </p:cNvSpPr>
              <p:nvPr/>
            </p:nvSpPr>
            <p:spPr>
              <a:xfrm>
                <a:off x="463869" y="864732"/>
                <a:ext cx="4884746" cy="923330"/>
              </a:xfrm>
              <a:prstGeom prst="rect">
                <a:avLst/>
              </a:prstGeom>
              <a:blipFill>
                <a:blip r:embed="rId5"/>
                <a:stretch>
                  <a:fillRect l="-1039" t="-411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300CCF3-7C16-0F45-974B-644F84A389C5}"/>
                  </a:ext>
                </a:extLst>
              </p:cNvPr>
              <p:cNvSpPr/>
              <p:nvPr/>
            </p:nvSpPr>
            <p:spPr>
              <a:xfrm>
                <a:off x="514491" y="3900881"/>
                <a:ext cx="4226863"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r>
                        <a:rPr lang="en-GB" sz="1800" i="1">
                          <a:latin typeface="Cambria Math" panose="02040503050406030204" pitchFamily="18" charset="0"/>
                          <a:ea typeface="Cambria Math" panose="02040503050406030204" pitchFamily="18" charset="0"/>
                        </a:rPr>
                        <m:t>=</m:t>
                      </m:r>
                      <m:rad>
                        <m:radPr>
                          <m:degHide m:val="on"/>
                          <m:ctrlPr>
                            <a:rPr lang="en-GB" sz="1800" i="1">
                              <a:latin typeface="Cambria Math" panose="02040503050406030204" pitchFamily="18" charset="0"/>
                              <a:ea typeface="Cambria Math" panose="02040503050406030204" pitchFamily="18" charset="0"/>
                            </a:rPr>
                          </m:ctrlPr>
                        </m:radPr>
                        <m:deg/>
                        <m:e>
                          <m:r>
                            <a:rPr lang="en-GB" sz="1800" i="1">
                              <a:latin typeface="Cambria Math" panose="02040503050406030204" pitchFamily="18" charset="0"/>
                              <a:ea typeface="Cambria Math" panose="02040503050406030204" pitchFamily="18" charset="0"/>
                            </a:rPr>
                            <m:t>1−</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e>
                      </m:rad>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𝑖</m:t>
                      </m:r>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−1</m:t>
                          </m:r>
                        </m:e>
                      </m:rad>
                    </m:oMath>
                  </m:oMathPara>
                </a14:m>
                <a:endParaRPr lang="en-US" sz="1800" dirty="0"/>
              </a:p>
            </p:txBody>
          </p:sp>
        </mc:Choice>
        <mc:Fallback xmlns="">
          <p:sp>
            <p:nvSpPr>
              <p:cNvPr id="32" name="Rectangle 31">
                <a:extLst>
                  <a:ext uri="{FF2B5EF4-FFF2-40B4-BE49-F238E27FC236}">
                    <a16:creationId xmlns:a16="http://schemas.microsoft.com/office/drawing/2014/main" id="{7300CCF3-7C16-0F45-974B-644F84A389C5}"/>
                  </a:ext>
                </a:extLst>
              </p:cNvPr>
              <p:cNvSpPr>
                <a:spLocks noRot="1" noChangeAspect="1" noMove="1" noResize="1" noEditPoints="1" noAdjustHandles="1" noChangeArrowheads="1" noChangeShapeType="1" noTextEdit="1"/>
              </p:cNvSpPr>
              <p:nvPr/>
            </p:nvSpPr>
            <p:spPr>
              <a:xfrm>
                <a:off x="514491" y="3900881"/>
                <a:ext cx="4226863" cy="427746"/>
              </a:xfrm>
              <a:prstGeom prst="rect">
                <a:avLst/>
              </a:prstGeom>
              <a:blipFill>
                <a:blip r:embed="rId6"/>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C48B15F-6C17-7040-AEFA-7414F7156CB0}"/>
                  </a:ext>
                </a:extLst>
              </p:cNvPr>
              <p:cNvSpPr/>
              <p:nvPr/>
            </p:nvSpPr>
            <p:spPr>
              <a:xfrm>
                <a:off x="463869" y="4667529"/>
                <a:ext cx="6885283" cy="7294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𝑝</m:t>
                          </m:r>
                        </m:sub>
                      </m:sSub>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𝑝</m:t>
                              </m:r>
                            </m:sub>
                          </m:sSub>
                          <m:r>
                            <a:rPr lang="en-GB" sz="1600" b="0" i="1" smtClean="0">
                              <a:latin typeface="Cambria Math" panose="02040503050406030204" pitchFamily="18" charset="0"/>
                            </a:rPr>
                            <m:t>|</m:t>
                          </m:r>
                        </m:e>
                        <m:sup>
                          <m:r>
                            <a:rPr lang="en-GB" sz="1600" b="0" i="1" smtClean="0">
                              <a:latin typeface="Cambria Math" panose="02040503050406030204" pitchFamily="18" charset="0"/>
                            </a:rPr>
                            <m:t>2</m:t>
                          </m:r>
                        </m:sup>
                      </m:sSup>
                      <m:r>
                        <a:rPr lang="en-GB" sz="1600" i="1">
                          <a:latin typeface="Cambria Math" panose="02040503050406030204" pitchFamily="18" charset="0"/>
                        </a:rPr>
                        <m:t>=</m:t>
                      </m:r>
                      <m:sSup>
                        <m:sSupPr>
                          <m:ctrlPr>
                            <a:rPr lang="en-GB" sz="1600" i="1">
                              <a:latin typeface="Cambria Math" panose="02040503050406030204" pitchFamily="18" charset="0"/>
                            </a:rPr>
                          </m:ctrlPr>
                        </m:sSupPr>
                        <m:e>
                          <m:r>
                            <a:rPr lang="en-GB" sz="1600" i="1">
                              <a:latin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e>
                              </m:func>
                            </m:num>
                            <m:den>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e>
                              </m:func>
                            </m:den>
                          </m:f>
                          <m:r>
                            <a:rPr lang="en-GB" sz="1600" i="1">
                              <a:latin typeface="Cambria Math" panose="02040503050406030204" pitchFamily="18" charset="0"/>
                              <a:ea typeface="Cambria Math" panose="02040503050406030204" pitchFamily="18" charset="0"/>
                            </a:rPr>
                            <m:t>|</m:t>
                          </m:r>
                        </m:e>
                        <m:sup>
                          <m:r>
                            <a:rPr lang="en-GB" sz="1600" i="1">
                              <a:latin typeface="Cambria Math" panose="02040503050406030204" pitchFamily="18" charset="0"/>
                            </a:rPr>
                            <m:t>2</m:t>
                          </m:r>
                        </m:sup>
                      </m:sSup>
                      <m:r>
                        <a:rPr lang="en-GB" sz="1600" b="0" i="1" smtClean="0">
                          <a:latin typeface="Cambria Math" panose="02040503050406030204" pitchFamily="18" charset="0"/>
                        </a:rPr>
                        <m:t>=</m:t>
                      </m:r>
                      <m:sSup>
                        <m:sSupPr>
                          <m:ctrlPr>
                            <a:rPr lang="en-GB" sz="1600" i="1" smtClean="0">
                              <a:latin typeface="Cambria Math" panose="02040503050406030204" pitchFamily="18" charset="0"/>
                            </a:rPr>
                          </m:ctrlPr>
                        </m:sSupPr>
                        <m:e>
                          <m:r>
                            <a:rPr lang="en-GB" sz="1600" b="0" i="1" smtClean="0">
                              <a:latin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r>
                                    <a:rPr lang="en-GB" sz="1600" i="1">
                                      <a:latin typeface="Cambria Math" panose="02040503050406030204" pitchFamily="18" charset="0"/>
                                    </a:rPr>
                                    <m:t>𝑖</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e>
                              </m:func>
                            </m:num>
                            <m:den>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r>
                                    <a:rPr lang="en-GB" sz="1600" i="1">
                                      <a:latin typeface="Cambria Math" panose="02040503050406030204" pitchFamily="18" charset="0"/>
                                    </a:rPr>
                                    <m:t>𝑖</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e>
                              </m:func>
                            </m:den>
                          </m:f>
                          <m:r>
                            <a:rPr lang="en-GB" sz="1600" b="0" i="1" smtClean="0">
                              <a:latin typeface="Cambria Math" panose="02040503050406030204" pitchFamily="18" charset="0"/>
                              <a:ea typeface="Cambria Math" panose="02040503050406030204" pitchFamily="18" charset="0"/>
                            </a:rPr>
                            <m:t>|</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=1</m:t>
                      </m:r>
                    </m:oMath>
                  </m:oMathPara>
                </a14:m>
                <a:endParaRPr lang="en-US" sz="1600" dirty="0">
                  <a:latin typeface="+mn-lt"/>
                </a:endParaRPr>
              </a:p>
            </p:txBody>
          </p:sp>
        </mc:Choice>
        <mc:Fallback xmlns="">
          <p:sp>
            <p:nvSpPr>
              <p:cNvPr id="36" name="Rectangle 35">
                <a:extLst>
                  <a:ext uri="{FF2B5EF4-FFF2-40B4-BE49-F238E27FC236}">
                    <a16:creationId xmlns:a16="http://schemas.microsoft.com/office/drawing/2014/main" id="{2C48B15F-6C17-7040-AEFA-7414F7156CB0}"/>
                  </a:ext>
                </a:extLst>
              </p:cNvPr>
              <p:cNvSpPr>
                <a:spLocks noRot="1" noChangeAspect="1" noMove="1" noResize="1" noEditPoints="1" noAdjustHandles="1" noChangeArrowheads="1" noChangeShapeType="1" noTextEdit="1"/>
              </p:cNvSpPr>
              <p:nvPr/>
            </p:nvSpPr>
            <p:spPr>
              <a:xfrm>
                <a:off x="463869" y="4667529"/>
                <a:ext cx="6885283" cy="729430"/>
              </a:xfrm>
              <a:prstGeom prst="rect">
                <a:avLst/>
              </a:prstGeom>
              <a:blipFill>
                <a:blip r:embed="rId7"/>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2516A253-14C0-6D44-9389-503EDDD533ED}"/>
                  </a:ext>
                </a:extLst>
              </p:cNvPr>
              <p:cNvSpPr/>
              <p:nvPr/>
            </p:nvSpPr>
            <p:spPr>
              <a:xfrm>
                <a:off x="463869" y="5529125"/>
                <a:ext cx="6850850" cy="7294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𝑟</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e>
                        <m:sup>
                          <m:r>
                            <a:rPr lang="en-GB" sz="1600" b="0" i="1" smtClean="0">
                              <a:latin typeface="Cambria Math" panose="02040503050406030204" pitchFamily="18" charset="0"/>
                            </a:rPr>
                            <m:t>2</m:t>
                          </m:r>
                        </m:sup>
                      </m:sSup>
                      <m:r>
                        <a:rPr lang="en-GB" sz="1600" i="1">
                          <a:latin typeface="Cambria Math" panose="02040503050406030204" pitchFamily="18" charset="0"/>
                        </a:rPr>
                        <m:t>=</m:t>
                      </m:r>
                      <m:sSup>
                        <m:sSupPr>
                          <m:ctrlPr>
                            <a:rPr lang="en-GB" sz="1600" i="1">
                              <a:latin typeface="Cambria Math" panose="02040503050406030204" pitchFamily="18" charset="0"/>
                            </a:rPr>
                          </m:ctrlPr>
                        </m:sSupPr>
                        <m:e>
                          <m:r>
                            <a:rPr lang="en-GB" sz="1600" i="1">
                              <a:latin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e>
                              </m:func>
                            </m:num>
                            <m:den>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e>
                              </m:func>
                            </m:den>
                          </m:f>
                          <m:r>
                            <a:rPr lang="en-GB" sz="1600" i="1">
                              <a:latin typeface="Cambria Math" panose="02040503050406030204" pitchFamily="18" charset="0"/>
                              <a:ea typeface="Cambria Math" panose="02040503050406030204" pitchFamily="18" charset="0"/>
                            </a:rPr>
                            <m:t>|</m:t>
                          </m:r>
                        </m:e>
                        <m:sup>
                          <m:r>
                            <a:rPr lang="en-GB" sz="1600" i="1">
                              <a:latin typeface="Cambria Math" panose="02040503050406030204" pitchFamily="18" charset="0"/>
                            </a:rPr>
                            <m:t>2</m:t>
                          </m:r>
                        </m:sup>
                      </m:sSup>
                      <m:r>
                        <a:rPr lang="en-GB" sz="1600" b="0" i="1" smtClean="0">
                          <a:latin typeface="Cambria Math" panose="02040503050406030204" pitchFamily="18" charset="0"/>
                        </a:rPr>
                        <m:t>=</m:t>
                      </m:r>
                      <m:sSup>
                        <m:sSupPr>
                          <m:ctrlPr>
                            <a:rPr lang="en-GB" sz="1600" i="1" smtClean="0">
                              <a:latin typeface="Cambria Math" panose="02040503050406030204" pitchFamily="18" charset="0"/>
                            </a:rPr>
                          </m:ctrlPr>
                        </m:sSupPr>
                        <m:e>
                          <m:r>
                            <a:rPr lang="en-GB" sz="1600" b="0" i="1" smtClean="0">
                              <a:latin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r>
                                    <a:rPr lang="en-GB" sz="1600" i="1">
                                      <a:latin typeface="Cambria Math" panose="02040503050406030204" pitchFamily="18" charset="0"/>
                                    </a:rPr>
                                    <m:t>𝑖</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b="0" i="1" smtClean="0">
                                          <a:latin typeface="Cambria Math" panose="02040503050406030204" pitchFamily="18" charset="0"/>
                                        </a:rPr>
                                        <m:t>2</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e>
                              </m:func>
                            </m:num>
                            <m:den>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r>
                                    <a:rPr lang="en-GB" sz="1600" i="1">
                                      <a:latin typeface="Cambria Math" panose="02040503050406030204" pitchFamily="18" charset="0"/>
                                    </a:rPr>
                                    <m:t>𝑖</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e>
                              </m:func>
                            </m:den>
                          </m:f>
                          <m:r>
                            <a:rPr lang="en-GB" sz="1600" b="0" i="1" smtClean="0">
                              <a:latin typeface="Cambria Math" panose="02040503050406030204" pitchFamily="18" charset="0"/>
                              <a:ea typeface="Cambria Math" panose="02040503050406030204" pitchFamily="18" charset="0"/>
                            </a:rPr>
                            <m:t>|</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=1</m:t>
                      </m:r>
                    </m:oMath>
                  </m:oMathPara>
                </a14:m>
                <a:endParaRPr lang="en-US" sz="1600" dirty="0">
                  <a:latin typeface="+mn-lt"/>
                </a:endParaRPr>
              </a:p>
            </p:txBody>
          </p:sp>
        </mc:Choice>
        <mc:Fallback xmlns="">
          <p:sp>
            <p:nvSpPr>
              <p:cNvPr id="37" name="Rectangle 36">
                <a:extLst>
                  <a:ext uri="{FF2B5EF4-FFF2-40B4-BE49-F238E27FC236}">
                    <a16:creationId xmlns:a16="http://schemas.microsoft.com/office/drawing/2014/main" id="{2516A253-14C0-6D44-9389-503EDDD533ED}"/>
                  </a:ext>
                </a:extLst>
              </p:cNvPr>
              <p:cNvSpPr>
                <a:spLocks noRot="1" noChangeAspect="1" noMove="1" noResize="1" noEditPoints="1" noAdjustHandles="1" noChangeArrowheads="1" noChangeShapeType="1" noTextEdit="1"/>
              </p:cNvSpPr>
              <p:nvPr/>
            </p:nvSpPr>
            <p:spPr>
              <a:xfrm>
                <a:off x="463869" y="5529125"/>
                <a:ext cx="6850850" cy="729430"/>
              </a:xfrm>
              <a:prstGeom prst="rect">
                <a:avLst/>
              </a:prstGeom>
              <a:blipFill>
                <a:blip r:embed="rId8"/>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D897381-6D7A-9D44-AF65-101DF31A13CB}"/>
                  </a:ext>
                </a:extLst>
              </p:cNvPr>
              <p:cNvSpPr txBox="1"/>
              <p:nvPr/>
            </p:nvSpPr>
            <p:spPr>
              <a:xfrm>
                <a:off x="530022" y="2766742"/>
                <a:ext cx="1862405" cy="369332"/>
              </a:xfrm>
              <a:prstGeom prst="rect">
                <a:avLst/>
              </a:prstGeom>
              <a:noFill/>
            </p:spPr>
            <p:txBody>
              <a:bodyPr wrap="square">
                <a:spAutoFit/>
              </a:bodyPr>
              <a:lstStyle/>
              <a:p>
                <a:r>
                  <a:rPr lang="en-US" sz="1800" dirty="0"/>
                  <a:t>For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ea typeface="Cambria Math" panose="02040503050406030204" pitchFamily="18" charset="0"/>
                          </a:rPr>
                          <m:t>𝜃</m:t>
                        </m:r>
                      </m:e>
                      <m:sub>
                        <m:r>
                          <a:rPr lang="en-GB" sz="1800" b="0" i="1" dirty="0" smtClean="0">
                            <a:latin typeface="Cambria Math" panose="02040503050406030204" pitchFamily="18" charset="0"/>
                          </a:rPr>
                          <m:t>1</m:t>
                        </m:r>
                      </m:sub>
                    </m:sSub>
                    <m:r>
                      <a:rPr lang="en-GB" sz="1800" b="0" i="1" dirty="0" smtClean="0">
                        <a:latin typeface="Cambria Math" panose="02040503050406030204" pitchFamily="18" charset="0"/>
                      </a:rPr>
                      <m:t>&gt;</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𝜃</m:t>
                        </m:r>
                      </m:e>
                      <m:sub>
                        <m:r>
                          <a:rPr lang="en-GB" sz="1800" b="0" i="1" dirty="0" smtClean="0">
                            <a:latin typeface="Cambria Math" panose="02040503050406030204" pitchFamily="18" charset="0"/>
                            <a:ea typeface="Cambria Math" panose="02040503050406030204" pitchFamily="18" charset="0"/>
                          </a:rPr>
                          <m:t>𝑐</m:t>
                        </m:r>
                      </m:sub>
                    </m:sSub>
                  </m:oMath>
                </a14:m>
                <a:r>
                  <a:rPr lang="en-US" sz="1800" dirty="0"/>
                  <a:t>,</a:t>
                </a:r>
              </a:p>
            </p:txBody>
          </p:sp>
        </mc:Choice>
        <mc:Fallback xmlns="">
          <p:sp>
            <p:nvSpPr>
              <p:cNvPr id="17" name="TextBox 16">
                <a:extLst>
                  <a:ext uri="{FF2B5EF4-FFF2-40B4-BE49-F238E27FC236}">
                    <a16:creationId xmlns:a16="http://schemas.microsoft.com/office/drawing/2014/main" id="{6D897381-6D7A-9D44-AF65-101DF31A13CB}"/>
                  </a:ext>
                </a:extLst>
              </p:cNvPr>
              <p:cNvSpPr txBox="1">
                <a:spLocks noRot="1" noChangeAspect="1" noMove="1" noResize="1" noEditPoints="1" noAdjustHandles="1" noChangeArrowheads="1" noChangeShapeType="1" noTextEdit="1"/>
              </p:cNvSpPr>
              <p:nvPr/>
            </p:nvSpPr>
            <p:spPr>
              <a:xfrm>
                <a:off x="530022" y="2766742"/>
                <a:ext cx="1862405" cy="369332"/>
              </a:xfrm>
              <a:prstGeom prst="rect">
                <a:avLst/>
              </a:prstGeom>
              <a:blipFill>
                <a:blip r:embed="rId9"/>
                <a:stretch>
                  <a:fillRect l="-2703" t="-6667" b="-2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4DD7120-702F-5D43-8DD5-337895A68EEE}"/>
              </a:ext>
            </a:extLst>
          </p:cNvPr>
          <p:cNvSpPr txBox="1"/>
          <p:nvPr/>
        </p:nvSpPr>
        <p:spPr>
          <a:xfrm>
            <a:off x="2467181" y="3270098"/>
            <a:ext cx="1510350" cy="338554"/>
          </a:xfrm>
          <a:prstGeom prst="rect">
            <a:avLst/>
          </a:prstGeom>
          <a:noFill/>
        </p:spPr>
        <p:txBody>
          <a:bodyPr wrap="none" rtlCol="0">
            <a:spAutoFit/>
          </a:bodyPr>
          <a:lstStyle/>
          <a:p>
            <a:r>
              <a:rPr lang="en-US" sz="1600" dirty="0"/>
              <a:t>No real solution</a:t>
            </a:r>
          </a:p>
        </p:txBody>
      </p:sp>
      <p:pic>
        <p:nvPicPr>
          <p:cNvPr id="19" name="Picture 18">
            <a:extLst>
              <a:ext uri="{FF2B5EF4-FFF2-40B4-BE49-F238E27FC236}">
                <a16:creationId xmlns:a16="http://schemas.microsoft.com/office/drawing/2014/main" id="{46764EF4-C45D-9C4E-8C2E-1FB04578EB4D}"/>
              </a:ext>
            </a:extLst>
          </p:cNvPr>
          <p:cNvPicPr>
            <a:picLocks noChangeAspect="1"/>
          </p:cNvPicPr>
          <p:nvPr/>
        </p:nvPicPr>
        <p:blipFill>
          <a:blip r:embed="rId10"/>
          <a:stretch>
            <a:fillRect/>
          </a:stretch>
        </p:blipFill>
        <p:spPr>
          <a:xfrm>
            <a:off x="5381022" y="1411167"/>
            <a:ext cx="3299109" cy="2711149"/>
          </a:xfrm>
          <a:prstGeom prst="rect">
            <a:avLst/>
          </a:prstGeom>
        </p:spPr>
      </p:pic>
      <p:sp>
        <p:nvSpPr>
          <p:cNvPr id="20" name="Rectangle 19">
            <a:extLst>
              <a:ext uri="{FF2B5EF4-FFF2-40B4-BE49-F238E27FC236}">
                <a16:creationId xmlns:a16="http://schemas.microsoft.com/office/drawing/2014/main" id="{338AA4B1-731E-C243-9614-C0DC8733C268}"/>
              </a:ext>
            </a:extLst>
          </p:cNvPr>
          <p:cNvSpPr/>
          <p:nvPr/>
        </p:nvSpPr>
        <p:spPr>
          <a:xfrm>
            <a:off x="7011685" y="3365717"/>
            <a:ext cx="1743875" cy="338554"/>
          </a:xfrm>
          <a:prstGeom prst="rect">
            <a:avLst/>
          </a:prstGeom>
          <a:noFill/>
        </p:spPr>
        <p:txBody>
          <a:bodyPr wrap="square">
            <a:spAutoFit/>
          </a:bodyPr>
          <a:lstStyle/>
          <a:p>
            <a:r>
              <a:rPr lang="en-GB" sz="1600" dirty="0">
                <a:latin typeface="+mn-lt"/>
                <a:ea typeface="Baskerville" panose="02020502070401020303" pitchFamily="18" charset="0"/>
              </a:rPr>
              <a:t>Brewster angle</a:t>
            </a:r>
            <a:endParaRPr lang="en-US" sz="1600" dirty="0">
              <a:latin typeface="+mn-lt"/>
            </a:endParaRPr>
          </a:p>
        </p:txBody>
      </p:sp>
      <p:cxnSp>
        <p:nvCxnSpPr>
          <p:cNvPr id="21" name="Straight Arrow Connector 20">
            <a:extLst>
              <a:ext uri="{FF2B5EF4-FFF2-40B4-BE49-F238E27FC236}">
                <a16:creationId xmlns:a16="http://schemas.microsoft.com/office/drawing/2014/main" id="{B8B90E6B-7DBD-1042-9DBB-83D7311740A2}"/>
              </a:ext>
            </a:extLst>
          </p:cNvPr>
          <p:cNvCxnSpPr>
            <a:cxnSpLocks/>
          </p:cNvCxnSpPr>
          <p:nvPr/>
        </p:nvCxnSpPr>
        <p:spPr bwMode="auto">
          <a:xfrm flipH="1">
            <a:off x="6851848" y="3704271"/>
            <a:ext cx="371426" cy="1234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34E8E078-0DE5-1D45-8BA1-8886C581FBE7}"/>
              </a:ext>
            </a:extLst>
          </p:cNvPr>
          <p:cNvCxnSpPr>
            <a:cxnSpLocks/>
          </p:cNvCxnSpPr>
          <p:nvPr/>
        </p:nvCxnSpPr>
        <p:spPr bwMode="auto">
          <a:xfrm flipH="1" flipV="1">
            <a:off x="7037019" y="1487846"/>
            <a:ext cx="186255" cy="3275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86C06564-DFBE-CF4F-BD00-F335B5BF668A}"/>
              </a:ext>
            </a:extLst>
          </p:cNvPr>
          <p:cNvSpPr txBox="1"/>
          <p:nvPr/>
        </p:nvSpPr>
        <p:spPr>
          <a:xfrm>
            <a:off x="7099431" y="1795322"/>
            <a:ext cx="1656523" cy="338554"/>
          </a:xfrm>
          <a:prstGeom prst="rect">
            <a:avLst/>
          </a:prstGeom>
          <a:noFill/>
        </p:spPr>
        <p:txBody>
          <a:bodyPr wrap="square" rtlCol="0">
            <a:spAutoFit/>
          </a:bodyPr>
          <a:lstStyle/>
          <a:p>
            <a:r>
              <a:rPr lang="en-US" sz="1600" dirty="0"/>
              <a:t>Critical angle</a:t>
            </a:r>
          </a:p>
        </p:txBody>
      </p:sp>
      <p:sp>
        <p:nvSpPr>
          <p:cNvPr id="26" name="TextBox 25">
            <a:extLst>
              <a:ext uri="{FF2B5EF4-FFF2-40B4-BE49-F238E27FC236}">
                <a16:creationId xmlns:a16="http://schemas.microsoft.com/office/drawing/2014/main" id="{5C191777-3C03-B841-9599-4EB236541C0A}"/>
              </a:ext>
            </a:extLst>
          </p:cNvPr>
          <p:cNvSpPr txBox="1"/>
          <p:nvPr/>
        </p:nvSpPr>
        <p:spPr>
          <a:xfrm>
            <a:off x="5709003" y="1022445"/>
            <a:ext cx="2842286" cy="338554"/>
          </a:xfrm>
          <a:prstGeom prst="rect">
            <a:avLst/>
          </a:prstGeom>
          <a:noFill/>
        </p:spPr>
        <p:txBody>
          <a:bodyPr wrap="square">
            <a:spAutoFit/>
          </a:bodyPr>
          <a:lstStyle/>
          <a:p>
            <a:r>
              <a:rPr lang="en-US" sz="1600" dirty="0"/>
              <a:t>Light incident from glass to air</a:t>
            </a:r>
          </a:p>
        </p:txBody>
      </p:sp>
    </p:spTree>
    <p:extLst>
      <p:ext uri="{BB962C8B-B14F-4D97-AF65-F5344CB8AC3E}">
        <p14:creationId xmlns:p14="http://schemas.microsoft.com/office/powerpoint/2010/main" val="15916469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Optical Fiber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CD07875C-A598-A34C-B590-8AA4938716C4}"/>
              </a:ext>
            </a:extLst>
          </p:cNvPr>
          <p:cNvSpPr txBox="1"/>
          <p:nvPr/>
        </p:nvSpPr>
        <p:spPr>
          <a:xfrm>
            <a:off x="868400" y="935331"/>
            <a:ext cx="7407195" cy="369332"/>
          </a:xfrm>
          <a:prstGeom prst="rect">
            <a:avLst/>
          </a:prstGeom>
          <a:noFill/>
        </p:spPr>
        <p:txBody>
          <a:bodyPr wrap="square" rtlCol="0">
            <a:spAutoFit/>
          </a:bodyPr>
          <a:lstStyle/>
          <a:p>
            <a:r>
              <a:rPr lang="en-US" sz="1800" dirty="0"/>
              <a:t>Total internal reflection is exploited to guide light in conventional optical fiber </a:t>
            </a:r>
          </a:p>
        </p:txBody>
      </p:sp>
      <p:grpSp>
        <p:nvGrpSpPr>
          <p:cNvPr id="20" name="Group 19">
            <a:extLst>
              <a:ext uri="{FF2B5EF4-FFF2-40B4-BE49-F238E27FC236}">
                <a16:creationId xmlns:a16="http://schemas.microsoft.com/office/drawing/2014/main" id="{6F721114-1736-A74A-A60C-FE5A15CDD8CF}"/>
              </a:ext>
            </a:extLst>
          </p:cNvPr>
          <p:cNvGrpSpPr/>
          <p:nvPr/>
        </p:nvGrpSpPr>
        <p:grpSpPr>
          <a:xfrm>
            <a:off x="1352823" y="1569015"/>
            <a:ext cx="5369236" cy="2868337"/>
            <a:chOff x="1963899" y="1615409"/>
            <a:chExt cx="5369236" cy="2868337"/>
          </a:xfrm>
        </p:grpSpPr>
        <p:pic>
          <p:nvPicPr>
            <p:cNvPr id="8194" name="Picture 2" descr="Fiber Optics: Understanding the Basics | Fiber Optics &amp; Communications |  Photonics Handbook | Photonics Marketplace">
              <a:extLst>
                <a:ext uri="{FF2B5EF4-FFF2-40B4-BE49-F238E27FC236}">
                  <a16:creationId xmlns:a16="http://schemas.microsoft.com/office/drawing/2014/main" id="{3C3C1DCC-1995-8B4B-8D14-266D07B81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733" y="1615409"/>
              <a:ext cx="5199402" cy="28683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80E1A38-B3FD-EE4E-BAB4-34C457BF35C5}"/>
                    </a:ext>
                  </a:extLst>
                </p:cNvPr>
                <p:cNvSpPr/>
                <p:nvPr/>
              </p:nvSpPr>
              <p:spPr>
                <a:xfrm>
                  <a:off x="4571997" y="2835338"/>
                  <a:ext cx="110113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GB" sz="1200" i="1">
                                <a:latin typeface="Cambria Math" panose="02040503050406030204" pitchFamily="18" charset="0"/>
                              </a:rPr>
                              <m:t>𝑛</m:t>
                            </m:r>
                          </m:e>
                          <m:sub>
                            <m:r>
                              <a:rPr lang="en-GB" sz="1200" i="1">
                                <a:latin typeface="Cambria Math" panose="02040503050406030204" pitchFamily="18" charset="0"/>
                              </a:rPr>
                              <m:t>𝑐𝑜𝑟𝑒</m:t>
                            </m:r>
                          </m:sub>
                        </m:sSub>
                        <m:r>
                          <a:rPr lang="en-GB" sz="1200" i="1">
                            <a:latin typeface="Cambria Math" panose="02040503050406030204" pitchFamily="18" charset="0"/>
                          </a:rPr>
                          <m:t>&gt;</m:t>
                        </m:r>
                        <m:sSub>
                          <m:sSubPr>
                            <m:ctrlPr>
                              <a:rPr lang="en-US" sz="1200" i="1">
                                <a:latin typeface="Cambria Math" panose="02040503050406030204" pitchFamily="18" charset="0"/>
                              </a:rPr>
                            </m:ctrlPr>
                          </m:sSubPr>
                          <m:e>
                            <m:r>
                              <a:rPr lang="en-GB" sz="1200" i="1">
                                <a:latin typeface="Cambria Math" panose="02040503050406030204" pitchFamily="18" charset="0"/>
                              </a:rPr>
                              <m:t>𝑛</m:t>
                            </m:r>
                          </m:e>
                          <m:sub>
                            <m:r>
                              <a:rPr lang="en-GB" sz="1200" i="1">
                                <a:latin typeface="Cambria Math" panose="02040503050406030204" pitchFamily="18" charset="0"/>
                              </a:rPr>
                              <m:t>𝑐</m:t>
                            </m:r>
                            <m:r>
                              <a:rPr lang="en-GB" sz="1200" b="0" i="1" smtClean="0">
                                <a:latin typeface="Cambria Math" panose="02040503050406030204" pitchFamily="18" charset="0"/>
                              </a:rPr>
                              <m:t>𝑙𝑎𝑑</m:t>
                            </m:r>
                          </m:sub>
                        </m:sSub>
                      </m:oMath>
                    </m:oMathPara>
                  </a14:m>
                  <a:endParaRPr lang="en-US" sz="1200" dirty="0"/>
                </a:p>
              </p:txBody>
            </p:sp>
          </mc:Choice>
          <mc:Fallback xmlns="">
            <p:sp>
              <p:nvSpPr>
                <p:cNvPr id="7" name="Rectangle 6">
                  <a:extLst>
                    <a:ext uri="{FF2B5EF4-FFF2-40B4-BE49-F238E27FC236}">
                      <a16:creationId xmlns:a16="http://schemas.microsoft.com/office/drawing/2014/main" id="{F80E1A38-B3FD-EE4E-BAB4-34C457BF35C5}"/>
                    </a:ext>
                  </a:extLst>
                </p:cNvPr>
                <p:cNvSpPr>
                  <a:spLocks noRot="1" noChangeAspect="1" noMove="1" noResize="1" noEditPoints="1" noAdjustHandles="1" noChangeArrowheads="1" noChangeShapeType="1" noTextEdit="1"/>
                </p:cNvSpPr>
                <p:nvPr/>
              </p:nvSpPr>
              <p:spPr>
                <a:xfrm>
                  <a:off x="4571997" y="2835338"/>
                  <a:ext cx="1101135" cy="276999"/>
                </a:xfrm>
                <a:prstGeom prst="rect">
                  <a:avLst/>
                </a:prstGeom>
                <a:blipFill>
                  <a:blip r:embed="rId4"/>
                  <a:stretch>
                    <a:fillRect/>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629A8AA3-986B-CF48-9056-09CE5232A23D}"/>
                </a:ext>
              </a:extLst>
            </p:cNvPr>
            <p:cNvCxnSpPr/>
            <p:nvPr/>
          </p:nvCxnSpPr>
          <p:spPr bwMode="auto">
            <a:xfrm>
              <a:off x="3635431" y="2866657"/>
              <a:ext cx="0" cy="27366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 name="Arc 10">
              <a:extLst>
                <a:ext uri="{FF2B5EF4-FFF2-40B4-BE49-F238E27FC236}">
                  <a16:creationId xmlns:a16="http://schemas.microsoft.com/office/drawing/2014/main" id="{8EEBE811-A696-AA48-945B-94E24C3F68F3}"/>
                </a:ext>
              </a:extLst>
            </p:cNvPr>
            <p:cNvSpPr/>
            <p:nvPr/>
          </p:nvSpPr>
          <p:spPr bwMode="auto">
            <a:xfrm rot="10040211">
              <a:off x="3533910" y="2757607"/>
              <a:ext cx="155335" cy="170986"/>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A9FB65-9F7E-C44F-8EAE-916AA52B1690}"/>
                    </a:ext>
                  </a:extLst>
                </p:cNvPr>
                <p:cNvSpPr txBox="1"/>
                <p:nvPr/>
              </p:nvSpPr>
              <p:spPr>
                <a:xfrm>
                  <a:off x="3145971" y="2854222"/>
                  <a:ext cx="711819"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000" i="1" smtClean="0">
                                <a:latin typeface="Cambria Math" panose="02040503050406030204" pitchFamily="18" charset="0"/>
                                <a:ea typeface="Cambria Math" panose="02040503050406030204" pitchFamily="18" charset="0"/>
                              </a:rPr>
                            </m:ctrlPr>
                          </m:sSubPr>
                          <m:e>
                            <m:r>
                              <m:rPr>
                                <m:sty m:val="p"/>
                              </m:rPr>
                              <a:rPr lang="en-GB" sz="1000" i="0">
                                <a:latin typeface="Cambria Math" panose="02040503050406030204" pitchFamily="18" charset="0"/>
                                <a:ea typeface="Cambria Math" panose="02040503050406030204" pitchFamily="18" charset="0"/>
                              </a:rPr>
                              <m:t>θ</m:t>
                            </m:r>
                          </m:e>
                          <m:sub>
                            <m:r>
                              <m:rPr>
                                <m:sty m:val="p"/>
                              </m:rPr>
                              <a:rPr lang="en-GB" sz="1000" i="0">
                                <a:latin typeface="Cambria Math" panose="02040503050406030204" pitchFamily="18" charset="0"/>
                                <a:ea typeface="Cambria Math" panose="02040503050406030204" pitchFamily="18" charset="0"/>
                              </a:rPr>
                              <m:t>c</m:t>
                            </m:r>
                          </m:sub>
                        </m:sSub>
                      </m:oMath>
                    </m:oMathPara>
                  </a14:m>
                  <a:endParaRPr lang="en-US" sz="1000" dirty="0"/>
                </a:p>
              </p:txBody>
            </p:sp>
          </mc:Choice>
          <mc:Fallback xmlns="">
            <p:sp>
              <p:nvSpPr>
                <p:cNvPr id="22" name="TextBox 21">
                  <a:extLst>
                    <a:ext uri="{FF2B5EF4-FFF2-40B4-BE49-F238E27FC236}">
                      <a16:creationId xmlns:a16="http://schemas.microsoft.com/office/drawing/2014/main" id="{0CA9FB65-9F7E-C44F-8EAE-916AA52B1690}"/>
                    </a:ext>
                  </a:extLst>
                </p:cNvPr>
                <p:cNvSpPr txBox="1">
                  <a:spLocks noRot="1" noChangeAspect="1" noMove="1" noResize="1" noEditPoints="1" noAdjustHandles="1" noChangeArrowheads="1" noChangeShapeType="1" noTextEdit="1"/>
                </p:cNvSpPr>
                <p:nvPr/>
              </p:nvSpPr>
              <p:spPr>
                <a:xfrm>
                  <a:off x="3145971" y="2854222"/>
                  <a:ext cx="711819" cy="246221"/>
                </a:xfrm>
                <a:prstGeom prst="rect">
                  <a:avLst/>
                </a:prstGeom>
                <a:blipFill>
                  <a:blip r:embed="rId5"/>
                  <a:stretch>
                    <a:fillRect/>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2B0B3244-02B4-EE4D-829B-87C6BF92B1C4}"/>
                </a:ext>
              </a:extLst>
            </p:cNvPr>
            <p:cNvPicPr>
              <a:picLocks noChangeAspect="1"/>
            </p:cNvPicPr>
            <p:nvPr/>
          </p:nvPicPr>
          <p:blipFill>
            <a:blip r:embed="rId6"/>
            <a:stretch>
              <a:fillRect/>
            </a:stretch>
          </p:blipFill>
          <p:spPr>
            <a:xfrm>
              <a:off x="2228775" y="2917513"/>
              <a:ext cx="367674" cy="228600"/>
            </a:xfrm>
            <a:prstGeom prst="rect">
              <a:avLst/>
            </a:prstGeom>
          </p:spPr>
        </p:pic>
        <p:cxnSp>
          <p:nvCxnSpPr>
            <p:cNvPr id="19" name="Straight Arrow Connector 18">
              <a:extLst>
                <a:ext uri="{FF2B5EF4-FFF2-40B4-BE49-F238E27FC236}">
                  <a16:creationId xmlns:a16="http://schemas.microsoft.com/office/drawing/2014/main" id="{35DBC0F3-975C-3243-AE44-BDD5E3C42250}"/>
                </a:ext>
              </a:extLst>
            </p:cNvPr>
            <p:cNvCxnSpPr/>
            <p:nvPr/>
          </p:nvCxnSpPr>
          <p:spPr bwMode="auto">
            <a:xfrm flipV="1">
              <a:off x="2258295" y="3057340"/>
              <a:ext cx="334637" cy="2736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Connector 15">
              <a:extLst>
                <a:ext uri="{FF2B5EF4-FFF2-40B4-BE49-F238E27FC236}">
                  <a16:creationId xmlns:a16="http://schemas.microsoft.com/office/drawing/2014/main" id="{A51AB63B-A60C-5E47-9735-0296397CC789}"/>
                </a:ext>
              </a:extLst>
            </p:cNvPr>
            <p:cNvCxnSpPr>
              <a:cxnSpLocks/>
            </p:cNvCxnSpPr>
            <p:nvPr/>
          </p:nvCxnSpPr>
          <p:spPr bwMode="auto">
            <a:xfrm flipV="1">
              <a:off x="2288459" y="3031970"/>
              <a:ext cx="631802" cy="4928"/>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29" name="Arc 28">
              <a:extLst>
                <a:ext uri="{FF2B5EF4-FFF2-40B4-BE49-F238E27FC236}">
                  <a16:creationId xmlns:a16="http://schemas.microsoft.com/office/drawing/2014/main" id="{3F3AE1FC-D3D7-7E4D-87F9-A7EC7A45CBF8}"/>
                </a:ext>
              </a:extLst>
            </p:cNvPr>
            <p:cNvSpPr/>
            <p:nvPr/>
          </p:nvSpPr>
          <p:spPr bwMode="auto">
            <a:xfrm rot="12219616">
              <a:off x="2382931" y="2997819"/>
              <a:ext cx="155335" cy="170986"/>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15031B2-B70B-4A4F-9DE1-D57C78762836}"/>
                    </a:ext>
                  </a:extLst>
                </p:cNvPr>
                <p:cNvSpPr txBox="1"/>
                <p:nvPr/>
              </p:nvSpPr>
              <p:spPr>
                <a:xfrm>
                  <a:off x="1963899" y="2961570"/>
                  <a:ext cx="4966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ea typeface="Cambria Math" panose="02040503050406030204" pitchFamily="18" charset="0"/>
                              </a:rPr>
                            </m:ctrlPr>
                          </m:sSubPr>
                          <m:e>
                            <m:r>
                              <m:rPr>
                                <m:sty m:val="p"/>
                              </m:rPr>
                              <a:rPr lang="en-GB" sz="1200" i="0">
                                <a:latin typeface="Cambria Math" panose="02040503050406030204" pitchFamily="18" charset="0"/>
                                <a:ea typeface="Cambria Math" panose="02040503050406030204" pitchFamily="18" charset="0"/>
                              </a:rPr>
                              <m:t>θ</m:t>
                            </m:r>
                          </m:e>
                          <m:sub>
                            <m:r>
                              <m:rPr>
                                <m:sty m:val="p"/>
                              </m:rPr>
                              <a:rPr lang="en-GB" sz="1200" b="0" i="0" smtClean="0">
                                <a:latin typeface="Cambria Math" panose="02040503050406030204" pitchFamily="18" charset="0"/>
                                <a:ea typeface="Cambria Math" panose="02040503050406030204" pitchFamily="18" charset="0"/>
                              </a:rPr>
                              <m:t>max</m:t>
                            </m:r>
                          </m:sub>
                        </m:sSub>
                      </m:oMath>
                    </m:oMathPara>
                  </a14:m>
                  <a:endParaRPr lang="en-US" sz="1200" dirty="0"/>
                </a:p>
              </p:txBody>
            </p:sp>
          </mc:Choice>
          <mc:Fallback xmlns="">
            <p:sp>
              <p:nvSpPr>
                <p:cNvPr id="33" name="TextBox 32">
                  <a:extLst>
                    <a:ext uri="{FF2B5EF4-FFF2-40B4-BE49-F238E27FC236}">
                      <a16:creationId xmlns:a16="http://schemas.microsoft.com/office/drawing/2014/main" id="{F15031B2-B70B-4A4F-9DE1-D57C78762836}"/>
                    </a:ext>
                  </a:extLst>
                </p:cNvPr>
                <p:cNvSpPr txBox="1">
                  <a:spLocks noRot="1" noChangeAspect="1" noMove="1" noResize="1" noEditPoints="1" noAdjustHandles="1" noChangeArrowheads="1" noChangeShapeType="1" noTextEdit="1"/>
                </p:cNvSpPr>
                <p:nvPr/>
              </p:nvSpPr>
              <p:spPr>
                <a:xfrm>
                  <a:off x="1963899" y="2961570"/>
                  <a:ext cx="496699"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59DAB9-524F-8047-9C29-38CB4B9AB70F}"/>
                    </a:ext>
                  </a:extLst>
                </p:cNvPr>
                <p:cNvSpPr txBox="1"/>
                <p:nvPr/>
              </p:nvSpPr>
              <p:spPr>
                <a:xfrm>
                  <a:off x="2815290" y="2952986"/>
                  <a:ext cx="23347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α</m:t>
                        </m:r>
                      </m:oMath>
                    </m:oMathPara>
                  </a14:m>
                  <a:endParaRPr lang="en-US" sz="1200" dirty="0"/>
                </a:p>
              </p:txBody>
            </p:sp>
          </mc:Choice>
          <mc:Fallback xmlns="">
            <p:sp>
              <p:nvSpPr>
                <p:cNvPr id="34" name="TextBox 33">
                  <a:extLst>
                    <a:ext uri="{FF2B5EF4-FFF2-40B4-BE49-F238E27FC236}">
                      <a16:creationId xmlns:a16="http://schemas.microsoft.com/office/drawing/2014/main" id="{CB59DAB9-524F-8047-9C29-38CB4B9AB70F}"/>
                    </a:ext>
                  </a:extLst>
                </p:cNvPr>
                <p:cNvSpPr txBox="1">
                  <a:spLocks noRot="1" noChangeAspect="1" noMove="1" noResize="1" noEditPoints="1" noAdjustHandles="1" noChangeArrowheads="1" noChangeShapeType="1" noTextEdit="1"/>
                </p:cNvSpPr>
                <p:nvPr/>
              </p:nvSpPr>
              <p:spPr>
                <a:xfrm>
                  <a:off x="2815290" y="2952986"/>
                  <a:ext cx="233474" cy="276999"/>
                </a:xfrm>
                <a:prstGeom prst="rect">
                  <a:avLst/>
                </a:prstGeom>
                <a:blipFill>
                  <a:blip r:embed="rId8"/>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455A96E-EAEC-344D-8613-E0B71487A7B0}"/>
                </a:ext>
              </a:extLst>
            </p:cNvPr>
            <p:cNvSpPr txBox="1"/>
            <p:nvPr/>
          </p:nvSpPr>
          <p:spPr>
            <a:xfrm>
              <a:off x="2062187" y="3495495"/>
              <a:ext cx="373820" cy="307777"/>
            </a:xfrm>
            <a:prstGeom prst="rect">
              <a:avLst/>
            </a:prstGeom>
            <a:noFill/>
          </p:spPr>
          <p:txBody>
            <a:bodyPr wrap="none" rtlCol="0">
              <a:spAutoFit/>
            </a:bodyPr>
            <a:lstStyle/>
            <a:p>
              <a:r>
                <a:rPr lang="en-US" sz="1400" dirty="0"/>
                <a:t>air</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A97D026-BD4D-4447-8598-E134C18413CF}"/>
                  </a:ext>
                </a:extLst>
              </p:cNvPr>
              <p:cNvSpPr txBox="1"/>
              <p:nvPr/>
            </p:nvSpPr>
            <p:spPr>
              <a:xfrm>
                <a:off x="3048918" y="4762845"/>
                <a:ext cx="3992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i="1" smtClean="0">
                              <a:latin typeface="Cambria Math" panose="02040503050406030204" pitchFamily="18" charset="0"/>
                            </a:rPr>
                          </m:ctrlPr>
                        </m:funcPr>
                        <m:fName>
                          <m:r>
                            <m:rPr>
                              <m:sty m:val="p"/>
                            </m:rPr>
                            <a:rPr lang="en-US" sz="1800" i="0" smtClean="0">
                              <a:latin typeface="Cambria Math" panose="02040503050406030204" pitchFamily="18" charset="0"/>
                            </a:rPr>
                            <m:t>sin</m:t>
                          </m:r>
                        </m:fName>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𝑚𝑎𝑥</m:t>
                              </m:r>
                            </m:sub>
                          </m:sSub>
                        </m:e>
                      </m:func>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𝑛</m:t>
                          </m:r>
                        </m:e>
                        <m:sub>
                          <m:r>
                            <a:rPr lang="en-GB" sz="1800" b="0" i="1" smtClean="0">
                              <a:latin typeface="Cambria Math" panose="02040503050406030204" pitchFamily="18" charset="0"/>
                            </a:rPr>
                            <m:t>𝑐𝑜𝑟𝑒</m:t>
                          </m:r>
                        </m:sub>
                      </m:sSub>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US" sz="1800" i="1" smtClean="0">
                              <a:latin typeface="Cambria Math" panose="02040503050406030204" pitchFamily="18" charset="0"/>
                              <a:ea typeface="Cambria Math" panose="02040503050406030204" pitchFamily="18" charset="0"/>
                            </a:rPr>
                            <m:t>𝛼</m:t>
                          </m:r>
                        </m:e>
                      </m:func>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𝑐𝑜𝑟𝑒</m:t>
                          </m:r>
                        </m:sub>
                      </m:sSub>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cos</m:t>
                          </m:r>
                        </m:fNa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𝑐</m:t>
                              </m:r>
                            </m:sub>
                          </m:sSub>
                        </m:e>
                      </m:func>
                    </m:oMath>
                  </m:oMathPara>
                </a14:m>
                <a:endParaRPr lang="en-US" sz="1800" dirty="0"/>
              </a:p>
            </p:txBody>
          </p:sp>
        </mc:Choice>
        <mc:Fallback xmlns="">
          <p:sp>
            <p:nvSpPr>
              <p:cNvPr id="36" name="TextBox 35">
                <a:extLst>
                  <a:ext uri="{FF2B5EF4-FFF2-40B4-BE49-F238E27FC236}">
                    <a16:creationId xmlns:a16="http://schemas.microsoft.com/office/drawing/2014/main" id="{BA97D026-BD4D-4447-8598-E134C18413CF}"/>
                  </a:ext>
                </a:extLst>
              </p:cNvPr>
              <p:cNvSpPr txBox="1">
                <a:spLocks noRot="1" noChangeAspect="1" noMove="1" noResize="1" noEditPoints="1" noAdjustHandles="1" noChangeArrowheads="1" noChangeShapeType="1" noTextEdit="1"/>
              </p:cNvSpPr>
              <p:nvPr/>
            </p:nvSpPr>
            <p:spPr>
              <a:xfrm>
                <a:off x="3048918" y="4762845"/>
                <a:ext cx="39929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1E2F674-C659-2047-A249-BA5921EA40D2}"/>
                  </a:ext>
                </a:extLst>
              </p:cNvPr>
              <p:cNvSpPr txBox="1"/>
              <p:nvPr/>
            </p:nvSpPr>
            <p:spPr>
              <a:xfrm>
                <a:off x="6814459" y="4773936"/>
                <a:ext cx="17733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𝑐</m:t>
                          </m:r>
                        </m:sub>
                      </m:sSub>
                      <m:r>
                        <a:rPr lang="en-GB" sz="1800" b="0" i="1" smtClean="0">
                          <a:latin typeface="Cambria Math" panose="02040503050406030204" pitchFamily="18" charset="0"/>
                        </a:rPr>
                        <m:t>=90</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𝛼</m:t>
                      </m:r>
                      <m:r>
                        <a:rPr lang="en-GB" sz="1800" b="0" i="1" smtClean="0">
                          <a:latin typeface="Cambria Math" panose="02040503050406030204" pitchFamily="18" charset="0"/>
                          <a:ea typeface="Cambria Math" panose="02040503050406030204" pitchFamily="18" charset="0"/>
                        </a:rPr>
                        <m:t>)</m:t>
                      </m:r>
                    </m:oMath>
                  </m:oMathPara>
                </a14:m>
                <a:endParaRPr lang="en-US" sz="1800" dirty="0"/>
              </a:p>
            </p:txBody>
          </p:sp>
        </mc:Choice>
        <mc:Fallback xmlns="">
          <p:sp>
            <p:nvSpPr>
              <p:cNvPr id="38" name="TextBox 37">
                <a:extLst>
                  <a:ext uri="{FF2B5EF4-FFF2-40B4-BE49-F238E27FC236}">
                    <a16:creationId xmlns:a16="http://schemas.microsoft.com/office/drawing/2014/main" id="{E1E2F674-C659-2047-A249-BA5921EA40D2}"/>
                  </a:ext>
                </a:extLst>
              </p:cNvPr>
              <p:cNvSpPr txBox="1">
                <a:spLocks noRot="1" noChangeAspect="1" noMove="1" noResize="1" noEditPoints="1" noAdjustHandles="1" noChangeArrowheads="1" noChangeShapeType="1" noTextEdit="1"/>
              </p:cNvSpPr>
              <p:nvPr/>
            </p:nvSpPr>
            <p:spPr>
              <a:xfrm>
                <a:off x="6814459" y="4773936"/>
                <a:ext cx="1773399" cy="369332"/>
              </a:xfrm>
              <a:prstGeom prst="rect">
                <a:avLst/>
              </a:prstGeom>
              <a:blipFill>
                <a:blip r:embed="rId10"/>
                <a:stretch>
                  <a:fillRect b="-129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1A37A22-1C3D-514C-ABCD-7CCF3D3A45BB}"/>
              </a:ext>
            </a:extLst>
          </p:cNvPr>
          <p:cNvSpPr txBox="1"/>
          <p:nvPr/>
        </p:nvSpPr>
        <p:spPr>
          <a:xfrm>
            <a:off x="733944" y="4762845"/>
            <a:ext cx="2679613" cy="369332"/>
          </a:xfrm>
          <a:prstGeom prst="rect">
            <a:avLst/>
          </a:prstGeom>
          <a:noFill/>
        </p:spPr>
        <p:txBody>
          <a:bodyPr wrap="square" rtlCol="0">
            <a:spAutoFit/>
          </a:bodyPr>
          <a:lstStyle/>
          <a:p>
            <a:r>
              <a:rPr lang="en-US" sz="1800" dirty="0"/>
              <a:t>Maximum incident angle: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00B32A1-93CD-944C-838C-AEB42544E52A}"/>
                  </a:ext>
                </a:extLst>
              </p:cNvPr>
              <p:cNvSpPr txBox="1"/>
              <p:nvPr/>
            </p:nvSpPr>
            <p:spPr>
              <a:xfrm>
                <a:off x="4358472" y="6099327"/>
                <a:ext cx="1991332" cy="5556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𝑐</m:t>
                              </m:r>
                            </m:sub>
                          </m:sSub>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𝑐𝑙𝑎𝑑</m:t>
                                  </m:r>
                                </m:sub>
                              </m:sSub>
                            </m:num>
                            <m:den>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𝑐</m:t>
                                  </m:r>
                                  <m:r>
                                    <a:rPr lang="en-GB" sz="1600" b="0" i="1" smtClean="0">
                                      <a:latin typeface="Cambria Math" panose="02040503050406030204" pitchFamily="18" charset="0"/>
                                    </a:rPr>
                                    <m:t>𝑜𝑟𝑒</m:t>
                                  </m:r>
                                </m:sub>
                              </m:sSub>
                            </m:den>
                          </m:f>
                        </m:e>
                      </m:func>
                    </m:oMath>
                  </m:oMathPara>
                </a14:m>
                <a:endParaRPr lang="en-US" sz="1600" dirty="0"/>
              </a:p>
            </p:txBody>
          </p:sp>
        </mc:Choice>
        <mc:Fallback xmlns="">
          <p:sp>
            <p:nvSpPr>
              <p:cNvPr id="23" name="TextBox 22">
                <a:extLst>
                  <a:ext uri="{FF2B5EF4-FFF2-40B4-BE49-F238E27FC236}">
                    <a16:creationId xmlns:a16="http://schemas.microsoft.com/office/drawing/2014/main" id="{100B32A1-93CD-944C-838C-AEB42544E52A}"/>
                  </a:ext>
                </a:extLst>
              </p:cNvPr>
              <p:cNvSpPr txBox="1">
                <a:spLocks noRot="1" noChangeAspect="1" noMove="1" noResize="1" noEditPoints="1" noAdjustHandles="1" noChangeArrowheads="1" noChangeShapeType="1" noTextEdit="1"/>
              </p:cNvSpPr>
              <p:nvPr/>
            </p:nvSpPr>
            <p:spPr>
              <a:xfrm>
                <a:off x="4358472" y="6099327"/>
                <a:ext cx="1991332" cy="55560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8C48A83-6A8D-F243-A07A-B62327F89CBB}"/>
                  </a:ext>
                </a:extLst>
              </p:cNvPr>
              <p:cNvSpPr txBox="1"/>
              <p:nvPr/>
            </p:nvSpPr>
            <p:spPr>
              <a:xfrm>
                <a:off x="504586" y="5207749"/>
                <a:ext cx="7707773"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i="1" smtClean="0">
                              <a:latin typeface="Cambria Math" panose="02040503050406030204" pitchFamily="18" charset="0"/>
                            </a:rPr>
                          </m:ctrlPr>
                        </m:funcPr>
                        <m:fName>
                          <m:r>
                            <m:rPr>
                              <m:sty m:val="p"/>
                            </m:rPr>
                            <a:rPr lang="en-US" sz="1800">
                              <a:latin typeface="Cambria Math" panose="02040503050406030204" pitchFamily="18" charset="0"/>
                            </a:rPr>
                            <m:t>sin</m:t>
                          </m:r>
                        </m:fNa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𝑚𝑎𝑥</m:t>
                              </m:r>
                            </m:sub>
                          </m:sSub>
                        </m:e>
                      </m:func>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𝑐𝑜𝑟𝑒</m:t>
                          </m:r>
                        </m:sub>
                      </m:sSub>
                      <m:rad>
                        <m:radPr>
                          <m:degHide m:val="on"/>
                          <m:ctrlPr>
                            <a:rPr lang="en-GB" sz="1800" i="1" smtClean="0">
                              <a:latin typeface="Cambria Math" panose="02040503050406030204" pitchFamily="18" charset="0"/>
                            </a:rPr>
                          </m:ctrlPr>
                        </m:radPr>
                        <m:deg/>
                        <m:e>
                          <m:r>
                            <a:rPr lang="en-GB" sz="1800" b="0" i="1" smtClean="0">
                              <a:latin typeface="Cambria Math" panose="02040503050406030204" pitchFamily="18" charset="0"/>
                            </a:rPr>
                            <m:t>1−</m:t>
                          </m:r>
                          <m:sSup>
                            <m:sSupPr>
                              <m:ctrlPr>
                                <a:rPr lang="en-GB" sz="1800" b="0" i="1" smtClean="0">
                                  <a:latin typeface="Cambria Math" panose="02040503050406030204" pitchFamily="18" charset="0"/>
                                </a:rPr>
                              </m:ctrlPr>
                            </m:sSupPr>
                            <m:e>
                              <m:d>
                                <m:dPr>
                                  <m:ctrlPr>
                                    <a:rPr lang="en-GB" sz="1800" b="0" i="1" smtClean="0">
                                      <a:latin typeface="Cambria Math" panose="02040503050406030204" pitchFamily="18" charset="0"/>
                                    </a:rPr>
                                  </m:ctrlPr>
                                </m:dPr>
                                <m:e>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𝑐</m:t>
                                          </m:r>
                                        </m:sub>
                                      </m:sSub>
                                    </m:e>
                                  </m:func>
                                </m:e>
                              </m:d>
                            </m:e>
                            <m:sup>
                              <m:r>
                                <a:rPr lang="en-GB" sz="1800" b="0" i="1" smtClean="0">
                                  <a:latin typeface="Cambria Math" panose="02040503050406030204" pitchFamily="18" charset="0"/>
                                </a:rPr>
                                <m:t>2</m:t>
                              </m:r>
                            </m:sup>
                          </m:sSup>
                        </m:e>
                      </m:rad>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𝑐𝑜𝑟𝑒</m:t>
                          </m:r>
                        </m:sub>
                      </m:sSub>
                      <m:rad>
                        <m:radPr>
                          <m:degHide m:val="on"/>
                          <m:ctrlPr>
                            <a:rPr lang="en-GB" sz="1800" i="1">
                              <a:latin typeface="Cambria Math" panose="02040503050406030204" pitchFamily="18" charset="0"/>
                            </a:rPr>
                          </m:ctrlPr>
                        </m:radPr>
                        <m:deg/>
                        <m:e>
                          <m:r>
                            <a:rPr lang="en-GB" sz="1800" i="1">
                              <a:latin typeface="Cambria Math" panose="02040503050406030204" pitchFamily="18" charset="0"/>
                            </a:rPr>
                            <m:t>1−</m:t>
                          </m:r>
                          <m:sSup>
                            <m:sSupPr>
                              <m:ctrlPr>
                                <a:rPr lang="en-GB" sz="1800" i="1">
                                  <a:latin typeface="Cambria Math" panose="02040503050406030204" pitchFamily="18" charset="0"/>
                                </a:rPr>
                              </m:ctrlPr>
                            </m:sSupPr>
                            <m:e>
                              <m:d>
                                <m:dPr>
                                  <m:ctrlPr>
                                    <a:rPr lang="en-GB" sz="1800" i="1">
                                      <a:latin typeface="Cambria Math" panose="02040503050406030204" pitchFamily="18" charset="0"/>
                                    </a:rPr>
                                  </m:ctrlPr>
                                </m:dPr>
                                <m:e>
                                  <m:f>
                                    <m:fPr>
                                      <m:ctrlPr>
                                        <a:rPr lang="en-GB"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𝑐𝑙𝑎𝑑</m:t>
                                          </m:r>
                                        </m:sub>
                                      </m:sSub>
                                    </m:num>
                                    <m:den>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𝑐𝑜𝑟𝑒</m:t>
                                          </m:r>
                                        </m:sub>
                                      </m:sSub>
                                    </m:den>
                                  </m:f>
                                </m:e>
                              </m:d>
                            </m:e>
                            <m:sup>
                              <m:r>
                                <a:rPr lang="en-GB" sz="1800" i="1">
                                  <a:latin typeface="Cambria Math" panose="02040503050406030204" pitchFamily="18" charset="0"/>
                                </a:rPr>
                                <m:t>2</m:t>
                              </m:r>
                            </m:sup>
                          </m:sSup>
                        </m:e>
                      </m:rad>
                      <m:r>
                        <a:rPr lang="en-GB" sz="1800" b="0" i="1" smtClean="0">
                          <a:latin typeface="Cambria Math" panose="02040503050406030204" pitchFamily="18" charset="0"/>
                        </a:rPr>
                        <m:t>=</m:t>
                      </m:r>
                      <m:rad>
                        <m:radPr>
                          <m:degHide m:val="on"/>
                          <m:ctrlPr>
                            <a:rPr lang="en-GB" sz="1800" b="0" i="1" smtClean="0">
                              <a:latin typeface="Cambria Math" panose="02040503050406030204" pitchFamily="18" charset="0"/>
                            </a:rPr>
                          </m:ctrlPr>
                        </m:radPr>
                        <m:deg/>
                        <m:e>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𝑛</m:t>
                              </m:r>
                            </m:e>
                            <m:sub>
                              <m:r>
                                <a:rPr lang="en-GB" sz="1800" b="0" i="1" smtClean="0">
                                  <a:latin typeface="Cambria Math" panose="02040503050406030204" pitchFamily="18" charset="0"/>
                                </a:rPr>
                                <m:t>𝑐𝑜𝑟𝑒</m:t>
                              </m:r>
                            </m:sub>
                            <m:sup>
                              <m:r>
                                <a:rPr lang="en-GB" sz="1800" b="0" i="1" smtClean="0">
                                  <a:latin typeface="Cambria Math" panose="02040503050406030204" pitchFamily="18" charset="0"/>
                                </a:rPr>
                                <m:t>2</m:t>
                              </m:r>
                            </m:sup>
                          </m:sSubSup>
                          <m:r>
                            <a:rPr lang="en-GB" sz="1800" b="0" i="1" smtClean="0">
                              <a:latin typeface="Cambria Math" panose="02040503050406030204" pitchFamily="18" charset="0"/>
                            </a:rPr>
                            <m:t>−</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𝑛</m:t>
                              </m:r>
                            </m:e>
                            <m:sub>
                              <m:r>
                                <a:rPr lang="en-GB" sz="1800" b="0" i="1" smtClean="0">
                                  <a:latin typeface="Cambria Math" panose="02040503050406030204" pitchFamily="18" charset="0"/>
                                </a:rPr>
                                <m:t>𝑐𝑙𝑎𝑑</m:t>
                              </m:r>
                            </m:sub>
                            <m:sup>
                              <m:r>
                                <a:rPr lang="en-GB" sz="1800" b="0" i="1" smtClean="0">
                                  <a:latin typeface="Cambria Math" panose="02040503050406030204" pitchFamily="18" charset="0"/>
                                </a:rPr>
                                <m:t>2</m:t>
                              </m:r>
                            </m:sup>
                          </m:sSubSup>
                        </m:e>
                      </m:rad>
                    </m:oMath>
                  </m:oMathPara>
                </a14:m>
                <a:endParaRPr lang="en-US" sz="1800" dirty="0"/>
              </a:p>
            </p:txBody>
          </p:sp>
        </mc:Choice>
        <mc:Fallback xmlns="">
          <p:sp>
            <p:nvSpPr>
              <p:cNvPr id="25" name="TextBox 24">
                <a:extLst>
                  <a:ext uri="{FF2B5EF4-FFF2-40B4-BE49-F238E27FC236}">
                    <a16:creationId xmlns:a16="http://schemas.microsoft.com/office/drawing/2014/main" id="{38C48A83-6A8D-F243-A07A-B62327F89CBB}"/>
                  </a:ext>
                </a:extLst>
              </p:cNvPr>
              <p:cNvSpPr txBox="1">
                <a:spLocks noRot="1" noChangeAspect="1" noMove="1" noResize="1" noEditPoints="1" noAdjustHandles="1" noChangeArrowheads="1" noChangeShapeType="1" noTextEdit="1"/>
              </p:cNvSpPr>
              <p:nvPr/>
            </p:nvSpPr>
            <p:spPr>
              <a:xfrm>
                <a:off x="504586" y="5207749"/>
                <a:ext cx="7707773" cy="910699"/>
              </a:xfrm>
              <a:prstGeom prst="rect">
                <a:avLst/>
              </a:prstGeom>
              <a:blipFill>
                <a:blip r:embed="rId12"/>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9CE65F1-96C5-3D47-9AF4-CC6D61D95460}"/>
              </a:ext>
            </a:extLst>
          </p:cNvPr>
          <p:cNvSpPr/>
          <p:nvPr/>
        </p:nvSpPr>
        <p:spPr>
          <a:xfrm>
            <a:off x="733944" y="5405939"/>
            <a:ext cx="987807" cy="563671"/>
          </a:xfrm>
          <a:prstGeom prst="rect">
            <a:avLst/>
          </a:pr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17D59BAF-BBB2-2F43-8EB2-B460B68F3A60}"/>
              </a:ext>
            </a:extLst>
          </p:cNvPr>
          <p:cNvSpPr txBox="1"/>
          <p:nvPr/>
        </p:nvSpPr>
        <p:spPr>
          <a:xfrm>
            <a:off x="338895" y="6131972"/>
            <a:ext cx="2717411" cy="369332"/>
          </a:xfrm>
          <a:prstGeom prst="rect">
            <a:avLst/>
          </a:prstGeom>
          <a:noFill/>
        </p:spPr>
        <p:txBody>
          <a:bodyPr wrap="none" rtlCol="0">
            <a:spAutoFit/>
          </a:bodyPr>
          <a:lstStyle/>
          <a:p>
            <a:r>
              <a:rPr lang="en-US" sz="1800" dirty="0"/>
              <a:t>Numerical aperture of fiber</a:t>
            </a:r>
          </a:p>
        </p:txBody>
      </p:sp>
      <p:cxnSp>
        <p:nvCxnSpPr>
          <p:cNvPr id="17" name="Straight Arrow Connector 16">
            <a:extLst>
              <a:ext uri="{FF2B5EF4-FFF2-40B4-BE49-F238E27FC236}">
                <a16:creationId xmlns:a16="http://schemas.microsoft.com/office/drawing/2014/main" id="{4B7D64A7-2AD3-464F-9626-7D848574B411}"/>
              </a:ext>
            </a:extLst>
          </p:cNvPr>
          <p:cNvCxnSpPr>
            <a:stCxn id="12" idx="2"/>
          </p:cNvCxnSpPr>
          <p:nvPr/>
        </p:nvCxnSpPr>
        <p:spPr bwMode="auto">
          <a:xfrm flipH="1">
            <a:off x="1227847" y="5969610"/>
            <a:ext cx="1" cy="2156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4098" name="Picture 2" descr="Collins New GCSE Science Gateway B - page 200">
            <a:extLst>
              <a:ext uri="{FF2B5EF4-FFF2-40B4-BE49-F238E27FC236}">
                <a16:creationId xmlns:a16="http://schemas.microsoft.com/office/drawing/2014/main" id="{51B7DFC0-A42D-3744-92DC-B5346B3703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6238255" y="2577865"/>
            <a:ext cx="2992084" cy="95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00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Fingerprint Recording</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57795CA8-7DFE-7443-BB22-402DA818A89F}"/>
              </a:ext>
            </a:extLst>
          </p:cNvPr>
          <p:cNvSpPr txBox="1"/>
          <p:nvPr/>
        </p:nvSpPr>
        <p:spPr>
          <a:xfrm>
            <a:off x="919786" y="877283"/>
            <a:ext cx="7610439" cy="923330"/>
          </a:xfrm>
          <a:prstGeom prst="rect">
            <a:avLst/>
          </a:prstGeom>
          <a:noFill/>
        </p:spPr>
        <p:txBody>
          <a:bodyPr wrap="square" rtlCol="0">
            <a:spAutoFit/>
          </a:bodyPr>
          <a:lstStyle/>
          <a:p>
            <a:r>
              <a:rPr lang="en-US" sz="1800" dirty="0"/>
              <a:t>TIR is very sensitive to external stimuli, such as pressure, bending, touch, attachment of analyte molecules </a:t>
            </a:r>
            <a:r>
              <a:rPr lang="en-US" sz="1800" dirty="0" err="1"/>
              <a:t>etc</a:t>
            </a:r>
            <a:r>
              <a:rPr lang="en-US" sz="1800" dirty="0"/>
              <a:t>, therefore has been widely exploited in a broad range of sensing applications.</a:t>
            </a:r>
          </a:p>
        </p:txBody>
      </p:sp>
      <p:pic>
        <p:nvPicPr>
          <p:cNvPr id="5" name="Picture 4">
            <a:extLst>
              <a:ext uri="{FF2B5EF4-FFF2-40B4-BE49-F238E27FC236}">
                <a16:creationId xmlns:a16="http://schemas.microsoft.com/office/drawing/2014/main" id="{1D1F3497-504E-8E45-B0FF-FF25E11C0341}"/>
              </a:ext>
            </a:extLst>
          </p:cNvPr>
          <p:cNvPicPr>
            <a:picLocks noChangeAspect="1"/>
          </p:cNvPicPr>
          <p:nvPr/>
        </p:nvPicPr>
        <p:blipFill>
          <a:blip r:embed="rId3"/>
          <a:stretch>
            <a:fillRect/>
          </a:stretch>
        </p:blipFill>
        <p:spPr>
          <a:xfrm>
            <a:off x="2160537" y="1816138"/>
            <a:ext cx="4786146" cy="3241250"/>
          </a:xfrm>
          <a:prstGeom prst="rect">
            <a:avLst/>
          </a:prstGeom>
        </p:spPr>
      </p:pic>
      <p:sp>
        <p:nvSpPr>
          <p:cNvPr id="8" name="TextBox 7">
            <a:extLst>
              <a:ext uri="{FF2B5EF4-FFF2-40B4-BE49-F238E27FC236}">
                <a16:creationId xmlns:a16="http://schemas.microsoft.com/office/drawing/2014/main" id="{84DFF561-D236-C94C-88F0-A24E55010F08}"/>
              </a:ext>
            </a:extLst>
          </p:cNvPr>
          <p:cNvSpPr txBox="1"/>
          <p:nvPr/>
        </p:nvSpPr>
        <p:spPr>
          <a:xfrm>
            <a:off x="1060696" y="5334386"/>
            <a:ext cx="7022599" cy="646331"/>
          </a:xfrm>
          <a:prstGeom prst="rect">
            <a:avLst/>
          </a:prstGeom>
          <a:noFill/>
        </p:spPr>
        <p:txBody>
          <a:bodyPr wrap="square" rtlCol="0">
            <a:spAutoFit/>
          </a:bodyPr>
          <a:lstStyle/>
          <a:p>
            <a:r>
              <a:rPr lang="en-US" sz="1800" dirty="0"/>
              <a:t>Finger print recording: the touch of finger breaks the TIR condition. Light is scattered from the finger and recorded by the camera underneath.</a:t>
            </a:r>
          </a:p>
        </p:txBody>
      </p:sp>
      <p:pic>
        <p:nvPicPr>
          <p:cNvPr id="30" name="Picture 29">
            <a:extLst>
              <a:ext uri="{FF2B5EF4-FFF2-40B4-BE49-F238E27FC236}">
                <a16:creationId xmlns:a16="http://schemas.microsoft.com/office/drawing/2014/main" id="{9BD04099-04EB-E940-9C0A-4FDBE86D9D5F}"/>
              </a:ext>
            </a:extLst>
          </p:cNvPr>
          <p:cNvPicPr>
            <a:picLocks noChangeAspect="1"/>
          </p:cNvPicPr>
          <p:nvPr/>
        </p:nvPicPr>
        <p:blipFill>
          <a:blip r:embed="rId4"/>
          <a:stretch>
            <a:fillRect/>
          </a:stretch>
        </p:blipFill>
        <p:spPr>
          <a:xfrm>
            <a:off x="7351231" y="3009245"/>
            <a:ext cx="847205" cy="1223238"/>
          </a:xfrm>
          <a:prstGeom prst="rect">
            <a:avLst/>
          </a:prstGeom>
        </p:spPr>
      </p:pic>
    </p:spTree>
    <p:extLst>
      <p:ext uri="{BB962C8B-B14F-4D97-AF65-F5344CB8AC3E}">
        <p14:creationId xmlns:p14="http://schemas.microsoft.com/office/powerpoint/2010/main" val="6978344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Light Extraction in LED</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EE6DAE14-F38C-0244-B214-3AF9AE14A626}"/>
              </a:ext>
            </a:extLst>
          </p:cNvPr>
          <p:cNvSpPr/>
          <p:nvPr/>
        </p:nvSpPr>
        <p:spPr>
          <a:xfrm>
            <a:off x="885825" y="1566683"/>
            <a:ext cx="3714750" cy="1602754"/>
          </a:xfrm>
          <a:prstGeom prst="rect">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Triangle 10">
            <a:extLst>
              <a:ext uri="{FF2B5EF4-FFF2-40B4-BE49-F238E27FC236}">
                <a16:creationId xmlns:a16="http://schemas.microsoft.com/office/drawing/2014/main" id="{C503477E-EBF5-CD42-8CF6-DF02B02DC812}"/>
              </a:ext>
            </a:extLst>
          </p:cNvPr>
          <p:cNvSpPr/>
          <p:nvPr/>
        </p:nvSpPr>
        <p:spPr>
          <a:xfrm rot="10800000">
            <a:off x="2257425" y="1566682"/>
            <a:ext cx="971550" cy="1042987"/>
          </a:xfrm>
          <a:prstGeom prst="triangl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3" name="Straight Arrow Connector 12">
            <a:extLst>
              <a:ext uri="{FF2B5EF4-FFF2-40B4-BE49-F238E27FC236}">
                <a16:creationId xmlns:a16="http://schemas.microsoft.com/office/drawing/2014/main" id="{F707FCB1-CECE-B043-A328-832C87901DE6}"/>
              </a:ext>
            </a:extLst>
          </p:cNvPr>
          <p:cNvCxnSpPr>
            <a:stCxn id="11" idx="0"/>
            <a:endCxn id="11" idx="2"/>
          </p:cNvCxnSpPr>
          <p:nvPr/>
        </p:nvCxnSpPr>
        <p:spPr bwMode="auto">
          <a:xfrm flipV="1">
            <a:off x="2743200" y="1566682"/>
            <a:ext cx="485775" cy="104298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9732D624-28BF-0E47-ADF5-69AE2BC15113}"/>
              </a:ext>
            </a:extLst>
          </p:cNvPr>
          <p:cNvCxnSpPr>
            <a:cxnSpLocks/>
            <a:endCxn id="11" idx="4"/>
          </p:cNvCxnSpPr>
          <p:nvPr/>
        </p:nvCxnSpPr>
        <p:spPr bwMode="auto">
          <a:xfrm flipH="1" flipV="1">
            <a:off x="2257425" y="1566682"/>
            <a:ext cx="485774" cy="105851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BC1CA81-A4FD-6B40-A127-EFB33B0AE9E4}"/>
              </a:ext>
            </a:extLst>
          </p:cNvPr>
          <p:cNvCxnSpPr>
            <a:cxnSpLocks/>
          </p:cNvCxnSpPr>
          <p:nvPr/>
        </p:nvCxnSpPr>
        <p:spPr bwMode="auto">
          <a:xfrm>
            <a:off x="3228975" y="1566681"/>
            <a:ext cx="1096035"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97A7B2E-F869-7E4B-B1F2-DE44895E7A13}"/>
              </a:ext>
            </a:extLst>
          </p:cNvPr>
          <p:cNvCxnSpPr>
            <a:cxnSpLocks/>
          </p:cNvCxnSpPr>
          <p:nvPr/>
        </p:nvCxnSpPr>
        <p:spPr bwMode="auto">
          <a:xfrm rot="10800000">
            <a:off x="1152191" y="1566681"/>
            <a:ext cx="1096035"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1" name="Straight Connector 20">
            <a:extLst>
              <a:ext uri="{FF2B5EF4-FFF2-40B4-BE49-F238E27FC236}">
                <a16:creationId xmlns:a16="http://schemas.microsoft.com/office/drawing/2014/main" id="{172D865C-9677-E648-93B2-4AB59EF0B921}"/>
              </a:ext>
            </a:extLst>
          </p:cNvPr>
          <p:cNvCxnSpPr>
            <a:cxnSpLocks/>
          </p:cNvCxnSpPr>
          <p:nvPr/>
        </p:nvCxnSpPr>
        <p:spPr bwMode="auto">
          <a:xfrm flipH="1">
            <a:off x="3228975" y="944906"/>
            <a:ext cx="23367" cy="147902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2" name="Arc 21">
            <a:extLst>
              <a:ext uri="{FF2B5EF4-FFF2-40B4-BE49-F238E27FC236}">
                <a16:creationId xmlns:a16="http://schemas.microsoft.com/office/drawing/2014/main" id="{2A2C9B76-FCC9-AD4A-A394-B7F7C0F55574}"/>
              </a:ext>
            </a:extLst>
          </p:cNvPr>
          <p:cNvSpPr/>
          <p:nvPr/>
        </p:nvSpPr>
        <p:spPr bwMode="auto">
          <a:xfrm rot="8097603">
            <a:off x="3032536" y="1777701"/>
            <a:ext cx="163367" cy="322747"/>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ECE574-96C1-3A47-A3D5-056E446ABAC8}"/>
                  </a:ext>
                </a:extLst>
              </p:cNvPr>
              <p:cNvSpPr txBox="1"/>
              <p:nvPr/>
            </p:nvSpPr>
            <p:spPr>
              <a:xfrm>
                <a:off x="2863663" y="2017228"/>
                <a:ext cx="4857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𝑐</m:t>
                          </m:r>
                        </m:sub>
                      </m:sSub>
                    </m:oMath>
                  </m:oMathPara>
                </a14:m>
                <a:endParaRPr lang="en-US" sz="1600" dirty="0"/>
              </a:p>
            </p:txBody>
          </p:sp>
        </mc:Choice>
        <mc:Fallback xmlns="">
          <p:sp>
            <p:nvSpPr>
              <p:cNvPr id="25" name="TextBox 24">
                <a:extLst>
                  <a:ext uri="{FF2B5EF4-FFF2-40B4-BE49-F238E27FC236}">
                    <a16:creationId xmlns:a16="http://schemas.microsoft.com/office/drawing/2014/main" id="{F8ECE574-96C1-3A47-A3D5-056E446ABAC8}"/>
                  </a:ext>
                </a:extLst>
              </p:cNvPr>
              <p:cNvSpPr txBox="1">
                <a:spLocks noRot="1" noChangeAspect="1" noMove="1" noResize="1" noEditPoints="1" noAdjustHandles="1" noChangeArrowheads="1" noChangeShapeType="1" noTextEdit="1"/>
              </p:cNvSpPr>
              <p:nvPr/>
            </p:nvSpPr>
            <p:spPr>
              <a:xfrm>
                <a:off x="2863663" y="2017228"/>
                <a:ext cx="48577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6AD15C4-F141-E945-8A83-19D854768D5B}"/>
                  </a:ext>
                </a:extLst>
              </p:cNvPr>
              <p:cNvSpPr txBox="1"/>
              <p:nvPr/>
            </p:nvSpPr>
            <p:spPr>
              <a:xfrm>
                <a:off x="2371117" y="1757384"/>
                <a:ext cx="4857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𝑐</m:t>
                          </m:r>
                        </m:sub>
                      </m:sSub>
                    </m:oMath>
                  </m:oMathPara>
                </a14:m>
                <a:endParaRPr lang="en-US" sz="1600" dirty="0"/>
              </a:p>
            </p:txBody>
          </p:sp>
        </mc:Choice>
        <mc:Fallback xmlns="">
          <p:sp>
            <p:nvSpPr>
              <p:cNvPr id="27" name="TextBox 26">
                <a:extLst>
                  <a:ext uri="{FF2B5EF4-FFF2-40B4-BE49-F238E27FC236}">
                    <a16:creationId xmlns:a16="http://schemas.microsoft.com/office/drawing/2014/main" id="{56AD15C4-F141-E945-8A83-19D854768D5B}"/>
                  </a:ext>
                </a:extLst>
              </p:cNvPr>
              <p:cNvSpPr txBox="1">
                <a:spLocks noRot="1" noChangeAspect="1" noMove="1" noResize="1" noEditPoints="1" noAdjustHandles="1" noChangeArrowheads="1" noChangeShapeType="1" noTextEdit="1"/>
              </p:cNvSpPr>
              <p:nvPr/>
            </p:nvSpPr>
            <p:spPr>
              <a:xfrm>
                <a:off x="2371117" y="1757384"/>
                <a:ext cx="485774" cy="338554"/>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F8616E3-F95C-424C-AA06-7B132BF09B91}"/>
              </a:ext>
            </a:extLst>
          </p:cNvPr>
          <p:cNvCxnSpPr>
            <a:cxnSpLocks/>
            <a:stCxn id="11" idx="0"/>
          </p:cNvCxnSpPr>
          <p:nvPr/>
        </p:nvCxnSpPr>
        <p:spPr bwMode="auto">
          <a:xfrm flipV="1">
            <a:off x="2743200" y="1566680"/>
            <a:ext cx="210210" cy="10429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2C3C55A2-8F62-8F43-AA97-EA88A79CFFE5}"/>
              </a:ext>
            </a:extLst>
          </p:cNvPr>
          <p:cNvCxnSpPr>
            <a:cxnSpLocks/>
          </p:cNvCxnSpPr>
          <p:nvPr/>
        </p:nvCxnSpPr>
        <p:spPr bwMode="auto">
          <a:xfrm flipV="1">
            <a:off x="2970581" y="944906"/>
            <a:ext cx="563523" cy="6195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54" name="Group 53">
            <a:extLst>
              <a:ext uri="{FF2B5EF4-FFF2-40B4-BE49-F238E27FC236}">
                <a16:creationId xmlns:a16="http://schemas.microsoft.com/office/drawing/2014/main" id="{322778B0-8FA8-904B-BF1D-7CB103DBE160}"/>
              </a:ext>
            </a:extLst>
          </p:cNvPr>
          <p:cNvGrpSpPr/>
          <p:nvPr/>
        </p:nvGrpSpPr>
        <p:grpSpPr>
          <a:xfrm>
            <a:off x="5707248" y="3608280"/>
            <a:ext cx="2803717" cy="3055298"/>
            <a:chOff x="5563011" y="1845371"/>
            <a:chExt cx="2803717" cy="3055298"/>
          </a:xfrm>
        </p:grpSpPr>
        <p:sp>
          <p:nvSpPr>
            <p:cNvPr id="49" name="Oval 48">
              <a:extLst>
                <a:ext uri="{FF2B5EF4-FFF2-40B4-BE49-F238E27FC236}">
                  <a16:creationId xmlns:a16="http://schemas.microsoft.com/office/drawing/2014/main" id="{3A0F7D59-BE37-CA48-A857-9F22D0E4DB5D}"/>
                </a:ext>
              </a:extLst>
            </p:cNvPr>
            <p:cNvSpPr>
              <a:spLocks noChangeAspect="1"/>
            </p:cNvSpPr>
            <p:nvPr/>
          </p:nvSpPr>
          <p:spPr>
            <a:xfrm>
              <a:off x="5716151" y="2161981"/>
              <a:ext cx="2650577" cy="2650577"/>
            </a:xfrm>
            <a:prstGeom prst="ellipse">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38" name="Straight Arrow Connector 37">
              <a:extLst>
                <a:ext uri="{FF2B5EF4-FFF2-40B4-BE49-F238E27FC236}">
                  <a16:creationId xmlns:a16="http://schemas.microsoft.com/office/drawing/2014/main" id="{8BF4BF53-9059-934B-97B1-122D591E8BEC}"/>
                </a:ext>
              </a:extLst>
            </p:cNvPr>
            <p:cNvCxnSpPr>
              <a:cxnSpLocks/>
            </p:cNvCxnSpPr>
            <p:nvPr/>
          </p:nvCxnSpPr>
          <p:spPr bwMode="auto">
            <a:xfrm flipV="1">
              <a:off x="7028994" y="2556223"/>
              <a:ext cx="1337734" cy="1058514"/>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2E161052-B9A2-1240-BAA7-5A728A635561}"/>
                </a:ext>
              </a:extLst>
            </p:cNvPr>
            <p:cNvCxnSpPr>
              <a:cxnSpLocks/>
            </p:cNvCxnSpPr>
            <p:nvPr/>
          </p:nvCxnSpPr>
          <p:spPr bwMode="auto">
            <a:xfrm flipH="1" flipV="1">
              <a:off x="5563011" y="2569513"/>
              <a:ext cx="1465982" cy="106074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D1E7745-B233-EB45-9005-C12E5FECBDE5}"/>
                </a:ext>
              </a:extLst>
            </p:cNvPr>
            <p:cNvCxnSpPr>
              <a:cxnSpLocks/>
            </p:cNvCxnSpPr>
            <p:nvPr/>
          </p:nvCxnSpPr>
          <p:spPr bwMode="auto">
            <a:xfrm flipV="1">
              <a:off x="7014706" y="1845371"/>
              <a:ext cx="12445" cy="176936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0" name="Rectangle 49">
              <a:extLst>
                <a:ext uri="{FF2B5EF4-FFF2-40B4-BE49-F238E27FC236}">
                  <a16:creationId xmlns:a16="http://schemas.microsoft.com/office/drawing/2014/main" id="{72F0AAF6-3B14-E248-BD35-E842407260D0}"/>
                </a:ext>
              </a:extLst>
            </p:cNvPr>
            <p:cNvSpPr/>
            <p:nvPr/>
          </p:nvSpPr>
          <p:spPr>
            <a:xfrm>
              <a:off x="5716151" y="3614737"/>
              <a:ext cx="2650577" cy="1285932"/>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cxnSp>
        <p:nvCxnSpPr>
          <p:cNvPr id="55" name="Straight Connector 54">
            <a:extLst>
              <a:ext uri="{FF2B5EF4-FFF2-40B4-BE49-F238E27FC236}">
                <a16:creationId xmlns:a16="http://schemas.microsoft.com/office/drawing/2014/main" id="{76976947-B492-A347-A1CB-BFA7CE8644E2}"/>
              </a:ext>
            </a:extLst>
          </p:cNvPr>
          <p:cNvCxnSpPr>
            <a:cxnSpLocks/>
            <a:stCxn id="11" idx="3"/>
          </p:cNvCxnSpPr>
          <p:nvPr/>
        </p:nvCxnSpPr>
        <p:spPr bwMode="auto">
          <a:xfrm flipH="1">
            <a:off x="2743199" y="1566682"/>
            <a:ext cx="1" cy="102128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8" name="Arc 57">
            <a:extLst>
              <a:ext uri="{FF2B5EF4-FFF2-40B4-BE49-F238E27FC236}">
                <a16:creationId xmlns:a16="http://schemas.microsoft.com/office/drawing/2014/main" id="{549C854A-57F3-A84E-B474-1435A755647A}"/>
              </a:ext>
            </a:extLst>
          </p:cNvPr>
          <p:cNvSpPr/>
          <p:nvPr/>
        </p:nvSpPr>
        <p:spPr bwMode="auto">
          <a:xfrm rot="17552998">
            <a:off x="2605548" y="2082687"/>
            <a:ext cx="229349" cy="341393"/>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9" name="TextBox 58">
            <a:extLst>
              <a:ext uri="{FF2B5EF4-FFF2-40B4-BE49-F238E27FC236}">
                <a16:creationId xmlns:a16="http://schemas.microsoft.com/office/drawing/2014/main" id="{63065276-F1C2-6C49-80E1-892536D6DE55}"/>
              </a:ext>
            </a:extLst>
          </p:cNvPr>
          <p:cNvSpPr txBox="1"/>
          <p:nvPr/>
        </p:nvSpPr>
        <p:spPr>
          <a:xfrm>
            <a:off x="940917" y="2685487"/>
            <a:ext cx="1430200" cy="338554"/>
          </a:xfrm>
          <a:prstGeom prst="rect">
            <a:avLst/>
          </a:prstGeom>
          <a:noFill/>
        </p:spPr>
        <p:txBody>
          <a:bodyPr wrap="none" rtlCol="0">
            <a:spAutoFit/>
          </a:bodyPr>
          <a:lstStyle/>
          <a:p>
            <a:r>
              <a:rPr lang="en-US" sz="1600" dirty="0"/>
              <a:t>Semiconductor</a:t>
            </a:r>
          </a:p>
        </p:txBody>
      </p:sp>
      <p:sp>
        <p:nvSpPr>
          <p:cNvPr id="60" name="TextBox 59">
            <a:extLst>
              <a:ext uri="{FF2B5EF4-FFF2-40B4-BE49-F238E27FC236}">
                <a16:creationId xmlns:a16="http://schemas.microsoft.com/office/drawing/2014/main" id="{EA0AE851-B6EC-9241-AFCD-EE42C3DD097E}"/>
              </a:ext>
            </a:extLst>
          </p:cNvPr>
          <p:cNvSpPr txBox="1"/>
          <p:nvPr/>
        </p:nvSpPr>
        <p:spPr>
          <a:xfrm>
            <a:off x="2110571" y="3370782"/>
            <a:ext cx="1281120" cy="369332"/>
          </a:xfrm>
          <a:prstGeom prst="rect">
            <a:avLst/>
          </a:prstGeom>
          <a:noFill/>
        </p:spPr>
        <p:txBody>
          <a:bodyPr wrap="none" rtlCol="0">
            <a:spAutoFit/>
          </a:bodyPr>
          <a:lstStyle/>
          <a:p>
            <a:r>
              <a:rPr lang="en-US" sz="1800" dirty="0"/>
              <a:t>Planar LED</a:t>
            </a:r>
          </a:p>
        </p:txBody>
      </p:sp>
      <p:sp>
        <p:nvSpPr>
          <p:cNvPr id="61" name="TextBox 60">
            <a:extLst>
              <a:ext uri="{FF2B5EF4-FFF2-40B4-BE49-F238E27FC236}">
                <a16:creationId xmlns:a16="http://schemas.microsoft.com/office/drawing/2014/main" id="{2561443C-5F55-C242-B019-3EEBD0863059}"/>
              </a:ext>
            </a:extLst>
          </p:cNvPr>
          <p:cNvSpPr txBox="1"/>
          <p:nvPr/>
        </p:nvSpPr>
        <p:spPr>
          <a:xfrm>
            <a:off x="6269777" y="5654282"/>
            <a:ext cx="1806905" cy="369332"/>
          </a:xfrm>
          <a:prstGeom prst="rect">
            <a:avLst/>
          </a:prstGeom>
          <a:noFill/>
        </p:spPr>
        <p:txBody>
          <a:bodyPr wrap="none" rtlCol="0">
            <a:spAutoFit/>
          </a:bodyPr>
          <a:lstStyle/>
          <a:p>
            <a:r>
              <a:rPr lang="en-US" sz="1800" dirty="0"/>
              <a:t>Hemisphere LED</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C66A70E-2B63-7E45-8E0B-09E5182B7C51}"/>
                  </a:ext>
                </a:extLst>
              </p:cNvPr>
              <p:cNvSpPr txBox="1"/>
              <p:nvPr/>
            </p:nvSpPr>
            <p:spPr>
              <a:xfrm flipH="1">
                <a:off x="892860" y="2000858"/>
                <a:ext cx="107178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𝑛</m:t>
                          </m:r>
                        </m:e>
                        <m:sub>
                          <m:r>
                            <a:rPr lang="en-GB" sz="1800" b="0" i="1" smtClean="0">
                              <a:latin typeface="Cambria Math" panose="02040503050406030204" pitchFamily="18" charset="0"/>
                            </a:rPr>
                            <m:t>𝐿𝐸𝐷</m:t>
                          </m:r>
                        </m:sub>
                      </m:sSub>
                    </m:oMath>
                  </m:oMathPara>
                </a14:m>
                <a:endParaRPr lang="en-US" sz="1800" dirty="0"/>
              </a:p>
            </p:txBody>
          </p:sp>
        </mc:Choice>
        <mc:Fallback xmlns="">
          <p:sp>
            <p:nvSpPr>
              <p:cNvPr id="62" name="TextBox 61">
                <a:extLst>
                  <a:ext uri="{FF2B5EF4-FFF2-40B4-BE49-F238E27FC236}">
                    <a16:creationId xmlns:a16="http://schemas.microsoft.com/office/drawing/2014/main" id="{0C66A70E-2B63-7E45-8E0B-09E5182B7C51}"/>
                  </a:ext>
                </a:extLst>
              </p:cNvPr>
              <p:cNvSpPr txBox="1">
                <a:spLocks noRot="1" noChangeAspect="1" noMove="1" noResize="1" noEditPoints="1" noAdjustHandles="1" noChangeArrowheads="1" noChangeShapeType="1" noTextEdit="1"/>
              </p:cNvSpPr>
              <p:nvPr/>
            </p:nvSpPr>
            <p:spPr>
              <a:xfrm flipH="1">
                <a:off x="892860" y="2000858"/>
                <a:ext cx="1071782" cy="276999"/>
              </a:xfrm>
              <a:prstGeom prst="rect">
                <a:avLst/>
              </a:prstGeom>
              <a:blipFill>
                <a:blip r:embed="rId5"/>
                <a:stretch>
                  <a:fillRect b="-13043"/>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2F3F99BD-748C-7E4C-9A5E-28A6DD9DC88E}"/>
              </a:ext>
            </a:extLst>
          </p:cNvPr>
          <p:cNvSpPr txBox="1"/>
          <p:nvPr/>
        </p:nvSpPr>
        <p:spPr>
          <a:xfrm>
            <a:off x="394663" y="5396987"/>
            <a:ext cx="5520714" cy="1200329"/>
          </a:xfrm>
          <a:prstGeom prst="rect">
            <a:avLst/>
          </a:prstGeom>
          <a:noFill/>
        </p:spPr>
        <p:txBody>
          <a:bodyPr wrap="square" rtlCol="0">
            <a:spAutoFit/>
          </a:bodyPr>
          <a:lstStyle/>
          <a:p>
            <a:r>
              <a:rPr lang="en-US" sz="1800" dirty="0"/>
              <a:t>Light emission of a planar LED is restricted to a cone with semi angle equal to the critical angle. Curved surfaces (such as a hemisphere) have larger escape angles, hence can significantly increase the efficiency of LED.</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1962A14-8C9A-A844-88F4-A8FD232BC255}"/>
                  </a:ext>
                </a:extLst>
              </p:cNvPr>
              <p:cNvSpPr txBox="1"/>
              <p:nvPr/>
            </p:nvSpPr>
            <p:spPr>
              <a:xfrm flipH="1">
                <a:off x="903501" y="4011242"/>
                <a:ext cx="4157662" cy="553998"/>
              </a:xfrm>
              <a:prstGeom prst="rect">
                <a:avLst/>
              </a:prstGeom>
              <a:noFill/>
            </p:spPr>
            <p:txBody>
              <a:bodyPr wrap="square" lIns="0" tIns="0" rIns="0" bIns="0" rtlCol="0">
                <a:spAutoFit/>
              </a:bodyPr>
              <a:lstStyle/>
              <a:p>
                <a:r>
                  <a:rPr lang="en-GB" sz="1800" b="0" dirty="0"/>
                  <a:t>The refractive index of LED materials is typoically </a:t>
                </a:r>
                <a14:m>
                  <m:oMath xmlns:m="http://schemas.openxmlformats.org/officeDocument/2006/math">
                    <m:r>
                      <m:rPr>
                        <m:sty m:val="p"/>
                      </m:rPr>
                      <a:rPr lang="en-GB" sz="1800" b="0" i="0" smtClean="0">
                        <a:latin typeface="Cambria Math" panose="02040503050406030204" pitchFamily="18" charset="0"/>
                      </a:rPr>
                      <m:t>between</m:t>
                    </m:r>
                    <m:r>
                      <a:rPr lang="en-GB" sz="1800" b="0" i="0" smtClean="0">
                        <a:latin typeface="Cambria Math" panose="02040503050406030204" pitchFamily="18" charset="0"/>
                      </a:rPr>
                      <m:t> </m:t>
                    </m:r>
                    <m:r>
                      <a:rPr lang="en-GB" sz="1800" b="0" i="1" smtClean="0">
                        <a:latin typeface="Cambria Math" panose="02040503050406030204" pitchFamily="18" charset="0"/>
                      </a:rPr>
                      <m:t>2.5~3.5</m:t>
                    </m:r>
                  </m:oMath>
                </a14:m>
                <a:r>
                  <a:rPr lang="en-US" sz="1800" dirty="0"/>
                  <a:t>.</a:t>
                </a:r>
              </a:p>
            </p:txBody>
          </p:sp>
        </mc:Choice>
        <mc:Fallback xmlns="">
          <p:sp>
            <p:nvSpPr>
              <p:cNvPr id="64" name="TextBox 63">
                <a:extLst>
                  <a:ext uri="{FF2B5EF4-FFF2-40B4-BE49-F238E27FC236}">
                    <a16:creationId xmlns:a16="http://schemas.microsoft.com/office/drawing/2014/main" id="{B1962A14-8C9A-A844-88F4-A8FD232BC255}"/>
                  </a:ext>
                </a:extLst>
              </p:cNvPr>
              <p:cNvSpPr txBox="1">
                <a:spLocks noRot="1" noChangeAspect="1" noMove="1" noResize="1" noEditPoints="1" noAdjustHandles="1" noChangeArrowheads="1" noChangeShapeType="1" noTextEdit="1"/>
              </p:cNvSpPr>
              <p:nvPr/>
            </p:nvSpPr>
            <p:spPr>
              <a:xfrm flipH="1">
                <a:off x="903501" y="4011242"/>
                <a:ext cx="4157662" cy="553998"/>
              </a:xfrm>
              <a:prstGeom prst="rect">
                <a:avLst/>
              </a:prstGeom>
              <a:blipFill>
                <a:blip r:embed="rId6"/>
                <a:stretch>
                  <a:fillRect l="-3354" t="-1111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E7103A9-7C9C-B94E-ADCE-CA58AB61F358}"/>
                  </a:ext>
                </a:extLst>
              </p:cNvPr>
              <p:cNvSpPr txBox="1"/>
              <p:nvPr/>
            </p:nvSpPr>
            <p:spPr>
              <a:xfrm flipH="1">
                <a:off x="922849" y="4763823"/>
                <a:ext cx="3702518" cy="520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𝑛</m:t>
                          </m:r>
                        </m:e>
                        <m:sub>
                          <m:r>
                            <a:rPr lang="en-GB" sz="1800" b="0" i="1" smtClean="0">
                              <a:latin typeface="Cambria Math" panose="02040503050406030204" pitchFamily="18" charset="0"/>
                            </a:rPr>
                            <m:t>𝐿𝐸𝐷</m:t>
                          </m:r>
                        </m:sub>
                      </m:sSub>
                      <m:r>
                        <a:rPr lang="en-GB" sz="1800" b="0" i="1" smtClean="0">
                          <a:latin typeface="Cambria Math" panose="02040503050406030204" pitchFamily="18" charset="0"/>
                        </a:rPr>
                        <m:t>=3</m:t>
                      </m:r>
                      <m:r>
                        <a:rPr lang="en-GB" sz="1800" b="0" i="1" smtClean="0">
                          <a:latin typeface="Cambria Math" panose="02040503050406030204" pitchFamily="18" charset="0"/>
                          <a:ea typeface="Cambria Math" panose="02040503050406030204" pitchFamily="18" charset="0"/>
                        </a:rPr>
                        <m:t>→</m:t>
                      </m:r>
                      <m:func>
                        <m:funcPr>
                          <m:ctrlPr>
                            <a:rPr lang="en-GB" sz="1800" b="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sin</m:t>
                          </m:r>
                        </m:fNa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𝑐</m:t>
                              </m:r>
                            </m:sub>
                          </m:sSub>
                        </m:e>
                      </m:func>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1</m:t>
                          </m:r>
                        </m:num>
                        <m:den>
                          <m:r>
                            <a:rPr lang="en-GB" sz="1800" b="0" i="1" smtClean="0">
                              <a:latin typeface="Cambria Math" panose="02040503050406030204" pitchFamily="18" charset="0"/>
                              <a:ea typeface="Cambria Math" panose="02040503050406030204" pitchFamily="18" charset="0"/>
                            </a:rPr>
                            <m:t>3</m:t>
                          </m:r>
                        </m:den>
                      </m:f>
                      <m:r>
                        <a:rPr lang="en-GB"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𝑐</m:t>
                          </m:r>
                        </m:sub>
                      </m:sSub>
                      <m:r>
                        <a:rPr lang="en-GB" sz="1800" b="0" i="1" smtClean="0">
                          <a:latin typeface="Cambria Math" panose="02040503050406030204" pitchFamily="18" charset="0"/>
                          <a:ea typeface="Cambria Math" panose="02040503050406030204" pitchFamily="18" charset="0"/>
                        </a:rPr>
                        <m:t>=19.4°</m:t>
                      </m:r>
                    </m:oMath>
                  </m:oMathPara>
                </a14:m>
                <a:endParaRPr lang="en-US" sz="1800" dirty="0"/>
              </a:p>
            </p:txBody>
          </p:sp>
        </mc:Choice>
        <mc:Fallback xmlns="">
          <p:sp>
            <p:nvSpPr>
              <p:cNvPr id="65" name="TextBox 64">
                <a:extLst>
                  <a:ext uri="{FF2B5EF4-FFF2-40B4-BE49-F238E27FC236}">
                    <a16:creationId xmlns:a16="http://schemas.microsoft.com/office/drawing/2014/main" id="{6E7103A9-7C9C-B94E-ADCE-CA58AB61F358}"/>
                  </a:ext>
                </a:extLst>
              </p:cNvPr>
              <p:cNvSpPr txBox="1">
                <a:spLocks noRot="1" noChangeAspect="1" noMove="1" noResize="1" noEditPoints="1" noAdjustHandles="1" noChangeArrowheads="1" noChangeShapeType="1" noTextEdit="1"/>
              </p:cNvSpPr>
              <p:nvPr/>
            </p:nvSpPr>
            <p:spPr>
              <a:xfrm flipH="1">
                <a:off x="922849" y="4763823"/>
                <a:ext cx="3702518" cy="520399"/>
              </a:xfrm>
              <a:prstGeom prst="rect">
                <a:avLst/>
              </a:prstGeom>
              <a:blipFill>
                <a:blip r:embed="rId7"/>
                <a:stretch>
                  <a:fillRect t="-4651" b="-11628"/>
                </a:stretch>
              </a:blipFill>
            </p:spPr>
            <p:txBody>
              <a:bodyPr/>
              <a:lstStyle/>
              <a:p>
                <a:r>
                  <a:rPr lang="en-US">
                    <a:noFill/>
                  </a:rPr>
                  <a:t> </a:t>
                </a:r>
              </a:p>
            </p:txBody>
          </p:sp>
        </mc:Fallback>
      </mc:AlternateContent>
      <p:pic>
        <p:nvPicPr>
          <p:cNvPr id="66" name="Picture 65">
            <a:extLst>
              <a:ext uri="{FF2B5EF4-FFF2-40B4-BE49-F238E27FC236}">
                <a16:creationId xmlns:a16="http://schemas.microsoft.com/office/drawing/2014/main" id="{4073C64C-0D59-2947-A5BC-A10AC0A6F864}"/>
              </a:ext>
            </a:extLst>
          </p:cNvPr>
          <p:cNvPicPr>
            <a:picLocks noChangeAspect="1"/>
          </p:cNvPicPr>
          <p:nvPr/>
        </p:nvPicPr>
        <p:blipFill>
          <a:blip r:embed="rId8"/>
          <a:stretch>
            <a:fillRect/>
          </a:stretch>
        </p:blipFill>
        <p:spPr>
          <a:xfrm>
            <a:off x="5038166" y="1432990"/>
            <a:ext cx="3566511" cy="1924570"/>
          </a:xfrm>
          <a:prstGeom prst="rect">
            <a:avLst/>
          </a:prstGeom>
        </p:spPr>
      </p:pic>
    </p:spTree>
    <p:extLst>
      <p:ext uri="{BB962C8B-B14F-4D97-AF65-F5344CB8AC3E}">
        <p14:creationId xmlns:p14="http://schemas.microsoft.com/office/powerpoint/2010/main" val="2911833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Change in Reflection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F30E12FD-473D-5B4D-8D2C-FC58AA248D4C}"/>
              </a:ext>
            </a:extLst>
          </p:cNvPr>
          <p:cNvSpPr txBox="1"/>
          <p:nvPr/>
        </p:nvSpPr>
        <p:spPr>
          <a:xfrm>
            <a:off x="580040" y="1053261"/>
            <a:ext cx="8021036" cy="646331"/>
          </a:xfrm>
          <a:prstGeom prst="rect">
            <a:avLst/>
          </a:prstGeom>
          <a:noFill/>
        </p:spPr>
        <p:txBody>
          <a:bodyPr wrap="square" rtlCol="0">
            <a:spAutoFit/>
          </a:bodyPr>
          <a:lstStyle/>
          <a:p>
            <a:r>
              <a:rPr lang="en-US" sz="1800" dirty="0"/>
              <a:t>The E-field of reflected light could have different phases from that of incident light, i.e., reflection could cause a phase change of light.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6187F2E-AE8E-E840-961C-238B25AC12D1}"/>
                  </a:ext>
                </a:extLst>
              </p:cNvPr>
              <p:cNvSpPr/>
              <p:nvPr/>
            </p:nvSpPr>
            <p:spPr>
              <a:xfrm>
                <a:off x="1121517" y="4379646"/>
                <a:ext cx="5597558" cy="369332"/>
              </a:xfrm>
              <a:prstGeom prst="rect">
                <a:avLst/>
              </a:prstGeom>
            </p:spPr>
            <p:txBody>
              <a:bodyPr wrap="none">
                <a:spAutoFit/>
              </a:bodyPr>
              <a:lstStyle/>
              <a:p>
                <a:pPr marL="342900" indent="-342900">
                  <a:buAutoNum type="arabicParenBoth"/>
                </a:pPr>
                <a:r>
                  <a:rPr lang="en-GB" sz="1800" b="0" dirty="0"/>
                  <a:t>W</a:t>
                </a:r>
                <a14:m>
                  <m:oMath xmlns:m="http://schemas.openxmlformats.org/officeDocument/2006/math">
                    <m:r>
                      <m:rPr>
                        <m:sty m:val="p"/>
                      </m:rPr>
                      <a:rPr lang="en-GB" sz="1800" b="0" i="0" smtClean="0">
                        <a:latin typeface="Cambria Math" panose="02040503050406030204" pitchFamily="18" charset="0"/>
                      </a:rPr>
                      <m:t>hen</m:t>
                    </m:r>
                    <m:r>
                      <a:rPr lang="en-GB" sz="1800" b="0" i="0" smtClean="0">
                        <a:latin typeface="Cambria Math" panose="02040503050406030204" pitchFamily="18" charset="0"/>
                      </a:rPr>
                      <m:t> </m:t>
                    </m:r>
                    <m:r>
                      <a:rPr lang="en-GB" sz="1800" b="0" i="1" smtClean="0">
                        <a:latin typeface="Cambria Math" panose="02040503050406030204" pitchFamily="18" charset="0"/>
                      </a:rPr>
                      <m:t>𝑟</m:t>
                    </m:r>
                  </m:oMath>
                </a14:m>
                <a:r>
                  <a:rPr lang="en-GB" sz="1800" b="0" dirty="0"/>
                  <a:t> is real, </a:t>
                </a:r>
                <a14:m>
                  <m:oMath xmlns:m="http://schemas.openxmlformats.org/officeDocument/2006/math">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𝜑</m:t>
                    </m:r>
                    <m:r>
                      <a:rPr lang="en-GB" sz="1800" b="0" i="1" smtClean="0">
                        <a:latin typeface="Cambria Math" panose="02040503050406030204" pitchFamily="18" charset="0"/>
                        <a:ea typeface="Cambria Math" panose="02040503050406030204" pitchFamily="18" charset="0"/>
                      </a:rPr>
                      <m:t>=0</m:t>
                    </m:r>
                  </m:oMath>
                </a14:m>
                <a:r>
                  <a:rPr lang="en-GB" sz="1800" b="0" dirty="0">
                    <a:ea typeface="Cambria Math" panose="02040503050406030204" pitchFamily="18" charset="0"/>
                  </a:rPr>
                  <a:t> f</a:t>
                </a:r>
                <a14:m>
                  <m:oMath xmlns:m="http://schemas.openxmlformats.org/officeDocument/2006/math">
                    <m:r>
                      <m:rPr>
                        <m:sty m:val="p"/>
                      </m:rPr>
                      <a:rPr lang="en-GB" sz="1800" b="0" i="0" smtClean="0">
                        <a:latin typeface="Cambria Math" panose="02040503050406030204" pitchFamily="18" charset="0"/>
                      </a:rPr>
                      <m:t>or</m:t>
                    </m:r>
                    <m:r>
                      <a:rPr lang="en-GB" sz="1800" b="0" i="0" smtClean="0">
                        <a:latin typeface="Cambria Math" panose="02040503050406030204" pitchFamily="18" charset="0"/>
                      </a:rPr>
                      <m:t> </m:t>
                    </m:r>
                    <m:r>
                      <a:rPr lang="en-GB" sz="1800" i="1">
                        <a:latin typeface="Cambria Math" panose="02040503050406030204" pitchFamily="18" charset="0"/>
                      </a:rPr>
                      <m:t>𝑟</m:t>
                    </m:r>
                    <m:r>
                      <a:rPr lang="en-GB" sz="1800" i="1">
                        <a:latin typeface="Cambria Math" panose="02040503050406030204" pitchFamily="18" charset="0"/>
                      </a:rPr>
                      <m:t>&gt;0</m:t>
                    </m:r>
                  </m:oMath>
                </a14:m>
                <a:r>
                  <a:rPr lang="en-GB" sz="1800" b="0" dirty="0">
                    <a:ea typeface="Cambria Math" panose="02040503050406030204" pitchFamily="18" charset="0"/>
                  </a:rPr>
                  <a:t>; </a:t>
                </a:r>
                <a14:m>
                  <m:oMath xmlns:m="http://schemas.openxmlformats.org/officeDocument/2006/math">
                    <m:r>
                      <a:rPr lang="en-GB" sz="1800" i="1">
                        <a:latin typeface="Cambria Math" panose="02040503050406030204" pitchFamily="18" charset="0"/>
                      </a:rPr>
                      <m:t>∆</m:t>
                    </m:r>
                    <m:r>
                      <a:rPr lang="en-GB" sz="1800" i="1">
                        <a:latin typeface="Cambria Math" panose="02040503050406030204" pitchFamily="18" charset="0"/>
                        <a:ea typeface="Cambria Math" panose="02040503050406030204" pitchFamily="18" charset="0"/>
                      </a:rPr>
                      <m:t>𝜑</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𝜋</m:t>
                    </m:r>
                  </m:oMath>
                </a14:m>
                <a:r>
                  <a:rPr lang="en-GB" sz="1800" b="0" dirty="0">
                    <a:ea typeface="Cambria Math" panose="02040503050406030204" pitchFamily="18" charset="0"/>
                  </a:rPr>
                  <a:t> for </a:t>
                </a:r>
                <a14:m>
                  <m:oMath xmlns:m="http://schemas.openxmlformats.org/officeDocument/2006/math">
                    <m:r>
                      <a:rPr lang="en-GB" sz="1800" i="1">
                        <a:latin typeface="Cambria Math" panose="02040503050406030204" pitchFamily="18" charset="0"/>
                      </a:rPr>
                      <m:t>𝑟</m:t>
                    </m:r>
                    <m:r>
                      <a:rPr lang="en-GB" sz="1800" i="1">
                        <a:latin typeface="Cambria Math" panose="02040503050406030204" pitchFamily="18" charset="0"/>
                      </a:rPr>
                      <m:t>&lt;0</m:t>
                    </m:r>
                  </m:oMath>
                </a14:m>
                <a:r>
                  <a:rPr lang="en-GB" sz="1800" b="0" dirty="0">
                    <a:ea typeface="Cambria Math" panose="02040503050406030204" pitchFamily="18" charset="0"/>
                  </a:rPr>
                  <a:t>. </a:t>
                </a:r>
              </a:p>
            </p:txBody>
          </p:sp>
        </mc:Choice>
        <mc:Fallback xmlns="">
          <p:sp>
            <p:nvSpPr>
              <p:cNvPr id="29" name="Rectangle 28">
                <a:extLst>
                  <a:ext uri="{FF2B5EF4-FFF2-40B4-BE49-F238E27FC236}">
                    <a16:creationId xmlns:a16="http://schemas.microsoft.com/office/drawing/2014/main" id="{D6187F2E-AE8E-E840-961C-238B25AC12D1}"/>
                  </a:ext>
                </a:extLst>
              </p:cNvPr>
              <p:cNvSpPr>
                <a:spLocks noRot="1" noChangeAspect="1" noMove="1" noResize="1" noEditPoints="1" noAdjustHandles="1" noChangeArrowheads="1" noChangeShapeType="1" noTextEdit="1"/>
              </p:cNvSpPr>
              <p:nvPr/>
            </p:nvSpPr>
            <p:spPr>
              <a:xfrm>
                <a:off x="1121517" y="4379646"/>
                <a:ext cx="5597558" cy="369332"/>
              </a:xfrm>
              <a:prstGeom prst="rect">
                <a:avLst/>
              </a:prstGeom>
              <a:blipFill>
                <a:blip r:embed="rId3"/>
                <a:stretch>
                  <a:fillRect l="-680"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CCE3D93-B461-1A47-B012-959DCEA503D2}"/>
              </a:ext>
            </a:extLst>
          </p:cNvPr>
          <p:cNvSpPr txBox="1"/>
          <p:nvPr/>
        </p:nvSpPr>
        <p:spPr>
          <a:xfrm>
            <a:off x="2058393" y="3408597"/>
            <a:ext cx="1445267" cy="369332"/>
          </a:xfrm>
          <a:prstGeom prst="rect">
            <a:avLst/>
          </a:prstGeom>
          <a:noFill/>
        </p:spPr>
        <p:txBody>
          <a:bodyPr wrap="none" rtlCol="0">
            <a:spAutoFit/>
          </a:bodyPr>
          <a:lstStyle/>
          <a:p>
            <a:r>
              <a:rPr lang="en-GB" sz="1800" dirty="0">
                <a:latin typeface="Baskerville" panose="02020502070401020303" pitchFamily="18" charset="0"/>
                <a:ea typeface="Baskerville" panose="02020502070401020303" pitchFamily="18" charset="0"/>
              </a:rPr>
              <a:t>Phase change</a:t>
            </a:r>
            <a:endParaRPr lang="en-US" sz="1800" dirty="0">
              <a:latin typeface="Baskerville" panose="02020502070401020303" pitchFamily="18" charset="0"/>
              <a:ea typeface="Baskerville" panose="02020502070401020303" pitchFamily="18"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0E60651-AADC-6C4E-A654-24BFC639ABE2}"/>
                  </a:ext>
                </a:extLst>
              </p:cNvPr>
              <p:cNvSpPr txBox="1"/>
              <p:nvPr/>
            </p:nvSpPr>
            <p:spPr>
              <a:xfrm>
                <a:off x="2781027" y="2246217"/>
                <a:ext cx="3545166" cy="8372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𝑟</m:t>
                      </m:r>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𝐸</m:t>
                              </m:r>
                            </m:e>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p>
                        </m:num>
                        <m:den>
                          <m:sSup>
                            <m:sSupPr>
                              <m:ctrlPr>
                                <a:rPr lang="en-GB" sz="1800" i="1">
                                  <a:latin typeface="Cambria Math" panose="02040503050406030204" pitchFamily="18" charset="0"/>
                                </a:rPr>
                              </m:ctrlPr>
                            </m:sSupPr>
                            <m:e>
                              <m:r>
                                <a:rPr lang="en-GB" sz="1800" i="1">
                                  <a:latin typeface="Cambria Math" panose="02040503050406030204" pitchFamily="18" charset="0"/>
                                </a:rPr>
                                <m:t>𝐸</m:t>
                              </m:r>
                            </m:e>
                            <m:sup>
                              <m:r>
                                <a:rPr lang="en-GB" sz="1800" i="1">
                                  <a:latin typeface="Cambria Math" panose="02040503050406030204" pitchFamily="18" charset="0"/>
                                </a:rPr>
                                <m:t>(</m:t>
                              </m:r>
                              <m:r>
                                <a:rPr lang="en-GB" sz="1800" b="0" i="1" smtClean="0">
                                  <a:latin typeface="Cambria Math" panose="02040503050406030204" pitchFamily="18" charset="0"/>
                                </a:rPr>
                                <m:t>𝑖</m:t>
                              </m:r>
                              <m:r>
                                <a:rPr lang="en-GB" sz="1800" i="1">
                                  <a:latin typeface="Cambria Math" panose="02040503050406030204" pitchFamily="18" charset="0"/>
                                </a:rPr>
                                <m:t>)</m:t>
                              </m:r>
                            </m:sup>
                          </m:sSup>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0</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𝜑</m:t>
                                  </m:r>
                                </m:e>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p>
                            </m:sup>
                          </m:sSup>
                        </m:num>
                        <m:den>
                          <m:sSubSup>
                            <m:sSubSupPr>
                              <m:ctrlPr>
                                <a:rPr lang="en-GB"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0</m:t>
                              </m:r>
                            </m:sub>
                            <m:sup>
                              <m:r>
                                <a:rPr lang="en-GB" sz="1800" i="1">
                                  <a:latin typeface="Cambria Math" panose="02040503050406030204" pitchFamily="18" charset="0"/>
                                </a:rPr>
                                <m:t>(</m:t>
                              </m:r>
                              <m:r>
                                <a:rPr lang="en-GB" sz="1800" b="0" i="1" smtClean="0">
                                  <a:latin typeface="Cambria Math" panose="02040503050406030204" pitchFamily="18" charset="0"/>
                                </a:rPr>
                                <m:t>𝑖</m:t>
                              </m:r>
                              <m:r>
                                <a:rPr lang="en-GB" sz="1800" i="1">
                                  <a:latin typeface="Cambria Math" panose="02040503050406030204" pitchFamily="18" charset="0"/>
                                </a:rPr>
                                <m:t>)</m:t>
                              </m:r>
                            </m:sup>
                          </m:sSubSup>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𝜑</m:t>
                                  </m:r>
                                </m:e>
                                <m:sup>
                                  <m:r>
                                    <a:rPr lang="en-GB" sz="1800" i="1">
                                      <a:latin typeface="Cambria Math" panose="02040503050406030204" pitchFamily="18" charset="0"/>
                                    </a:rPr>
                                    <m:t>(</m:t>
                                  </m:r>
                                  <m:r>
                                    <a:rPr lang="en-GB" sz="1800" b="0" i="1" smtClean="0">
                                      <a:latin typeface="Cambria Math" panose="02040503050406030204" pitchFamily="18" charset="0"/>
                                    </a:rPr>
                                    <m:t>𝑖</m:t>
                                  </m:r>
                                  <m:r>
                                    <a:rPr lang="en-GB" sz="1800" i="1">
                                      <a:latin typeface="Cambria Math" panose="02040503050406030204" pitchFamily="18" charset="0"/>
                                    </a:rPr>
                                    <m:t>)</m:t>
                                  </m:r>
                                </m:sup>
                              </m:sSup>
                            </m:sup>
                          </m:sSup>
                        </m:den>
                      </m:f>
                      <m:r>
                        <a:rPr lang="en-GB" sz="1800" b="0" i="1" smtClean="0">
                          <a:latin typeface="Cambria Math" panose="02040503050406030204" pitchFamily="18" charset="0"/>
                        </a:rPr>
                        <m:t>=</m:t>
                      </m:r>
                      <m:f>
                        <m:fPr>
                          <m:ctrlPr>
                            <a:rPr lang="en-GB" sz="1800" i="1">
                              <a:latin typeface="Cambria Math" panose="02040503050406030204" pitchFamily="18" charset="0"/>
                            </a:rPr>
                          </m:ctrlPr>
                        </m:fPr>
                        <m:num>
                          <m:sSubSup>
                            <m:sSubSupPr>
                              <m:ctrlPr>
                                <a:rPr lang="en-GB"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0</m:t>
                              </m:r>
                            </m:sub>
                            <m:sup>
                              <m:r>
                                <a:rPr lang="en-GB" sz="1800" i="1">
                                  <a:latin typeface="Cambria Math" panose="02040503050406030204" pitchFamily="18" charset="0"/>
                                </a:rPr>
                                <m:t>(</m:t>
                              </m:r>
                              <m:r>
                                <a:rPr lang="en-GB" sz="1800" i="1">
                                  <a:latin typeface="Cambria Math" panose="02040503050406030204" pitchFamily="18" charset="0"/>
                                </a:rPr>
                                <m:t>𝑟</m:t>
                              </m:r>
                              <m:r>
                                <a:rPr lang="en-GB" sz="1800" i="1">
                                  <a:latin typeface="Cambria Math" panose="02040503050406030204" pitchFamily="18" charset="0"/>
                                </a:rPr>
                                <m:t>)</m:t>
                              </m:r>
                            </m:sup>
                          </m:sSubSup>
                        </m:num>
                        <m:den>
                          <m:sSubSup>
                            <m:sSubSupPr>
                              <m:ctrlPr>
                                <a:rPr lang="en-GB"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0</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r>
                            <a:rPr lang="en-GB" sz="1800" i="1" smtClean="0">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𝜑</m:t>
                          </m:r>
                        </m:sup>
                      </m:sSup>
                    </m:oMath>
                  </m:oMathPara>
                </a14:m>
                <a:endParaRPr lang="en-US" sz="1800" dirty="0"/>
              </a:p>
            </p:txBody>
          </p:sp>
        </mc:Choice>
        <mc:Fallback xmlns="">
          <p:sp>
            <p:nvSpPr>
              <p:cNvPr id="34" name="TextBox 33">
                <a:extLst>
                  <a:ext uri="{FF2B5EF4-FFF2-40B4-BE49-F238E27FC236}">
                    <a16:creationId xmlns:a16="http://schemas.microsoft.com/office/drawing/2014/main" id="{90E60651-AADC-6C4E-A654-24BFC639ABE2}"/>
                  </a:ext>
                </a:extLst>
              </p:cNvPr>
              <p:cNvSpPr txBox="1">
                <a:spLocks noRot="1" noChangeAspect="1" noMove="1" noResize="1" noEditPoints="1" noAdjustHandles="1" noChangeArrowheads="1" noChangeShapeType="1" noTextEdit="1"/>
              </p:cNvSpPr>
              <p:nvPr/>
            </p:nvSpPr>
            <p:spPr>
              <a:xfrm>
                <a:off x="2781027" y="2246217"/>
                <a:ext cx="3545166" cy="837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BAB6502-6227-E54B-BE5B-9F18867BBAE1}"/>
                  </a:ext>
                </a:extLst>
              </p:cNvPr>
              <p:cNvSpPr txBox="1"/>
              <p:nvPr/>
            </p:nvSpPr>
            <p:spPr>
              <a:xfrm>
                <a:off x="2260466" y="3414413"/>
                <a:ext cx="4586288"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𝜑</m:t>
                      </m:r>
                      <m:r>
                        <a:rPr lang="en-GB" sz="1800" b="0" i="1" smtClean="0">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𝜑</m:t>
                          </m:r>
                        </m:e>
                        <m:sup>
                          <m:r>
                            <a:rPr lang="en-GB" sz="1800" i="1">
                              <a:latin typeface="Cambria Math" panose="02040503050406030204" pitchFamily="18" charset="0"/>
                            </a:rPr>
                            <m:t>(</m:t>
                          </m:r>
                          <m:r>
                            <a:rPr lang="en-GB" sz="1800" i="1">
                              <a:latin typeface="Cambria Math" panose="02040503050406030204" pitchFamily="18" charset="0"/>
                            </a:rPr>
                            <m:t>𝑟</m:t>
                          </m:r>
                          <m:r>
                            <a:rPr lang="en-GB" sz="1800" i="1">
                              <a:latin typeface="Cambria Math" panose="02040503050406030204" pitchFamily="18" charset="0"/>
                            </a:rPr>
                            <m:t>)</m:t>
                          </m:r>
                        </m:sup>
                      </m:sSup>
                      <m:r>
                        <a:rPr lang="en-GB" sz="1800" b="0" i="1" smtClean="0">
                          <a:latin typeface="Cambria Math" panose="02040503050406030204" pitchFamily="18" charset="0"/>
                        </a:rPr>
                        <m:t>−</m:t>
                      </m:r>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𝜑</m:t>
                          </m:r>
                        </m:e>
                        <m:sup>
                          <m:r>
                            <a:rPr lang="en-GB" sz="1800" i="1">
                              <a:latin typeface="Cambria Math" panose="02040503050406030204" pitchFamily="18" charset="0"/>
                            </a:rPr>
                            <m:t>(</m:t>
                          </m:r>
                          <m:r>
                            <a:rPr lang="en-GB" sz="1800" b="0" i="1" smtClean="0">
                              <a:latin typeface="Cambria Math" panose="02040503050406030204" pitchFamily="18" charset="0"/>
                            </a:rPr>
                            <m:t>𝑖</m:t>
                          </m:r>
                          <m:r>
                            <a:rPr lang="en-GB" sz="1800" i="1">
                              <a:latin typeface="Cambria Math" panose="02040503050406030204" pitchFamily="18" charset="0"/>
                            </a:rPr>
                            <m:t>)</m:t>
                          </m:r>
                        </m:sup>
                      </m:sSup>
                    </m:oMath>
                  </m:oMathPara>
                </a14:m>
                <a:endParaRPr lang="en-US" sz="1800" dirty="0"/>
              </a:p>
            </p:txBody>
          </p:sp>
        </mc:Choice>
        <mc:Fallback xmlns="">
          <p:sp>
            <p:nvSpPr>
              <p:cNvPr id="37" name="TextBox 36">
                <a:extLst>
                  <a:ext uri="{FF2B5EF4-FFF2-40B4-BE49-F238E27FC236}">
                    <a16:creationId xmlns:a16="http://schemas.microsoft.com/office/drawing/2014/main" id="{7BAB6502-6227-E54B-BE5B-9F18867BBAE1}"/>
                  </a:ext>
                </a:extLst>
              </p:cNvPr>
              <p:cNvSpPr txBox="1">
                <a:spLocks noRot="1" noChangeAspect="1" noMove="1" noResize="1" noEditPoints="1" noAdjustHandles="1" noChangeArrowheads="1" noChangeShapeType="1" noTextEdit="1"/>
              </p:cNvSpPr>
              <p:nvPr/>
            </p:nvSpPr>
            <p:spPr>
              <a:xfrm>
                <a:off x="2260466" y="3414413"/>
                <a:ext cx="4586288" cy="380810"/>
              </a:xfrm>
              <a:prstGeom prst="rect">
                <a:avLst/>
              </a:prstGeom>
              <a:blipFill>
                <a:blip r:embed="rId5"/>
                <a:stretch>
                  <a:fillRect b="-312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226E5D5-6495-FD46-8C34-D82CCB5E7A7C}"/>
              </a:ext>
            </a:extLst>
          </p:cNvPr>
          <p:cNvSpPr txBox="1"/>
          <p:nvPr/>
        </p:nvSpPr>
        <p:spPr>
          <a:xfrm>
            <a:off x="1506319" y="2480159"/>
            <a:ext cx="1274708" cy="369332"/>
          </a:xfrm>
          <a:prstGeom prst="rect">
            <a:avLst/>
          </a:prstGeom>
          <a:noFill/>
        </p:spPr>
        <p:txBody>
          <a:bodyPr wrap="none" rtlCol="0">
            <a:spAutoFit/>
          </a:bodyPr>
          <a:lstStyle/>
          <a:p>
            <a:r>
              <a:rPr lang="en-US" sz="1800" dirty="0"/>
              <a:t>Reflectivity</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193E5D3-F91A-9E48-A050-F743F75AC198}"/>
                  </a:ext>
                </a:extLst>
              </p:cNvPr>
              <p:cNvSpPr/>
              <p:nvPr/>
            </p:nvSpPr>
            <p:spPr>
              <a:xfrm>
                <a:off x="1121518" y="5019795"/>
                <a:ext cx="6450858" cy="646331"/>
              </a:xfrm>
              <a:prstGeom prst="rect">
                <a:avLst/>
              </a:prstGeom>
            </p:spPr>
            <p:txBody>
              <a:bodyPr wrap="square">
                <a:spAutoFit/>
              </a:bodyPr>
              <a:lstStyle/>
              <a:p>
                <a:r>
                  <a:rPr lang="en-GB" sz="1800" b="0" dirty="0"/>
                  <a:t>(2) In the situation of </a:t>
                </a:r>
                <a14:m>
                  <m:oMath xmlns:m="http://schemas.openxmlformats.org/officeDocument/2006/math">
                    <m:r>
                      <m:rPr>
                        <m:sty m:val="p"/>
                      </m:rPr>
                      <a:rPr lang="en-GB" sz="1800" b="0" i="0" smtClean="0">
                        <a:latin typeface="Cambria Math" panose="02040503050406030204" pitchFamily="18" charset="0"/>
                      </a:rPr>
                      <m:t>total</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internal</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reflection</m:t>
                    </m:r>
                    <m:r>
                      <a:rPr lang="en-GB" sz="1800" b="0" i="0" smtClean="0">
                        <a:latin typeface="Cambria Math" panose="02040503050406030204" pitchFamily="18" charset="0"/>
                      </a:rPr>
                      <m:t> </m:t>
                    </m:r>
                    <m:d>
                      <m:dPr>
                        <m:ctrlPr>
                          <a:rPr lang="en-GB" sz="1800" b="0" i="1" smtClean="0">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1</m:t>
                            </m:r>
                          </m:sub>
                        </m:sSub>
                        <m:r>
                          <a:rPr lang="en-GB" sz="1800" i="1">
                            <a:latin typeface="Cambria Math" panose="02040503050406030204" pitchFamily="18" charset="0"/>
                          </a:rPr>
                          <m:t>&gt;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𝑐</m:t>
                            </m:r>
                          </m:sub>
                        </m:sSub>
                      </m:e>
                    </m:d>
                    <m:r>
                      <a:rPr lang="en-GB" sz="1800" b="0" i="1" smtClean="0">
                        <a:latin typeface="Cambria Math" panose="02040503050406030204" pitchFamily="18" charset="0"/>
                      </a:rPr>
                      <m:t>, </m:t>
                    </m:r>
                    <m:r>
                      <a:rPr lang="en-GB" sz="1800" b="0" i="1" smtClean="0">
                        <a:latin typeface="Cambria Math" panose="02040503050406030204" pitchFamily="18" charset="0"/>
                      </a:rPr>
                      <m:t>𝑟</m:t>
                    </m:r>
                  </m:oMath>
                </a14:m>
                <a:r>
                  <a:rPr lang="en-GB" sz="1800" b="0" dirty="0"/>
                  <a:t> is complex. </a:t>
                </a:r>
                <a14:m>
                  <m:oMath xmlns:m="http://schemas.openxmlformats.org/officeDocument/2006/math">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𝜑</m:t>
                    </m:r>
                  </m:oMath>
                </a14:m>
                <a:r>
                  <a:rPr lang="en-GB" sz="1800" b="0" dirty="0">
                    <a:ea typeface="Cambria Math" panose="02040503050406030204" pitchFamily="18" charset="0"/>
                  </a:rPr>
                  <a:t> is dependent on incident angle.</a:t>
                </a:r>
              </a:p>
            </p:txBody>
          </p:sp>
        </mc:Choice>
        <mc:Fallback xmlns="">
          <p:sp>
            <p:nvSpPr>
              <p:cNvPr id="38" name="Rectangle 37">
                <a:extLst>
                  <a:ext uri="{FF2B5EF4-FFF2-40B4-BE49-F238E27FC236}">
                    <a16:creationId xmlns:a16="http://schemas.microsoft.com/office/drawing/2014/main" id="{A193E5D3-F91A-9E48-A050-F743F75AC198}"/>
                  </a:ext>
                </a:extLst>
              </p:cNvPr>
              <p:cNvSpPr>
                <a:spLocks noRot="1" noChangeAspect="1" noMove="1" noResize="1" noEditPoints="1" noAdjustHandles="1" noChangeArrowheads="1" noChangeShapeType="1" noTextEdit="1"/>
              </p:cNvSpPr>
              <p:nvPr/>
            </p:nvSpPr>
            <p:spPr>
              <a:xfrm>
                <a:off x="1121518" y="5019795"/>
                <a:ext cx="6450858" cy="646331"/>
              </a:xfrm>
              <a:prstGeom prst="rect">
                <a:avLst/>
              </a:prstGeom>
              <a:blipFill>
                <a:blip r:embed="rId6"/>
                <a:stretch>
                  <a:fillRect l="-786" t="-3922" b="-15686"/>
                </a:stretch>
              </a:blipFill>
            </p:spPr>
            <p:txBody>
              <a:bodyPr/>
              <a:lstStyle/>
              <a:p>
                <a:r>
                  <a:rPr lang="en-US">
                    <a:noFill/>
                  </a:rPr>
                  <a:t> </a:t>
                </a:r>
              </a:p>
            </p:txBody>
          </p:sp>
        </mc:Fallback>
      </mc:AlternateContent>
    </p:spTree>
    <p:extLst>
      <p:ext uri="{BB962C8B-B14F-4D97-AF65-F5344CB8AC3E}">
        <p14:creationId xmlns:p14="http://schemas.microsoft.com/office/powerpoint/2010/main" val="3391723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Change in Reflection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FF6DA1E6-1F21-4C4D-BBD8-B0886F76C92D}"/>
              </a:ext>
            </a:extLst>
          </p:cNvPr>
          <p:cNvSpPr txBox="1"/>
          <p:nvPr/>
        </p:nvSpPr>
        <p:spPr>
          <a:xfrm>
            <a:off x="7096363" y="2821935"/>
            <a:ext cx="671979" cy="400110"/>
          </a:xfrm>
          <a:prstGeom prst="rect">
            <a:avLst/>
          </a:prstGeom>
          <a:noFill/>
          <a:effectLst/>
        </p:spPr>
        <p:txBody>
          <a:bodyPr wrap="none" rtlCol="0">
            <a:spAutoFit/>
          </a:bodyPr>
          <a:lstStyle/>
          <a:p>
            <a:r>
              <a:rPr lang="en-US" sz="2000" dirty="0">
                <a:latin typeface="Baskerville" panose="02020502070401020303" pitchFamily="18" charset="0"/>
                <a:ea typeface="Baskerville" panose="02020502070401020303" pitchFamily="18" charset="0"/>
              </a:rPr>
              <a:t>s-pol</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D0CA507-F576-D740-98C9-691D785B1AFD}"/>
                  </a:ext>
                </a:extLst>
              </p:cNvPr>
              <p:cNvSpPr txBox="1"/>
              <p:nvPr/>
            </p:nvSpPr>
            <p:spPr>
              <a:xfrm>
                <a:off x="3220181" y="1031893"/>
                <a:ext cx="1773627" cy="307777"/>
              </a:xfrm>
              <a:prstGeom prst="rect">
                <a:avLst/>
              </a:prstGeom>
              <a:noFill/>
            </p:spPr>
            <p:txBody>
              <a:bodyPr wrap="none" lIns="0" tIns="0" rIns="0" bIns="0" rtlCol="0">
                <a:spAutoFit/>
              </a:bodyPr>
              <a:lstStyle/>
              <a:p>
                <a:r>
                  <a:rPr lang="en-US" sz="2000" dirty="0"/>
                  <a:t>Case I: </a:t>
                </a:r>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𝑛</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&lt;</m:t>
                    </m:r>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b="0" i="1" smtClean="0">
                            <a:latin typeface="Cambria Math" panose="02040503050406030204" pitchFamily="18" charset="0"/>
                          </a:rPr>
                          <m:t>2</m:t>
                        </m:r>
                      </m:sub>
                    </m:sSub>
                  </m:oMath>
                </a14:m>
                <a:r>
                  <a:rPr lang="en-US" sz="2000" dirty="0"/>
                  <a:t>, </a:t>
                </a:r>
              </a:p>
            </p:txBody>
          </p:sp>
        </mc:Choice>
        <mc:Fallback xmlns="">
          <p:sp>
            <p:nvSpPr>
              <p:cNvPr id="42" name="TextBox 41">
                <a:extLst>
                  <a:ext uri="{FF2B5EF4-FFF2-40B4-BE49-F238E27FC236}">
                    <a16:creationId xmlns:a16="http://schemas.microsoft.com/office/drawing/2014/main" id="{DD0CA507-F576-D740-98C9-691D785B1AFD}"/>
                  </a:ext>
                </a:extLst>
              </p:cNvPr>
              <p:cNvSpPr txBox="1">
                <a:spLocks noRot="1" noChangeAspect="1" noMove="1" noResize="1" noEditPoints="1" noAdjustHandles="1" noChangeArrowheads="1" noChangeShapeType="1" noTextEdit="1"/>
              </p:cNvSpPr>
              <p:nvPr/>
            </p:nvSpPr>
            <p:spPr>
              <a:xfrm>
                <a:off x="3220181" y="1031893"/>
                <a:ext cx="1773627" cy="307777"/>
              </a:xfrm>
              <a:prstGeom prst="rect">
                <a:avLst/>
              </a:prstGeom>
              <a:blipFill>
                <a:blip r:embed="rId3"/>
                <a:stretch>
                  <a:fillRect l="-8511" t="-28000" r="-7801"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0BBE891-8E06-4A4F-BE21-C9E7F1F644AD}"/>
                  </a:ext>
                </a:extLst>
              </p:cNvPr>
              <p:cNvSpPr txBox="1"/>
              <p:nvPr/>
            </p:nvSpPr>
            <p:spPr>
              <a:xfrm>
                <a:off x="5093194" y="1050004"/>
                <a:ext cx="9027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rPr>
                        <m:t>&gt;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43" name="TextBox 42">
                <a:extLst>
                  <a:ext uri="{FF2B5EF4-FFF2-40B4-BE49-F238E27FC236}">
                    <a16:creationId xmlns:a16="http://schemas.microsoft.com/office/drawing/2014/main" id="{D0BBE891-8E06-4A4F-BE21-C9E7F1F644AD}"/>
                  </a:ext>
                </a:extLst>
              </p:cNvPr>
              <p:cNvSpPr txBox="1">
                <a:spLocks noRot="1" noChangeAspect="1" noMove="1" noResize="1" noEditPoints="1" noAdjustHandles="1" noChangeArrowheads="1" noChangeShapeType="1" noTextEdit="1"/>
              </p:cNvSpPr>
              <p:nvPr/>
            </p:nvSpPr>
            <p:spPr>
              <a:xfrm>
                <a:off x="5093194" y="1050004"/>
                <a:ext cx="902747" cy="307777"/>
              </a:xfrm>
              <a:prstGeom prst="rect">
                <a:avLst/>
              </a:prstGeom>
              <a:blipFill>
                <a:blip r:embed="rId4"/>
                <a:stretch>
                  <a:fillRect l="-5479" r="-1370"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24E7418-6701-7E47-985F-B5D57D591737}"/>
                  </a:ext>
                </a:extLst>
              </p:cNvPr>
              <p:cNvSpPr/>
              <p:nvPr/>
            </p:nvSpPr>
            <p:spPr>
              <a:xfrm>
                <a:off x="1147569" y="4405024"/>
                <a:ext cx="92006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ea typeface="Cambria Math" panose="02040503050406030204" pitchFamily="18" charset="0"/>
                        </a:rPr>
                        <m:t>𝜑</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𝜋</m:t>
                      </m:r>
                    </m:oMath>
                  </m:oMathPara>
                </a14:m>
                <a:endParaRPr lang="en-US" sz="2000" dirty="0"/>
              </a:p>
            </p:txBody>
          </p:sp>
        </mc:Choice>
        <mc:Fallback xmlns="">
          <p:sp>
            <p:nvSpPr>
              <p:cNvPr id="44" name="Rectangle 43">
                <a:extLst>
                  <a:ext uri="{FF2B5EF4-FFF2-40B4-BE49-F238E27FC236}">
                    <a16:creationId xmlns:a16="http://schemas.microsoft.com/office/drawing/2014/main" id="{624E7418-6701-7E47-985F-B5D57D591737}"/>
                  </a:ext>
                </a:extLst>
              </p:cNvPr>
              <p:cNvSpPr>
                <a:spLocks noRot="1" noChangeAspect="1" noMove="1" noResize="1" noEditPoints="1" noAdjustHandles="1" noChangeArrowheads="1" noChangeShapeType="1" noTextEdit="1"/>
              </p:cNvSpPr>
              <p:nvPr/>
            </p:nvSpPr>
            <p:spPr>
              <a:xfrm>
                <a:off x="1147569" y="4405024"/>
                <a:ext cx="920060" cy="400110"/>
              </a:xfrm>
              <a:prstGeom prst="rect">
                <a:avLst/>
              </a:prstGeom>
              <a:blipFill>
                <a:blip r:embed="rId5"/>
                <a:stretch>
                  <a:fillRect b="-625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D9CAFAE-78DE-B741-AD22-062422E86F78}"/>
              </a:ext>
            </a:extLst>
          </p:cNvPr>
          <p:cNvSpPr txBox="1"/>
          <p:nvPr/>
        </p:nvSpPr>
        <p:spPr>
          <a:xfrm>
            <a:off x="982845" y="2689401"/>
            <a:ext cx="1938351" cy="400110"/>
          </a:xfrm>
          <a:prstGeom prst="rect">
            <a:avLst/>
          </a:prstGeom>
          <a:noFill/>
        </p:spPr>
        <p:txBody>
          <a:bodyPr wrap="none" rtlCol="0">
            <a:spAutoFit/>
          </a:bodyPr>
          <a:lstStyle/>
          <a:p>
            <a:r>
              <a:rPr lang="en-US" sz="2000" dirty="0"/>
              <a:t>(1) s-</a:t>
            </a:r>
            <a:r>
              <a:rPr lang="en-US" sz="2000" dirty="0" err="1"/>
              <a:t>polarisation</a:t>
            </a:r>
            <a:endParaRPr lang="en-US" sz="2000" dirty="0"/>
          </a:p>
        </p:txBody>
      </p:sp>
      <p:sp>
        <p:nvSpPr>
          <p:cNvPr id="5" name="TextBox 4">
            <a:extLst>
              <a:ext uri="{FF2B5EF4-FFF2-40B4-BE49-F238E27FC236}">
                <a16:creationId xmlns:a16="http://schemas.microsoft.com/office/drawing/2014/main" id="{64FBC791-93CA-1741-A452-2B34BBEC4780}"/>
              </a:ext>
            </a:extLst>
          </p:cNvPr>
          <p:cNvSpPr txBox="1"/>
          <p:nvPr/>
        </p:nvSpPr>
        <p:spPr>
          <a:xfrm>
            <a:off x="1672456" y="1609417"/>
            <a:ext cx="6251994" cy="369332"/>
          </a:xfrm>
          <a:prstGeom prst="rect">
            <a:avLst/>
          </a:prstGeom>
          <a:noFill/>
        </p:spPr>
        <p:txBody>
          <a:bodyPr wrap="square" rtlCol="0">
            <a:spAutoFit/>
          </a:bodyPr>
          <a:lstStyle/>
          <a:p>
            <a:r>
              <a:rPr lang="en-US" sz="1800" dirty="0"/>
              <a:t>Light is incident from low-index medium to high-index medium</a:t>
            </a:r>
          </a:p>
        </p:txBody>
      </p:sp>
      <p:grpSp>
        <p:nvGrpSpPr>
          <p:cNvPr id="8" name="Group 7">
            <a:extLst>
              <a:ext uri="{FF2B5EF4-FFF2-40B4-BE49-F238E27FC236}">
                <a16:creationId xmlns:a16="http://schemas.microsoft.com/office/drawing/2014/main" id="{112DF766-8651-474C-8C76-73BFB88AD32A}"/>
              </a:ext>
            </a:extLst>
          </p:cNvPr>
          <p:cNvGrpSpPr/>
          <p:nvPr/>
        </p:nvGrpSpPr>
        <p:grpSpPr>
          <a:xfrm>
            <a:off x="3727716" y="2536054"/>
            <a:ext cx="5263979" cy="2971358"/>
            <a:chOff x="3713817" y="3391608"/>
            <a:chExt cx="5263979" cy="2971358"/>
          </a:xfrm>
        </p:grpSpPr>
        <p:pic>
          <p:nvPicPr>
            <p:cNvPr id="40" name="Picture 39" descr="Screen Shot 2014-03-17 at 15.43.27.png">
              <a:extLst>
                <a:ext uri="{FF2B5EF4-FFF2-40B4-BE49-F238E27FC236}">
                  <a16:creationId xmlns:a16="http://schemas.microsoft.com/office/drawing/2014/main" id="{91493BC6-DFE1-EF46-B4EF-4A53153A14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3817" y="3391608"/>
              <a:ext cx="5263979" cy="2971358"/>
            </a:xfrm>
            <a:prstGeom prst="rect">
              <a:avLst/>
            </a:prstGeom>
          </p:spPr>
        </p:pic>
        <p:sp>
          <p:nvSpPr>
            <p:cNvPr id="7" name="Rectangle 6">
              <a:extLst>
                <a:ext uri="{FF2B5EF4-FFF2-40B4-BE49-F238E27FC236}">
                  <a16:creationId xmlns:a16="http://schemas.microsoft.com/office/drawing/2014/main" id="{245A5369-D4AC-4A4B-AAC9-2B893BDCBE80}"/>
                </a:ext>
              </a:extLst>
            </p:cNvPr>
            <p:cNvSpPr/>
            <p:nvPr/>
          </p:nvSpPr>
          <p:spPr>
            <a:xfrm>
              <a:off x="7939668" y="4313370"/>
              <a:ext cx="1038128" cy="724320"/>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D1A7236-9178-B641-92F8-01707DF124CD}"/>
                  </a:ext>
                </a:extLst>
              </p:cNvPr>
              <p:cNvSpPr txBox="1"/>
              <p:nvPr/>
            </p:nvSpPr>
            <p:spPr>
              <a:xfrm>
                <a:off x="1197902" y="3401266"/>
                <a:ext cx="2377510" cy="582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d>
                            </m:e>
                          </m:func>
                        </m:num>
                        <m:den>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sin</m:t>
                              </m:r>
                            </m:fName>
                            <m:e>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d>
                            </m:e>
                          </m:func>
                        </m:den>
                      </m:f>
                      <m:r>
                        <a:rPr lang="en-GB" sz="1800" b="0" i="1" smtClean="0">
                          <a:latin typeface="Cambria Math" panose="02040503050406030204" pitchFamily="18" charset="0"/>
                        </a:rPr>
                        <m:t>&lt;0</m:t>
                      </m:r>
                    </m:oMath>
                  </m:oMathPara>
                </a14:m>
                <a:endParaRPr lang="en-US" sz="1800" dirty="0"/>
              </a:p>
            </p:txBody>
          </p:sp>
        </mc:Choice>
        <mc:Fallback xmlns="">
          <p:sp>
            <p:nvSpPr>
              <p:cNvPr id="21" name="TextBox 20">
                <a:extLst>
                  <a:ext uri="{FF2B5EF4-FFF2-40B4-BE49-F238E27FC236}">
                    <a16:creationId xmlns:a16="http://schemas.microsoft.com/office/drawing/2014/main" id="{1D1A7236-9178-B641-92F8-01707DF124CD}"/>
                  </a:ext>
                </a:extLst>
              </p:cNvPr>
              <p:cNvSpPr txBox="1">
                <a:spLocks noRot="1" noChangeAspect="1" noMove="1" noResize="1" noEditPoints="1" noAdjustHandles="1" noChangeArrowheads="1" noChangeShapeType="1" noTextEdit="1"/>
              </p:cNvSpPr>
              <p:nvPr/>
            </p:nvSpPr>
            <p:spPr>
              <a:xfrm>
                <a:off x="1197902" y="3401266"/>
                <a:ext cx="2377510" cy="582852"/>
              </a:xfrm>
              <a:prstGeom prst="rect">
                <a:avLst/>
              </a:prstGeom>
              <a:blipFill>
                <a:blip r:embed="rId7"/>
                <a:stretch>
                  <a:fillRect l="-1064" r="-1596" b="-8511"/>
                </a:stretch>
              </a:blipFill>
            </p:spPr>
            <p:txBody>
              <a:bodyPr/>
              <a:lstStyle/>
              <a:p>
                <a:r>
                  <a:rPr lang="en-US">
                    <a:noFill/>
                  </a:rPr>
                  <a:t> </a:t>
                </a:r>
              </a:p>
            </p:txBody>
          </p:sp>
        </mc:Fallback>
      </mc:AlternateContent>
    </p:spTree>
    <p:extLst>
      <p:ext uri="{BB962C8B-B14F-4D97-AF65-F5344CB8AC3E}">
        <p14:creationId xmlns:p14="http://schemas.microsoft.com/office/powerpoint/2010/main" val="2962037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653C6C-6644-104D-A64D-86AC2313305F}"/>
              </a:ext>
            </a:extLst>
          </p:cNvPr>
          <p:cNvGrpSpPr/>
          <p:nvPr/>
        </p:nvGrpSpPr>
        <p:grpSpPr>
          <a:xfrm>
            <a:off x="4202496" y="2212742"/>
            <a:ext cx="4573770" cy="2536834"/>
            <a:chOff x="4298768" y="3065567"/>
            <a:chExt cx="4573770" cy="2536834"/>
          </a:xfrm>
        </p:grpSpPr>
        <p:grpSp>
          <p:nvGrpSpPr>
            <p:cNvPr id="30" name="Group 29">
              <a:extLst>
                <a:ext uri="{FF2B5EF4-FFF2-40B4-BE49-F238E27FC236}">
                  <a16:creationId xmlns:a16="http://schemas.microsoft.com/office/drawing/2014/main" id="{9010E174-ACF0-2148-B1B2-0098F05BF3D3}"/>
                </a:ext>
              </a:extLst>
            </p:cNvPr>
            <p:cNvGrpSpPr/>
            <p:nvPr/>
          </p:nvGrpSpPr>
          <p:grpSpPr>
            <a:xfrm>
              <a:off x="4298768" y="3065567"/>
              <a:ext cx="4451895" cy="2536834"/>
              <a:chOff x="4383072" y="4136605"/>
              <a:chExt cx="4451895" cy="2536834"/>
            </a:xfrm>
          </p:grpSpPr>
          <p:pic>
            <p:nvPicPr>
              <p:cNvPr id="31" name="Picture 30" descr="Screen Shot 2014-03-17 at 15.44.08.png">
                <a:extLst>
                  <a:ext uri="{FF2B5EF4-FFF2-40B4-BE49-F238E27FC236}">
                    <a16:creationId xmlns:a16="http://schemas.microsoft.com/office/drawing/2014/main" id="{4FFA98E0-D046-8343-B4F8-01515BD42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072" y="4136605"/>
                <a:ext cx="4451895" cy="2536834"/>
              </a:xfrm>
              <a:prstGeom prst="rect">
                <a:avLst/>
              </a:prstGeom>
            </p:spPr>
          </p:pic>
          <p:sp>
            <p:nvSpPr>
              <p:cNvPr id="32" name="TextBox 31">
                <a:extLst>
                  <a:ext uri="{FF2B5EF4-FFF2-40B4-BE49-F238E27FC236}">
                    <a16:creationId xmlns:a16="http://schemas.microsoft.com/office/drawing/2014/main" id="{0C55C7EC-12C5-9C42-8944-DC3900613963}"/>
                  </a:ext>
                </a:extLst>
              </p:cNvPr>
              <p:cNvSpPr txBox="1"/>
              <p:nvPr/>
            </p:nvSpPr>
            <p:spPr>
              <a:xfrm>
                <a:off x="6592493" y="4861451"/>
                <a:ext cx="263914" cy="215444"/>
              </a:xfrm>
              <a:prstGeom prst="rect">
                <a:avLst/>
              </a:prstGeom>
              <a:noFill/>
            </p:spPr>
            <p:txBody>
              <a:bodyPr wrap="none" rtlCol="0">
                <a:spAutoFit/>
              </a:bodyPr>
              <a:lstStyle/>
              <a:p>
                <a:r>
                  <a:rPr lang="en-US" sz="1200" baseline="-25000" dirty="0"/>
                  <a:t>//</a:t>
                </a:r>
              </a:p>
            </p:txBody>
          </p:sp>
        </p:grpSp>
        <p:sp>
          <p:nvSpPr>
            <p:cNvPr id="46" name="Rectangle 45">
              <a:extLst>
                <a:ext uri="{FF2B5EF4-FFF2-40B4-BE49-F238E27FC236}">
                  <a16:creationId xmlns:a16="http://schemas.microsoft.com/office/drawing/2014/main" id="{9644C42A-3C43-F647-8E2B-D395B44412FF}"/>
                </a:ext>
              </a:extLst>
            </p:cNvPr>
            <p:cNvSpPr/>
            <p:nvPr/>
          </p:nvSpPr>
          <p:spPr>
            <a:xfrm>
              <a:off x="7834410" y="3712958"/>
              <a:ext cx="1038128" cy="724320"/>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Change in Reflection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14E38D3-17AD-7243-A60C-42F0B86016A8}"/>
                  </a:ext>
                </a:extLst>
              </p:cNvPr>
              <p:cNvSpPr/>
              <p:nvPr/>
            </p:nvSpPr>
            <p:spPr>
              <a:xfrm>
                <a:off x="1391471" y="3011910"/>
                <a:ext cx="1766894" cy="584775"/>
              </a:xfrm>
              <a:prstGeom prst="rect">
                <a:avLst/>
              </a:prstGeom>
            </p:spPr>
            <p:txBody>
              <a:bodyPr wrap="none">
                <a:spAutoFit/>
              </a:bodyPr>
              <a:lstStyle/>
              <a:p>
                <a:r>
                  <a:rPr lang="en-US" sz="1600" dirty="0"/>
                  <a:t>(a) When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rPr>
                      <m:t>&lt;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𝑏</m:t>
                        </m:r>
                      </m:sub>
                    </m:sSub>
                    <m:r>
                      <a:rPr lang="en-GB" sz="1600" b="0" i="1" smtClean="0">
                        <a:latin typeface="Cambria Math" panose="02040503050406030204" pitchFamily="18" charset="0"/>
                      </a:rPr>
                      <m:t>, </m:t>
                    </m:r>
                  </m:oMath>
                </a14:m>
                <a:endParaRPr lang="en-GB" sz="1600" b="0" i="1" dirty="0">
                  <a:latin typeface="Cambria Math" panose="02040503050406030204" pitchFamily="18" charset="0"/>
                </a:endParaRPr>
              </a:p>
              <a:p>
                <a:endParaRPr lang="en-US" sz="1600" dirty="0"/>
              </a:p>
            </p:txBody>
          </p:sp>
        </mc:Choice>
        <mc:Fallback xmlns="">
          <p:sp>
            <p:nvSpPr>
              <p:cNvPr id="24" name="Rectangle 23">
                <a:extLst>
                  <a:ext uri="{FF2B5EF4-FFF2-40B4-BE49-F238E27FC236}">
                    <a16:creationId xmlns:a16="http://schemas.microsoft.com/office/drawing/2014/main" id="{B14E38D3-17AD-7243-A60C-42F0B86016A8}"/>
                  </a:ext>
                </a:extLst>
              </p:cNvPr>
              <p:cNvSpPr>
                <a:spLocks noRot="1" noChangeAspect="1" noMove="1" noResize="1" noEditPoints="1" noAdjustHandles="1" noChangeArrowheads="1" noChangeShapeType="1" noTextEdit="1"/>
              </p:cNvSpPr>
              <p:nvPr/>
            </p:nvSpPr>
            <p:spPr>
              <a:xfrm>
                <a:off x="1391471" y="3011910"/>
                <a:ext cx="1766894" cy="584775"/>
              </a:xfrm>
              <a:prstGeom prst="rect">
                <a:avLst/>
              </a:prstGeom>
              <a:blipFill>
                <a:blip r:embed="rId4"/>
                <a:stretch>
                  <a:fillRect l="-1429" t="-425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8971DFD9-6AE3-F14A-9F4D-63248A81C0E5}"/>
              </a:ext>
            </a:extLst>
          </p:cNvPr>
          <p:cNvSpPr txBox="1"/>
          <p:nvPr/>
        </p:nvSpPr>
        <p:spPr>
          <a:xfrm>
            <a:off x="1122605" y="1488143"/>
            <a:ext cx="1967205" cy="400110"/>
          </a:xfrm>
          <a:prstGeom prst="rect">
            <a:avLst/>
          </a:prstGeom>
          <a:noFill/>
        </p:spPr>
        <p:txBody>
          <a:bodyPr wrap="none" rtlCol="0">
            <a:spAutoFit/>
          </a:bodyPr>
          <a:lstStyle/>
          <a:p>
            <a:r>
              <a:rPr lang="en-GB" sz="2000" dirty="0">
                <a:latin typeface="+mn-lt"/>
                <a:ea typeface="Baskerville" panose="02020502070401020303" pitchFamily="18" charset="0"/>
              </a:rPr>
              <a:t>(2) p-polarisation</a:t>
            </a:r>
            <a:endParaRPr lang="en-US" sz="2000" dirty="0">
              <a:latin typeface="+mn-lt"/>
              <a:ea typeface="Baskerville" panose="02020502070401020303" pitchFamily="18" charset="0"/>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05B2B81-C0C1-7649-91C2-B1EDB2112EB5}"/>
                  </a:ext>
                </a:extLst>
              </p:cNvPr>
              <p:cNvSpPr/>
              <p:nvPr/>
            </p:nvSpPr>
            <p:spPr>
              <a:xfrm>
                <a:off x="1615681" y="4034158"/>
                <a:ext cx="1719253"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𝑟</m:t>
                          </m:r>
                        </m:e>
                        <m:sub>
                          <m:r>
                            <a:rPr lang="en-GB" sz="1600" b="0" i="1" smtClean="0">
                              <a:latin typeface="Cambria Math" panose="02040503050406030204" pitchFamily="18" charset="0"/>
                            </a:rPr>
                            <m:t>𝑝</m:t>
                          </m:r>
                        </m:sub>
                      </m:sSub>
                      <m:r>
                        <a:rPr lang="en-GB" sz="1600" i="1">
                          <a:latin typeface="Cambria Math" panose="02040503050406030204" pitchFamily="18" charset="0"/>
                          <a:ea typeface="Cambria Math" panose="02040503050406030204" pitchFamily="18" charset="0"/>
                        </a:rPr>
                        <m:t>&gt;0</m:t>
                      </m:r>
                      <m:r>
                        <a:rPr lang="en-GB" sz="160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𝜑</m:t>
                      </m:r>
                      <m:r>
                        <a:rPr lang="en-GB" sz="1600" i="1">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26" name="Rectangle 25">
                <a:extLst>
                  <a:ext uri="{FF2B5EF4-FFF2-40B4-BE49-F238E27FC236}">
                    <a16:creationId xmlns:a16="http://schemas.microsoft.com/office/drawing/2014/main" id="{305B2B81-C0C1-7649-91C2-B1EDB2112EB5}"/>
                  </a:ext>
                </a:extLst>
              </p:cNvPr>
              <p:cNvSpPr>
                <a:spLocks noRot="1" noChangeAspect="1" noMove="1" noResize="1" noEditPoints="1" noAdjustHandles="1" noChangeArrowheads="1" noChangeShapeType="1" noTextEdit="1"/>
              </p:cNvSpPr>
              <p:nvPr/>
            </p:nvSpPr>
            <p:spPr>
              <a:xfrm>
                <a:off x="1615681" y="4034158"/>
                <a:ext cx="1719253" cy="357534"/>
              </a:xfrm>
              <a:prstGeom prst="rect">
                <a:avLst/>
              </a:prstGeom>
              <a:blipFill>
                <a:blip r:embed="rId5"/>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B7A10CCD-B98F-C94D-9642-D90B933F496D}"/>
              </a:ext>
            </a:extLst>
          </p:cNvPr>
          <p:cNvSpPr txBox="1"/>
          <p:nvPr/>
        </p:nvSpPr>
        <p:spPr>
          <a:xfrm>
            <a:off x="5693684" y="4855245"/>
            <a:ext cx="3007555" cy="307777"/>
          </a:xfrm>
          <a:prstGeom prst="rect">
            <a:avLst/>
          </a:prstGeom>
          <a:noFill/>
        </p:spPr>
        <p:txBody>
          <a:bodyPr wrap="none" rtlCol="0">
            <a:spAutoFit/>
          </a:bodyPr>
          <a:lstStyle/>
          <a:p>
            <a:r>
              <a:rPr lang="en-US" sz="1400" dirty="0"/>
              <a:t>Brewster angle 56.3</a:t>
            </a:r>
            <a:r>
              <a:rPr lang="en-US" sz="1400" baseline="30000" dirty="0"/>
              <a:t>0 </a:t>
            </a:r>
            <a:r>
              <a:rPr lang="en-US" sz="1400" dirty="0"/>
              <a:t>(from air to glass)</a:t>
            </a:r>
          </a:p>
        </p:txBody>
      </p:sp>
      <p:cxnSp>
        <p:nvCxnSpPr>
          <p:cNvPr id="5" name="Straight Arrow Connector 4">
            <a:extLst>
              <a:ext uri="{FF2B5EF4-FFF2-40B4-BE49-F238E27FC236}">
                <a16:creationId xmlns:a16="http://schemas.microsoft.com/office/drawing/2014/main" id="{FA274742-F31E-ED4E-A02E-67BF0E6DE9B8}"/>
              </a:ext>
            </a:extLst>
          </p:cNvPr>
          <p:cNvCxnSpPr>
            <a:cxnSpLocks/>
          </p:cNvCxnSpPr>
          <p:nvPr/>
        </p:nvCxnSpPr>
        <p:spPr bwMode="auto">
          <a:xfrm>
            <a:off x="6660963" y="4106232"/>
            <a:ext cx="0" cy="728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4728F2-DB4A-4C40-83BB-F8EDF7FBFD4F}"/>
                  </a:ext>
                </a:extLst>
              </p:cNvPr>
              <p:cNvSpPr/>
              <p:nvPr/>
            </p:nvSpPr>
            <p:spPr>
              <a:xfrm>
                <a:off x="1615681" y="3482807"/>
                <a:ext cx="14553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r>
                        <a:rPr lang="en-GB" sz="1600" b="0" i="1" smtClean="0">
                          <a:latin typeface="Cambria Math" panose="02040503050406030204" pitchFamily="18" charset="0"/>
                        </a:rPr>
                        <m:t>&lt;90</m:t>
                      </m:r>
                      <m:r>
                        <a:rPr lang="en-GB"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7F4728F2-DB4A-4C40-83BB-F8EDF7FBFD4F}"/>
                  </a:ext>
                </a:extLst>
              </p:cNvPr>
              <p:cNvSpPr>
                <a:spLocks noRot="1" noChangeAspect="1" noMove="1" noResize="1" noEditPoints="1" noAdjustHandles="1" noChangeArrowheads="1" noChangeShapeType="1" noTextEdit="1"/>
              </p:cNvSpPr>
              <p:nvPr/>
            </p:nvSpPr>
            <p:spPr>
              <a:xfrm>
                <a:off x="1615681" y="3482807"/>
                <a:ext cx="145539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09BC684-F173-CC47-81D1-FD5B00369E9C}"/>
                  </a:ext>
                </a:extLst>
              </p:cNvPr>
              <p:cNvSpPr txBox="1"/>
              <p:nvPr/>
            </p:nvSpPr>
            <p:spPr>
              <a:xfrm>
                <a:off x="1335000" y="2083202"/>
                <a:ext cx="178696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tan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tan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35" name="TextBox 34">
                <a:extLst>
                  <a:ext uri="{FF2B5EF4-FFF2-40B4-BE49-F238E27FC236}">
                    <a16:creationId xmlns:a16="http://schemas.microsoft.com/office/drawing/2014/main" id="{A09BC684-F173-CC47-81D1-FD5B00369E9C}"/>
                  </a:ext>
                </a:extLst>
              </p:cNvPr>
              <p:cNvSpPr txBox="1">
                <a:spLocks noRot="1" noChangeAspect="1" noMove="1" noResize="1" noEditPoints="1" noAdjustHandles="1" noChangeArrowheads="1" noChangeShapeType="1" noTextEdit="1"/>
              </p:cNvSpPr>
              <p:nvPr/>
            </p:nvSpPr>
            <p:spPr>
              <a:xfrm>
                <a:off x="1335000" y="2083202"/>
                <a:ext cx="1786964" cy="576761"/>
              </a:xfrm>
              <a:prstGeom prst="rect">
                <a:avLst/>
              </a:prstGeom>
              <a:blipFill>
                <a:blip r:embed="rId7"/>
                <a:stretch>
                  <a:fillRect l="-1418" t="-6522" r="-425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41CE5789-BC45-584E-94B2-33396A731C93}"/>
                  </a:ext>
                </a:extLst>
              </p:cNvPr>
              <p:cNvSpPr/>
              <p:nvPr/>
            </p:nvSpPr>
            <p:spPr>
              <a:xfrm>
                <a:off x="1449722" y="4641242"/>
                <a:ext cx="1778115" cy="584775"/>
              </a:xfrm>
              <a:prstGeom prst="rect">
                <a:avLst/>
              </a:prstGeom>
            </p:spPr>
            <p:txBody>
              <a:bodyPr wrap="none">
                <a:spAutoFit/>
              </a:bodyPr>
              <a:lstStyle/>
              <a:p>
                <a:r>
                  <a:rPr lang="en-US" sz="1600" dirty="0"/>
                  <a:t>(b) When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rPr>
                      <m:t>&gt;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𝑏</m:t>
                        </m:r>
                      </m:sub>
                    </m:sSub>
                    <m:r>
                      <a:rPr lang="en-GB" sz="1600" b="0" i="1" smtClean="0">
                        <a:latin typeface="Cambria Math" panose="02040503050406030204" pitchFamily="18" charset="0"/>
                      </a:rPr>
                      <m:t>, </m:t>
                    </m:r>
                  </m:oMath>
                </a14:m>
                <a:endParaRPr lang="en-GB" sz="1600" b="0" i="1" dirty="0">
                  <a:latin typeface="Cambria Math" panose="02040503050406030204" pitchFamily="18" charset="0"/>
                </a:endParaRPr>
              </a:p>
              <a:p>
                <a:endParaRPr lang="en-US" sz="1600" dirty="0"/>
              </a:p>
            </p:txBody>
          </p:sp>
        </mc:Choice>
        <mc:Fallback xmlns="">
          <p:sp>
            <p:nvSpPr>
              <p:cNvPr id="43" name="Rectangle 42">
                <a:extLst>
                  <a:ext uri="{FF2B5EF4-FFF2-40B4-BE49-F238E27FC236}">
                    <a16:creationId xmlns:a16="http://schemas.microsoft.com/office/drawing/2014/main" id="{41CE5789-BC45-584E-94B2-33396A731C93}"/>
                  </a:ext>
                </a:extLst>
              </p:cNvPr>
              <p:cNvSpPr>
                <a:spLocks noRot="1" noChangeAspect="1" noMove="1" noResize="1" noEditPoints="1" noAdjustHandles="1" noChangeArrowheads="1" noChangeShapeType="1" noTextEdit="1"/>
              </p:cNvSpPr>
              <p:nvPr/>
            </p:nvSpPr>
            <p:spPr>
              <a:xfrm>
                <a:off x="1449722" y="4641242"/>
                <a:ext cx="1778115" cy="584775"/>
              </a:xfrm>
              <a:prstGeom prst="rect">
                <a:avLst/>
              </a:prstGeom>
              <a:blipFill>
                <a:blip r:embed="rId8"/>
                <a:stretch>
                  <a:fillRect l="-2128" t="-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9BC2FC91-9D2F-794C-A4B9-37227DF2D650}"/>
                  </a:ext>
                </a:extLst>
              </p:cNvPr>
              <p:cNvSpPr/>
              <p:nvPr/>
            </p:nvSpPr>
            <p:spPr>
              <a:xfrm>
                <a:off x="1683969" y="5884159"/>
                <a:ext cx="1731692"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𝑟</m:t>
                          </m:r>
                        </m:e>
                        <m:sub>
                          <m:r>
                            <a:rPr lang="en-GB" sz="1600" b="0" i="1" smtClean="0">
                              <a:latin typeface="Cambria Math" panose="02040503050406030204" pitchFamily="18" charset="0"/>
                            </a:rPr>
                            <m:t>𝑝</m:t>
                          </m:r>
                        </m:sub>
                      </m:sSub>
                      <m:r>
                        <a:rPr lang="en-GB" sz="1600" b="0" i="1" smtClean="0">
                          <a:latin typeface="Cambria Math" panose="02040503050406030204" pitchFamily="18" charset="0"/>
                          <a:ea typeface="Cambria Math" panose="02040503050406030204" pitchFamily="18" charset="0"/>
                        </a:rPr>
                        <m:t>&lt;</m:t>
                      </m:r>
                      <m:r>
                        <a:rPr lang="en-GB" sz="1600" i="1">
                          <a:latin typeface="Cambria Math" panose="02040503050406030204" pitchFamily="18" charset="0"/>
                          <a:ea typeface="Cambria Math" panose="02040503050406030204" pitchFamily="18" charset="0"/>
                        </a:rPr>
                        <m:t>0</m:t>
                      </m:r>
                      <m:r>
                        <a:rPr lang="en-GB" sz="160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𝜑</m:t>
                      </m:r>
                      <m:r>
                        <a:rPr lang="en-GB" sz="1600" i="1">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𝜋</m:t>
                      </m:r>
                    </m:oMath>
                  </m:oMathPara>
                </a14:m>
                <a:endParaRPr lang="en-US" sz="1600" dirty="0"/>
              </a:p>
            </p:txBody>
          </p:sp>
        </mc:Choice>
        <mc:Fallback xmlns="">
          <p:sp>
            <p:nvSpPr>
              <p:cNvPr id="44" name="Rectangle 43">
                <a:extLst>
                  <a:ext uri="{FF2B5EF4-FFF2-40B4-BE49-F238E27FC236}">
                    <a16:creationId xmlns:a16="http://schemas.microsoft.com/office/drawing/2014/main" id="{9BC2FC91-9D2F-794C-A4B9-37227DF2D650}"/>
                  </a:ext>
                </a:extLst>
              </p:cNvPr>
              <p:cNvSpPr>
                <a:spLocks noRot="1" noChangeAspect="1" noMove="1" noResize="1" noEditPoints="1" noAdjustHandles="1" noChangeArrowheads="1" noChangeShapeType="1" noTextEdit="1"/>
              </p:cNvSpPr>
              <p:nvPr/>
            </p:nvSpPr>
            <p:spPr>
              <a:xfrm>
                <a:off x="1683969" y="5884159"/>
                <a:ext cx="1731692" cy="3575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11408D5F-47BC-014B-9B77-D2F36D83D92F}"/>
                  </a:ext>
                </a:extLst>
              </p:cNvPr>
              <p:cNvSpPr/>
              <p:nvPr/>
            </p:nvSpPr>
            <p:spPr>
              <a:xfrm>
                <a:off x="1713683" y="5355168"/>
                <a:ext cx="14553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r>
                        <a:rPr lang="en-GB" sz="1600" b="0" i="1" smtClean="0">
                          <a:latin typeface="Cambria Math" panose="02040503050406030204" pitchFamily="18" charset="0"/>
                        </a:rPr>
                        <m:t>&gt;90</m:t>
                      </m:r>
                      <m:r>
                        <a:rPr lang="en-GB"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5" name="Rectangle 44">
                <a:extLst>
                  <a:ext uri="{FF2B5EF4-FFF2-40B4-BE49-F238E27FC236}">
                    <a16:creationId xmlns:a16="http://schemas.microsoft.com/office/drawing/2014/main" id="{11408D5F-47BC-014B-9B77-D2F36D83D92F}"/>
                  </a:ext>
                </a:extLst>
              </p:cNvPr>
              <p:cNvSpPr>
                <a:spLocks noRot="1" noChangeAspect="1" noMove="1" noResize="1" noEditPoints="1" noAdjustHandles="1" noChangeArrowheads="1" noChangeShapeType="1" noTextEdit="1"/>
              </p:cNvSpPr>
              <p:nvPr/>
            </p:nvSpPr>
            <p:spPr>
              <a:xfrm>
                <a:off x="1713683" y="5355168"/>
                <a:ext cx="1455398"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BCEAF7-65B6-EF41-A198-F9F55D3F98F4}"/>
                  </a:ext>
                </a:extLst>
              </p:cNvPr>
              <p:cNvSpPr txBox="1"/>
              <p:nvPr/>
            </p:nvSpPr>
            <p:spPr>
              <a:xfrm>
                <a:off x="3369297" y="1056012"/>
                <a:ext cx="1773627" cy="307777"/>
              </a:xfrm>
              <a:prstGeom prst="rect">
                <a:avLst/>
              </a:prstGeom>
              <a:noFill/>
            </p:spPr>
            <p:txBody>
              <a:bodyPr wrap="none" lIns="0" tIns="0" rIns="0" bIns="0" rtlCol="0">
                <a:spAutoFit/>
              </a:bodyPr>
              <a:lstStyle/>
              <a:p>
                <a:r>
                  <a:rPr lang="en-US" sz="2000" dirty="0"/>
                  <a:t>Case I: </a:t>
                </a:r>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𝑛</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&lt;</m:t>
                    </m:r>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b="0" i="1" smtClean="0">
                            <a:latin typeface="Cambria Math" panose="02040503050406030204" pitchFamily="18" charset="0"/>
                          </a:rPr>
                          <m:t>2</m:t>
                        </m:r>
                      </m:sub>
                    </m:sSub>
                  </m:oMath>
                </a14:m>
                <a:r>
                  <a:rPr lang="en-US" sz="2000" dirty="0"/>
                  <a:t>, </a:t>
                </a:r>
              </a:p>
            </p:txBody>
          </p:sp>
        </mc:Choice>
        <mc:Fallback xmlns="">
          <p:sp>
            <p:nvSpPr>
              <p:cNvPr id="21" name="TextBox 20">
                <a:extLst>
                  <a:ext uri="{FF2B5EF4-FFF2-40B4-BE49-F238E27FC236}">
                    <a16:creationId xmlns:a16="http://schemas.microsoft.com/office/drawing/2014/main" id="{7EBCEAF7-65B6-EF41-A198-F9F55D3F98F4}"/>
                  </a:ext>
                </a:extLst>
              </p:cNvPr>
              <p:cNvSpPr txBox="1">
                <a:spLocks noRot="1" noChangeAspect="1" noMove="1" noResize="1" noEditPoints="1" noAdjustHandles="1" noChangeArrowheads="1" noChangeShapeType="1" noTextEdit="1"/>
              </p:cNvSpPr>
              <p:nvPr/>
            </p:nvSpPr>
            <p:spPr>
              <a:xfrm>
                <a:off x="3369297" y="1056012"/>
                <a:ext cx="1773627" cy="307777"/>
              </a:xfrm>
              <a:prstGeom prst="rect">
                <a:avLst/>
              </a:prstGeom>
              <a:blipFill>
                <a:blip r:embed="rId11"/>
                <a:stretch>
                  <a:fillRect l="-9220" t="-28000" r="-7092"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2C0CF01-FE85-FC48-8D3B-6D09663CF5D1}"/>
                  </a:ext>
                </a:extLst>
              </p:cNvPr>
              <p:cNvSpPr txBox="1"/>
              <p:nvPr/>
            </p:nvSpPr>
            <p:spPr>
              <a:xfrm>
                <a:off x="5242310" y="1074123"/>
                <a:ext cx="9027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rPr>
                        <m:t>&gt;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22" name="TextBox 21">
                <a:extLst>
                  <a:ext uri="{FF2B5EF4-FFF2-40B4-BE49-F238E27FC236}">
                    <a16:creationId xmlns:a16="http://schemas.microsoft.com/office/drawing/2014/main" id="{82C0CF01-FE85-FC48-8D3B-6D09663CF5D1}"/>
                  </a:ext>
                </a:extLst>
              </p:cNvPr>
              <p:cNvSpPr txBox="1">
                <a:spLocks noRot="1" noChangeAspect="1" noMove="1" noResize="1" noEditPoints="1" noAdjustHandles="1" noChangeArrowheads="1" noChangeShapeType="1" noTextEdit="1"/>
              </p:cNvSpPr>
              <p:nvPr/>
            </p:nvSpPr>
            <p:spPr>
              <a:xfrm>
                <a:off x="5242310" y="1074123"/>
                <a:ext cx="902747" cy="307777"/>
              </a:xfrm>
              <a:prstGeom prst="rect">
                <a:avLst/>
              </a:prstGeom>
              <a:blipFill>
                <a:blip r:embed="rId12"/>
                <a:stretch>
                  <a:fillRect l="-5556" r="-1389" b="-16000"/>
                </a:stretch>
              </a:blipFill>
            </p:spPr>
            <p:txBody>
              <a:bodyPr/>
              <a:lstStyle/>
              <a:p>
                <a:r>
                  <a:rPr lang="en-US">
                    <a:noFill/>
                  </a:rPr>
                  <a:t> </a:t>
                </a:r>
              </a:p>
            </p:txBody>
          </p:sp>
        </mc:Fallback>
      </mc:AlternateContent>
    </p:spTree>
    <p:extLst>
      <p:ext uri="{BB962C8B-B14F-4D97-AF65-F5344CB8AC3E}">
        <p14:creationId xmlns:p14="http://schemas.microsoft.com/office/powerpoint/2010/main" val="380559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7FA9C19-3F7B-964B-A947-4FF99969AE6E}"/>
              </a:ext>
            </a:extLst>
          </p:cNvPr>
          <p:cNvGrpSpPr/>
          <p:nvPr/>
        </p:nvGrpSpPr>
        <p:grpSpPr>
          <a:xfrm>
            <a:off x="4944204" y="2549435"/>
            <a:ext cx="3771555" cy="2553413"/>
            <a:chOff x="4944204" y="2549435"/>
            <a:chExt cx="3771555" cy="2553413"/>
          </a:xfrm>
        </p:grpSpPr>
        <p:pic>
          <p:nvPicPr>
            <p:cNvPr id="3" name="Picture 2">
              <a:extLst>
                <a:ext uri="{FF2B5EF4-FFF2-40B4-BE49-F238E27FC236}">
                  <a16:creationId xmlns:a16="http://schemas.microsoft.com/office/drawing/2014/main" id="{0ED5CD81-E939-BD44-BD51-C278710C0F2F}"/>
                </a:ext>
              </a:extLst>
            </p:cNvPr>
            <p:cNvPicPr>
              <a:picLocks noChangeAspect="1"/>
            </p:cNvPicPr>
            <p:nvPr/>
          </p:nvPicPr>
          <p:blipFill>
            <a:blip r:embed="rId3"/>
            <a:stretch>
              <a:fillRect/>
            </a:stretch>
          </p:blipFill>
          <p:spPr>
            <a:xfrm>
              <a:off x="4944204" y="2549435"/>
              <a:ext cx="3771555" cy="2553413"/>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BF04771-CA32-8E41-8C53-F6622E75BD79}"/>
                    </a:ext>
                  </a:extLst>
                </p:cNvPr>
                <p:cNvSpPr txBox="1"/>
                <p:nvPr/>
              </p:nvSpPr>
              <p:spPr>
                <a:xfrm>
                  <a:off x="5897668" y="2896099"/>
                  <a:ext cx="886268" cy="40408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GB" sz="1400" b="0" i="0" smtClean="0">
                                    <a:latin typeface="Cambria Math" panose="02040503050406030204" pitchFamily="18" charset="0"/>
                                  </a:rPr>
                                  <m:t>n</m:t>
                                </m:r>
                              </m:e>
                              <m:sub>
                                <m:r>
                                  <a:rPr lang="en-GB" sz="1400" b="0" i="0" smtClean="0">
                                    <a:latin typeface="Cambria Math" panose="02040503050406030204" pitchFamily="18" charset="0"/>
                                  </a:rPr>
                                  <m:t>2</m:t>
                                </m:r>
                              </m:sub>
                            </m:sSub>
                          </m:num>
                          <m:den>
                            <m:sSub>
                              <m:sSubPr>
                                <m:ctrlPr>
                                  <a:rPr lang="en-US" sz="1400" i="1">
                                    <a:latin typeface="Cambria Math" panose="02040503050406030204" pitchFamily="18" charset="0"/>
                                  </a:rPr>
                                </m:ctrlPr>
                              </m:sSubPr>
                              <m:e>
                                <m:r>
                                  <m:rPr>
                                    <m:sty m:val="p"/>
                                  </m:rPr>
                                  <a:rPr lang="en-GB" sz="1400" i="0">
                                    <a:latin typeface="Cambria Math" panose="02040503050406030204" pitchFamily="18" charset="0"/>
                                  </a:rPr>
                                  <m:t>n</m:t>
                                </m:r>
                              </m:e>
                              <m:sub>
                                <m:r>
                                  <a:rPr lang="en-GB" sz="1400" b="0" i="0" smtClean="0">
                                    <a:latin typeface="Cambria Math" panose="02040503050406030204" pitchFamily="18" charset="0"/>
                                  </a:rPr>
                                  <m:t>1</m:t>
                                </m:r>
                              </m:sub>
                            </m:sSub>
                          </m:den>
                        </m:f>
                        <m:r>
                          <a:rPr lang="en-GB" sz="1400" b="0" i="0" smtClean="0">
                            <a:latin typeface="Cambria Math" panose="02040503050406030204" pitchFamily="18" charset="0"/>
                          </a:rPr>
                          <m:t>=1/1.5</m:t>
                        </m:r>
                      </m:oMath>
                    </m:oMathPara>
                  </a14:m>
                  <a:endParaRPr lang="en-US" sz="1400" dirty="0">
                    <a:latin typeface="+mn-lt"/>
                  </a:endParaRPr>
                </a:p>
              </p:txBody>
            </p:sp>
          </mc:Choice>
          <mc:Fallback xmlns="">
            <p:sp>
              <p:nvSpPr>
                <p:cNvPr id="33" name="TextBox 32">
                  <a:extLst>
                    <a:ext uri="{FF2B5EF4-FFF2-40B4-BE49-F238E27FC236}">
                      <a16:creationId xmlns:a16="http://schemas.microsoft.com/office/drawing/2014/main" id="{CBF04771-CA32-8E41-8C53-F6622E75BD79}"/>
                    </a:ext>
                  </a:extLst>
                </p:cNvPr>
                <p:cNvSpPr txBox="1">
                  <a:spLocks noRot="1" noChangeAspect="1" noMove="1" noResize="1" noEditPoints="1" noAdjustHandles="1" noChangeArrowheads="1" noChangeShapeType="1" noTextEdit="1"/>
                </p:cNvSpPr>
                <p:nvPr/>
              </p:nvSpPr>
              <p:spPr>
                <a:xfrm>
                  <a:off x="5897668" y="2896099"/>
                  <a:ext cx="886268" cy="404085"/>
                </a:xfrm>
                <a:prstGeom prst="rect">
                  <a:avLst/>
                </a:prstGeom>
                <a:blipFill>
                  <a:blip r:embed="rId4"/>
                  <a:stretch>
                    <a:fillRect l="-2817" t="-3125" r="-42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66C4319-98D6-7D48-9631-A7AC30DC5B8D}"/>
                    </a:ext>
                  </a:extLst>
                </p:cNvPr>
                <p:cNvSpPr txBox="1"/>
                <p:nvPr/>
              </p:nvSpPr>
              <p:spPr>
                <a:xfrm>
                  <a:off x="6829981" y="3212208"/>
                  <a:ext cx="644059" cy="3385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0" smtClean="0">
                            <a:latin typeface="Cambria Math" panose="02040503050406030204" pitchFamily="18" charset="0"/>
                            <a:ea typeface="Cambria Math" panose="02040503050406030204" pitchFamily="18" charset="0"/>
                          </a:rPr>
                          <m:t>|</m:t>
                        </m:r>
                        <m:r>
                          <m:rPr>
                            <m:sty m:val="p"/>
                          </m:rPr>
                          <a:rPr lang="el-GR" sz="1600" i="0" smtClean="0">
                            <a:latin typeface="Cambria Math" panose="02040503050406030204" pitchFamily="18" charset="0"/>
                            <a:ea typeface="Cambria Math" panose="02040503050406030204" pitchFamily="18" charset="0"/>
                          </a:rPr>
                          <m:t>Δ</m:t>
                        </m:r>
                        <m:sSub>
                          <m:sSubPr>
                            <m:ctrlPr>
                              <a:rPr lang="el-GR" sz="1600" i="1" smtClean="0">
                                <a:latin typeface="Cambria Math" panose="02040503050406030204" pitchFamily="18" charset="0"/>
                                <a:ea typeface="Cambria Math" panose="02040503050406030204" pitchFamily="18" charset="0"/>
                              </a:rPr>
                            </m:ctrlPr>
                          </m:sSubPr>
                          <m:e>
                            <m:r>
                              <m:rPr>
                                <m:sty m:val="p"/>
                              </m:rPr>
                              <a:rPr lang="el-GR" sz="1600" i="0" smtClean="0">
                                <a:latin typeface="Cambria Math" panose="02040503050406030204" pitchFamily="18" charset="0"/>
                                <a:ea typeface="Cambria Math" panose="02040503050406030204" pitchFamily="18" charset="0"/>
                              </a:rPr>
                              <m:t>φ</m:t>
                            </m:r>
                          </m:e>
                          <m:sub>
                            <m:r>
                              <m:rPr>
                                <m:sty m:val="p"/>
                              </m:rPr>
                              <a:rPr lang="en-GB" sz="1600" b="0" i="0" smtClean="0">
                                <a:latin typeface="Cambria Math" panose="02040503050406030204" pitchFamily="18" charset="0"/>
                                <a:ea typeface="Cambria Math" panose="02040503050406030204" pitchFamily="18" charset="0"/>
                              </a:rPr>
                              <m:t>s</m:t>
                            </m:r>
                          </m:sub>
                        </m:sSub>
                        <m:r>
                          <a:rPr lang="en-GB"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E66C4319-98D6-7D48-9631-A7AC30DC5B8D}"/>
                    </a:ext>
                  </a:extLst>
                </p:cNvPr>
                <p:cNvSpPr txBox="1">
                  <a:spLocks noRot="1" noChangeAspect="1" noMove="1" noResize="1" noEditPoints="1" noAdjustHandles="1" noChangeArrowheads="1" noChangeShapeType="1" noTextEdit="1"/>
                </p:cNvSpPr>
                <p:nvPr/>
              </p:nvSpPr>
              <p:spPr>
                <a:xfrm>
                  <a:off x="6829981" y="3212208"/>
                  <a:ext cx="644059" cy="338554"/>
                </a:xfrm>
                <a:prstGeom prst="rect">
                  <a:avLst/>
                </a:prstGeom>
                <a:blipFill>
                  <a:blip r:embed="rId5"/>
                  <a:stretch>
                    <a:fillRect r="-1923" b="-7143"/>
                  </a:stretch>
                </a:blipFill>
              </p:spPr>
              <p:txBody>
                <a:bodyPr/>
                <a:lstStyle/>
                <a:p>
                  <a:r>
                    <a:rPr lang="en-US">
                      <a:noFill/>
                    </a:rPr>
                    <a:t> </a:t>
                  </a:r>
                </a:p>
              </p:txBody>
            </p:sp>
          </mc:Fallback>
        </mc:AlternateContent>
      </p:gr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Change in Reflection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6296E2-9707-1C4F-92D3-E5A7DA8DCA35}"/>
                  </a:ext>
                </a:extLst>
              </p:cNvPr>
              <p:cNvSpPr txBox="1"/>
              <p:nvPr/>
            </p:nvSpPr>
            <p:spPr>
              <a:xfrm>
                <a:off x="3169007" y="1007810"/>
                <a:ext cx="1858586" cy="307777"/>
              </a:xfrm>
              <a:prstGeom prst="rect">
                <a:avLst/>
              </a:prstGeom>
              <a:noFill/>
            </p:spPr>
            <p:txBody>
              <a:bodyPr wrap="none" lIns="0" tIns="0" rIns="0" bIns="0" rtlCol="0">
                <a:spAutoFit/>
              </a:bodyPr>
              <a:lstStyle/>
              <a:p>
                <a:r>
                  <a:rPr lang="en-US" sz="2000" dirty="0"/>
                  <a:t>Case II:  </a:t>
                </a:r>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𝑛</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&gt;</m:t>
                    </m:r>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b="0" i="1" smtClean="0">
                            <a:latin typeface="Cambria Math" panose="02040503050406030204" pitchFamily="18" charset="0"/>
                          </a:rPr>
                          <m:t>2</m:t>
                        </m:r>
                      </m:sub>
                    </m:sSub>
                  </m:oMath>
                </a14:m>
                <a:r>
                  <a:rPr lang="en-US" sz="2000" dirty="0"/>
                  <a:t>,</a:t>
                </a:r>
              </a:p>
            </p:txBody>
          </p:sp>
        </mc:Choice>
        <mc:Fallback xmlns="">
          <p:sp>
            <p:nvSpPr>
              <p:cNvPr id="36" name="TextBox 35">
                <a:extLst>
                  <a:ext uri="{FF2B5EF4-FFF2-40B4-BE49-F238E27FC236}">
                    <a16:creationId xmlns:a16="http://schemas.microsoft.com/office/drawing/2014/main" id="{AD6296E2-9707-1C4F-92D3-E5A7DA8DCA35}"/>
                  </a:ext>
                </a:extLst>
              </p:cNvPr>
              <p:cNvSpPr txBox="1">
                <a:spLocks noRot="1" noChangeAspect="1" noMove="1" noResize="1" noEditPoints="1" noAdjustHandles="1" noChangeArrowheads="1" noChangeShapeType="1" noTextEdit="1"/>
              </p:cNvSpPr>
              <p:nvPr/>
            </p:nvSpPr>
            <p:spPr>
              <a:xfrm>
                <a:off x="3169007" y="1007810"/>
                <a:ext cx="1858586" cy="307777"/>
              </a:xfrm>
              <a:prstGeom prst="rect">
                <a:avLst/>
              </a:prstGeom>
              <a:blipFill>
                <a:blip r:embed="rId6"/>
                <a:stretch>
                  <a:fillRect l="-8163" t="-28000" r="-7483"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EF09293-E6D9-4147-AD90-562B09AF8062}"/>
                  </a:ext>
                </a:extLst>
              </p:cNvPr>
              <p:cNvSpPr txBox="1"/>
              <p:nvPr/>
            </p:nvSpPr>
            <p:spPr>
              <a:xfrm>
                <a:off x="5078309" y="1013947"/>
                <a:ext cx="90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rPr>
                        <m:t>&lt;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37" name="TextBox 36">
                <a:extLst>
                  <a:ext uri="{FF2B5EF4-FFF2-40B4-BE49-F238E27FC236}">
                    <a16:creationId xmlns:a16="http://schemas.microsoft.com/office/drawing/2014/main" id="{FEF09293-E6D9-4147-AD90-562B09AF8062}"/>
                  </a:ext>
                </a:extLst>
              </p:cNvPr>
              <p:cNvSpPr txBox="1">
                <a:spLocks noRot="1" noChangeAspect="1" noMove="1" noResize="1" noEditPoints="1" noAdjustHandles="1" noChangeArrowheads="1" noChangeShapeType="1" noTextEdit="1"/>
              </p:cNvSpPr>
              <p:nvPr/>
            </p:nvSpPr>
            <p:spPr>
              <a:xfrm>
                <a:off x="5078309" y="1013947"/>
                <a:ext cx="902748" cy="307777"/>
              </a:xfrm>
              <a:prstGeom prst="rect">
                <a:avLst/>
              </a:prstGeom>
              <a:blipFill>
                <a:blip r:embed="rId7"/>
                <a:stretch>
                  <a:fillRect l="-5556" r="-138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6A12AA9-73D7-3F46-B826-508439AF854D}"/>
                  </a:ext>
                </a:extLst>
              </p:cNvPr>
              <p:cNvSpPr/>
              <p:nvPr/>
            </p:nvSpPr>
            <p:spPr>
              <a:xfrm>
                <a:off x="1017114" y="3522416"/>
                <a:ext cx="1889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𝑠</m:t>
                          </m:r>
                        </m:sub>
                      </m:sSub>
                      <m:r>
                        <a:rPr lang="en-GB" sz="1800" b="0" i="0" smtClean="0">
                          <a:latin typeface="Cambria Math" panose="02040503050406030204" pitchFamily="18" charset="0"/>
                          <a:ea typeface="Cambria Math" panose="02040503050406030204" pitchFamily="18" charset="0"/>
                        </a:rPr>
                        <m:t>&gt;0</m:t>
                      </m:r>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𝜑</m:t>
                      </m:r>
                      <m:r>
                        <a:rPr lang="en-GB" sz="1800" i="1">
                          <a:latin typeface="Cambria Math" panose="02040503050406030204" pitchFamily="18" charset="0"/>
                          <a:ea typeface="Cambria Math" panose="02040503050406030204" pitchFamily="18" charset="0"/>
                        </a:rPr>
                        <m:t>=0</m:t>
                      </m:r>
                    </m:oMath>
                  </m:oMathPara>
                </a14:m>
                <a:endParaRPr lang="en-US" sz="1800" dirty="0"/>
              </a:p>
            </p:txBody>
          </p:sp>
        </mc:Choice>
        <mc:Fallback xmlns="">
          <p:sp>
            <p:nvSpPr>
              <p:cNvPr id="38" name="Rectangle 37">
                <a:extLst>
                  <a:ext uri="{FF2B5EF4-FFF2-40B4-BE49-F238E27FC236}">
                    <a16:creationId xmlns:a16="http://schemas.microsoft.com/office/drawing/2014/main" id="{56A12AA9-73D7-3F46-B826-508439AF854D}"/>
                  </a:ext>
                </a:extLst>
              </p:cNvPr>
              <p:cNvSpPr>
                <a:spLocks noRot="1" noChangeAspect="1" noMove="1" noResize="1" noEditPoints="1" noAdjustHandles="1" noChangeArrowheads="1" noChangeShapeType="1" noTextEdit="1"/>
              </p:cNvSpPr>
              <p:nvPr/>
            </p:nvSpPr>
            <p:spPr>
              <a:xfrm>
                <a:off x="1017114" y="3522416"/>
                <a:ext cx="1889107" cy="369332"/>
              </a:xfrm>
              <a:prstGeom prst="rect">
                <a:avLst/>
              </a:prstGeom>
              <a:blipFill>
                <a:blip r:embed="rId8"/>
                <a:stretch>
                  <a:fillRect b="-6667"/>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90E4F54-95E3-2542-A02F-CD4FC59E1EC1}"/>
              </a:ext>
            </a:extLst>
          </p:cNvPr>
          <p:cNvSpPr txBox="1"/>
          <p:nvPr/>
        </p:nvSpPr>
        <p:spPr>
          <a:xfrm>
            <a:off x="1420135" y="1466707"/>
            <a:ext cx="6303729" cy="369332"/>
          </a:xfrm>
          <a:prstGeom prst="rect">
            <a:avLst/>
          </a:prstGeom>
          <a:noFill/>
        </p:spPr>
        <p:txBody>
          <a:bodyPr wrap="square" rtlCol="0">
            <a:spAutoFit/>
          </a:bodyPr>
          <a:lstStyle/>
          <a:p>
            <a:r>
              <a:rPr lang="en-US" sz="1800" dirty="0"/>
              <a:t>Light is incident from high-index medium to low-index medium</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47232D2-B9C1-0E47-AFB4-DA48BFDEB772}"/>
                  </a:ext>
                </a:extLst>
              </p:cNvPr>
              <p:cNvSpPr txBox="1"/>
              <p:nvPr/>
            </p:nvSpPr>
            <p:spPr>
              <a:xfrm>
                <a:off x="2509343" y="2150536"/>
                <a:ext cx="194867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b="0" i="0" smtClean="0">
                                  <a:latin typeface="Cambria Math" panose="02040503050406030204" pitchFamily="18" charset="0"/>
                                </a:rPr>
                                <m:t>sin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45" name="TextBox 44">
                <a:extLst>
                  <a:ext uri="{FF2B5EF4-FFF2-40B4-BE49-F238E27FC236}">
                    <a16:creationId xmlns:a16="http://schemas.microsoft.com/office/drawing/2014/main" id="{347232D2-B9C1-0E47-AFB4-DA48BFDEB772}"/>
                  </a:ext>
                </a:extLst>
              </p:cNvPr>
              <p:cNvSpPr txBox="1">
                <a:spLocks noRot="1" noChangeAspect="1" noMove="1" noResize="1" noEditPoints="1" noAdjustHandles="1" noChangeArrowheads="1" noChangeShapeType="1" noTextEdit="1"/>
              </p:cNvSpPr>
              <p:nvPr/>
            </p:nvSpPr>
            <p:spPr>
              <a:xfrm>
                <a:off x="2509343" y="2150536"/>
                <a:ext cx="1948674" cy="576761"/>
              </a:xfrm>
              <a:prstGeom prst="rect">
                <a:avLst/>
              </a:prstGeom>
              <a:blipFill>
                <a:blip r:embed="rId9"/>
                <a:stretch>
                  <a:fillRect l="-1299" t="-4348" r="-3896"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6A19F1D-9D68-8C49-8E94-2F19C20803D2}"/>
                  </a:ext>
                </a:extLst>
              </p:cNvPr>
              <p:cNvSpPr txBox="1"/>
              <p:nvPr/>
            </p:nvSpPr>
            <p:spPr>
              <a:xfrm>
                <a:off x="848952" y="3043691"/>
                <a:ext cx="1660391" cy="276999"/>
              </a:xfrm>
              <a:prstGeom prst="rect">
                <a:avLst/>
              </a:prstGeom>
              <a:noFill/>
            </p:spPr>
            <p:txBody>
              <a:bodyPr wrap="none" lIns="0" tIns="0" rIns="0" bIns="0" rtlCol="0">
                <a:spAutoFit/>
              </a:bodyPr>
              <a:lstStyle/>
              <a:p>
                <a:r>
                  <a:rPr lang="en-US" sz="1800" dirty="0"/>
                  <a:t>(a) When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&lt;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𝑐</m:t>
                        </m:r>
                      </m:sub>
                    </m:sSub>
                  </m:oMath>
                </a14:m>
                <a:endParaRPr lang="en-US" sz="1800" dirty="0"/>
              </a:p>
            </p:txBody>
          </p:sp>
        </mc:Choice>
        <mc:Fallback xmlns="">
          <p:sp>
            <p:nvSpPr>
              <p:cNvPr id="68" name="TextBox 67">
                <a:extLst>
                  <a:ext uri="{FF2B5EF4-FFF2-40B4-BE49-F238E27FC236}">
                    <a16:creationId xmlns:a16="http://schemas.microsoft.com/office/drawing/2014/main" id="{B6A19F1D-9D68-8C49-8E94-2F19C20803D2}"/>
                  </a:ext>
                </a:extLst>
              </p:cNvPr>
              <p:cNvSpPr txBox="1">
                <a:spLocks noRot="1" noChangeAspect="1" noMove="1" noResize="1" noEditPoints="1" noAdjustHandles="1" noChangeArrowheads="1" noChangeShapeType="1" noTextEdit="1"/>
              </p:cNvSpPr>
              <p:nvPr/>
            </p:nvSpPr>
            <p:spPr>
              <a:xfrm>
                <a:off x="848952" y="3043691"/>
                <a:ext cx="1660391" cy="276999"/>
              </a:xfrm>
              <a:prstGeom prst="rect">
                <a:avLst/>
              </a:prstGeom>
              <a:blipFill>
                <a:blip r:embed="rId10"/>
                <a:stretch>
                  <a:fillRect l="-8333" t="-26087" r="-758" b="-4347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2DF98A7-53FF-174E-AD06-B9894195CF04}"/>
              </a:ext>
            </a:extLst>
          </p:cNvPr>
          <p:cNvSpPr txBox="1"/>
          <p:nvPr/>
        </p:nvSpPr>
        <p:spPr>
          <a:xfrm>
            <a:off x="450959" y="2183361"/>
            <a:ext cx="1938351" cy="400110"/>
          </a:xfrm>
          <a:prstGeom prst="rect">
            <a:avLst/>
          </a:prstGeom>
          <a:noFill/>
        </p:spPr>
        <p:txBody>
          <a:bodyPr wrap="none" rtlCol="0">
            <a:spAutoFit/>
          </a:bodyPr>
          <a:lstStyle/>
          <a:p>
            <a:r>
              <a:rPr lang="en-US" sz="2000" dirty="0"/>
              <a:t>(1) s-</a:t>
            </a:r>
            <a:r>
              <a:rPr lang="en-US" sz="2000" dirty="0" err="1"/>
              <a:t>polarisation</a:t>
            </a:r>
            <a:endParaRPr lang="en-US" sz="2000" dirty="0"/>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89E3DA5-6913-3047-8DBE-47FC50389593}"/>
                  </a:ext>
                </a:extLst>
              </p:cNvPr>
              <p:cNvSpPr/>
              <p:nvPr/>
            </p:nvSpPr>
            <p:spPr>
              <a:xfrm>
                <a:off x="848952" y="4682100"/>
                <a:ext cx="4411144" cy="80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GB" sz="1800" i="0">
                              <a:latin typeface="Cambria Math" panose="02040503050406030204" pitchFamily="18" charset="0"/>
                            </a:rPr>
                            <m:t>r</m:t>
                          </m:r>
                        </m:e>
                        <m:sub>
                          <m:r>
                            <m:rPr>
                              <m:sty m:val="p"/>
                            </m:rPr>
                            <a:rPr lang="en-GB" sz="1800" b="0" i="0" smtClean="0">
                              <a:latin typeface="Cambria Math" panose="02040503050406030204" pitchFamily="18" charset="0"/>
                            </a:rPr>
                            <m:t>s</m:t>
                          </m:r>
                        </m:sub>
                      </m:sSub>
                      <m:r>
                        <a:rPr lang="en-GB" sz="1800" b="0" i="0" smtClean="0">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−1</m:t>
                                  </m:r>
                                </m:e>
                              </m:rad>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r>
                                <a:rPr lang="en-GB" sz="1800" i="1">
                                  <a:latin typeface="Cambria Math" panose="02040503050406030204" pitchFamily="18" charset="0"/>
                                </a:rPr>
                                <m:t>𝑖</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−1</m:t>
                                  </m:r>
                                </m:e>
                              </m:rad>
                            </m:e>
                          </m:func>
                        </m:den>
                      </m:f>
                      <m:r>
                        <a:rPr lang="en-GB" sz="1800" i="0">
                          <a:latin typeface="Cambria Math" panose="02040503050406030204" pitchFamily="18" charset="0"/>
                          <a:ea typeface="Cambria Math" panose="02040503050406030204" pitchFamily="18" charset="0"/>
                        </a:rPr>
                        <m:t>=</m:t>
                      </m:r>
                      <m:sSup>
                        <m:sSupPr>
                          <m:ctrlPr>
                            <a:rPr lang="en-GB" sz="1800" i="1" smtClean="0">
                              <a:latin typeface="Cambria Math" panose="02040503050406030204" pitchFamily="18" charset="0"/>
                              <a:ea typeface="Cambria Math" panose="02040503050406030204" pitchFamily="18" charset="0"/>
                            </a:rPr>
                          </m:ctrlPr>
                        </m:sSupPr>
                        <m:e>
                          <m:r>
                            <m:rPr>
                              <m:sty m:val="p"/>
                            </m:rPr>
                            <a:rPr lang="en-GB" sz="1800" i="0">
                              <a:latin typeface="Cambria Math" panose="02040503050406030204" pitchFamily="18" charset="0"/>
                              <a:ea typeface="Cambria Math" panose="02040503050406030204" pitchFamily="18" charset="0"/>
                            </a:rPr>
                            <m:t>e</m:t>
                          </m:r>
                        </m:e>
                        <m:sup>
                          <m:r>
                            <a:rPr lang="en-GB" sz="1800" i="0">
                              <a:latin typeface="Cambria Math" panose="02040503050406030204" pitchFamily="18" charset="0"/>
                              <a:ea typeface="Cambria Math" panose="02040503050406030204" pitchFamily="18" charset="0"/>
                            </a:rPr>
                            <m:t>−</m:t>
                          </m:r>
                          <m:r>
                            <m:rPr>
                              <m:sty m:val="p"/>
                            </m:rPr>
                            <a:rPr lang="en-GB" sz="1800" i="0">
                              <a:latin typeface="Cambria Math" panose="02040503050406030204" pitchFamily="18" charset="0"/>
                              <a:ea typeface="Cambria Math" panose="02040503050406030204" pitchFamily="18" charset="0"/>
                            </a:rPr>
                            <m:t>i</m:t>
                          </m:r>
                          <m:r>
                            <a:rPr lang="en-GB" sz="1800" i="0">
                              <a:latin typeface="Cambria Math" panose="02040503050406030204" pitchFamily="18" charset="0"/>
                              <a:ea typeface="Cambria Math" panose="02040503050406030204" pitchFamily="18" charset="0"/>
                            </a:rPr>
                            <m:t>2</m:t>
                          </m:r>
                          <m:sSub>
                            <m:sSubPr>
                              <m:ctrlPr>
                                <a:rPr lang="en-GB" sz="1800" i="1">
                                  <a:latin typeface="Cambria Math" panose="02040503050406030204" pitchFamily="18" charset="0"/>
                                  <a:ea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α</m:t>
                              </m:r>
                            </m:e>
                            <m:sub>
                              <m:r>
                                <m:rPr>
                                  <m:sty m:val="p"/>
                                </m:rPr>
                                <a:rPr lang="en-GB" sz="1800" b="0" i="0" smtClean="0">
                                  <a:latin typeface="Cambria Math" panose="02040503050406030204" pitchFamily="18" charset="0"/>
                                  <a:ea typeface="Cambria Math" panose="02040503050406030204" pitchFamily="18" charset="0"/>
                                </a:rPr>
                                <m:t>s</m:t>
                              </m:r>
                            </m:sub>
                          </m:sSub>
                        </m:sup>
                      </m:sSup>
                    </m:oMath>
                  </m:oMathPara>
                </a14:m>
                <a:endParaRPr lang="en-US" sz="1800" dirty="0">
                  <a:latin typeface="+mn-lt"/>
                </a:endParaRPr>
              </a:p>
            </p:txBody>
          </p:sp>
        </mc:Choice>
        <mc:Fallback xmlns="">
          <p:sp>
            <p:nvSpPr>
              <p:cNvPr id="27" name="Rectangle 26">
                <a:extLst>
                  <a:ext uri="{FF2B5EF4-FFF2-40B4-BE49-F238E27FC236}">
                    <a16:creationId xmlns:a16="http://schemas.microsoft.com/office/drawing/2014/main" id="{E89E3DA5-6913-3047-8DBE-47FC50389593}"/>
                  </a:ext>
                </a:extLst>
              </p:cNvPr>
              <p:cNvSpPr>
                <a:spLocks noRot="1" noChangeAspect="1" noMove="1" noResize="1" noEditPoints="1" noAdjustHandles="1" noChangeArrowheads="1" noChangeShapeType="1" noTextEdit="1"/>
              </p:cNvSpPr>
              <p:nvPr/>
            </p:nvSpPr>
            <p:spPr>
              <a:xfrm>
                <a:off x="848952" y="4682100"/>
                <a:ext cx="4411144" cy="809132"/>
              </a:xfrm>
              <a:prstGeom prst="rect">
                <a:avLst/>
              </a:prstGeom>
              <a:blipFill>
                <a:blip r:embed="rId11"/>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B0A0E6A-7C0E-CE49-83BD-DD88E51284D9}"/>
                  </a:ext>
                </a:extLst>
              </p:cNvPr>
              <p:cNvSpPr txBox="1"/>
              <p:nvPr/>
            </p:nvSpPr>
            <p:spPr>
              <a:xfrm>
                <a:off x="895183" y="5696624"/>
                <a:ext cx="7594708" cy="725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800" i="0" smtClean="0">
                          <a:latin typeface="Cambria Math" panose="02040503050406030204" pitchFamily="18" charset="0"/>
                          <a:ea typeface="Cambria Math" panose="02040503050406030204" pitchFamily="18" charset="0"/>
                        </a:rPr>
                        <m:t>Δ</m:t>
                      </m:r>
                      <m:sSub>
                        <m:sSubPr>
                          <m:ctrlPr>
                            <a:rPr lang="el-GR" sz="1800" i="1" smtClean="0">
                              <a:latin typeface="Cambria Math" panose="02040503050406030204" pitchFamily="18" charset="0"/>
                              <a:ea typeface="Cambria Math" panose="02040503050406030204" pitchFamily="18" charset="0"/>
                            </a:rPr>
                          </m:ctrlPr>
                        </m:sSubPr>
                        <m:e>
                          <m:r>
                            <m:rPr>
                              <m:sty m:val="p"/>
                            </m:rPr>
                            <a:rPr lang="el-GR" sz="1800" i="0" smtClean="0">
                              <a:latin typeface="Cambria Math" panose="02040503050406030204" pitchFamily="18" charset="0"/>
                              <a:ea typeface="Cambria Math" panose="02040503050406030204" pitchFamily="18" charset="0"/>
                            </a:rPr>
                            <m:t>φ</m:t>
                          </m:r>
                        </m:e>
                        <m:sub>
                          <m:r>
                            <m:rPr>
                              <m:sty m:val="p"/>
                            </m:rPr>
                            <a:rPr lang="en-GB" sz="1800" b="0" i="0" smtClean="0">
                              <a:latin typeface="Cambria Math" panose="02040503050406030204" pitchFamily="18" charset="0"/>
                              <a:ea typeface="Cambria Math" panose="02040503050406030204" pitchFamily="18" charset="0"/>
                            </a:rPr>
                            <m:t>s</m:t>
                          </m:r>
                        </m:sub>
                      </m:sSub>
                      <m:r>
                        <a:rPr lang="en-GB" sz="1800" b="0" i="0" smtClean="0">
                          <a:latin typeface="Cambria Math" panose="02040503050406030204" pitchFamily="18" charset="0"/>
                          <a:ea typeface="Cambria Math" panose="02040503050406030204" pitchFamily="18" charset="0"/>
                        </a:rPr>
                        <m:t>=−</m:t>
                      </m:r>
                      <m:r>
                        <a:rPr lang="en-GB" sz="1800" i="0">
                          <a:latin typeface="Cambria Math" panose="02040503050406030204" pitchFamily="18" charset="0"/>
                          <a:ea typeface="Cambria Math" panose="02040503050406030204" pitchFamily="18" charset="0"/>
                        </a:rPr>
                        <m:t>2</m:t>
                      </m:r>
                      <m:sSub>
                        <m:sSubPr>
                          <m:ctrlPr>
                            <a:rPr lang="en-GB" sz="1800" i="1">
                              <a:latin typeface="Cambria Math" panose="02040503050406030204" pitchFamily="18" charset="0"/>
                              <a:ea typeface="Cambria Math" panose="02040503050406030204" pitchFamily="18" charset="0"/>
                            </a:rPr>
                          </m:ctrlPr>
                        </m:sSubPr>
                        <m:e>
                          <m:r>
                            <m:rPr>
                              <m:sty m:val="p"/>
                            </m:rPr>
                            <a:rPr lang="en-GB" sz="1800" i="0">
                              <a:latin typeface="Cambria Math" panose="02040503050406030204" pitchFamily="18" charset="0"/>
                              <a:ea typeface="Cambria Math" panose="02040503050406030204" pitchFamily="18" charset="0"/>
                            </a:rPr>
                            <m:t>α</m:t>
                          </m:r>
                        </m:e>
                        <m:sub>
                          <m:r>
                            <m:rPr>
                              <m:sty m:val="p"/>
                            </m:rPr>
                            <a:rPr lang="en-GB" sz="1800" b="0" i="0" smtClean="0">
                              <a:latin typeface="Cambria Math" panose="02040503050406030204" pitchFamily="18" charset="0"/>
                              <a:ea typeface="Cambria Math" panose="02040503050406030204" pitchFamily="18" charset="0"/>
                            </a:rPr>
                            <m:t>s</m:t>
                          </m:r>
                        </m:sub>
                      </m:sSub>
                      <m:r>
                        <a:rPr lang="en-GB" sz="1800" b="0" i="1" smtClean="0">
                          <a:latin typeface="Cambria Math" panose="02040503050406030204" pitchFamily="18" charset="0"/>
                          <a:ea typeface="Cambria Math" panose="02040503050406030204" pitchFamily="18" charset="0"/>
                        </a:rPr>
                        <m:t>=−2</m:t>
                      </m:r>
                      <m:func>
                        <m:funcPr>
                          <m:ctrlPr>
                            <a:rPr lang="en-GB" sz="1800" i="1">
                              <a:latin typeface="Cambria Math" panose="02040503050406030204" pitchFamily="18" charset="0"/>
                            </a:rPr>
                          </m:ctrlPr>
                        </m:funcPr>
                        <m:fName>
                          <m:sSup>
                            <m:sSupPr>
                              <m:ctrlPr>
                                <a:rPr lang="en-GB" sz="1800" i="1">
                                  <a:latin typeface="Cambria Math" panose="02040503050406030204" pitchFamily="18" charset="0"/>
                                </a:rPr>
                              </m:ctrlPr>
                            </m:sSupPr>
                            <m:e>
                              <m:r>
                                <m:rPr>
                                  <m:sty m:val="p"/>
                                </m:rPr>
                                <a:rPr lang="en-GB" sz="1800">
                                  <a:latin typeface="Cambria Math" panose="02040503050406030204" pitchFamily="18" charset="0"/>
                                </a:rPr>
                                <m:t>tan</m:t>
                              </m:r>
                            </m:e>
                            <m:sup>
                              <m:r>
                                <a:rPr lang="en-GB" sz="1800" i="1">
                                  <a:latin typeface="Cambria Math" panose="02040503050406030204" pitchFamily="18" charset="0"/>
                                </a:rPr>
                                <m:t>−1</m:t>
                              </m:r>
                            </m:sup>
                          </m:sSup>
                        </m:fName>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−1</m:t>
                                      </m:r>
                                    </m:e>
                                  </m:rad>
                                </m:num>
                                <m:den>
                                  <m:sSub>
                                    <m:sSubPr>
                                      <m:ctrlPr>
                                        <a:rPr lang="en-GB" sz="1800" i="1">
                                          <a:latin typeface="Cambria Math" panose="02040503050406030204" pitchFamily="18" charset="0"/>
                                        </a:rPr>
                                      </m:ctrlPr>
                                    </m:sSubPr>
                                    <m:e>
                                      <m:r>
                                        <m:rPr>
                                          <m:sty m:val="p"/>
                                        </m:rPr>
                                        <a:rPr lang="en-GB" sz="1800">
                                          <a:latin typeface="Cambria Math" panose="02040503050406030204" pitchFamily="18" charset="0"/>
                                        </a:rPr>
                                        <m:t>n</m:t>
                                      </m:r>
                                    </m:e>
                                    <m:sub>
                                      <m:r>
                                        <a:rPr lang="en-GB" sz="180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m:rPr>
                                              <m:sty m:val="p"/>
                                            </m:rPr>
                                            <a:rPr lang="en-GB" sz="180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e>
                                  </m:func>
                                </m:den>
                              </m:f>
                            </m:e>
                          </m:d>
                        </m:e>
                      </m:func>
                      <m:r>
                        <a:rPr lang="en-GB" sz="1800" b="0" i="1" smtClean="0">
                          <a:latin typeface="Cambria Math" panose="02040503050406030204" pitchFamily="18" charset="0"/>
                        </a:rPr>
                        <m:t>=−2</m:t>
                      </m:r>
                      <m:func>
                        <m:funcPr>
                          <m:ctrlPr>
                            <a:rPr lang="en-GB" sz="1800" i="1">
                              <a:latin typeface="Cambria Math" panose="02040503050406030204" pitchFamily="18" charset="0"/>
                            </a:rPr>
                          </m:ctrlPr>
                        </m:funcPr>
                        <m:fName>
                          <m:sSup>
                            <m:sSupPr>
                              <m:ctrlPr>
                                <a:rPr lang="en-GB" sz="1800" i="1">
                                  <a:latin typeface="Cambria Math" panose="02040503050406030204" pitchFamily="18" charset="0"/>
                                </a:rPr>
                              </m:ctrlPr>
                            </m:sSupPr>
                            <m:e>
                              <m:r>
                                <m:rPr>
                                  <m:sty m:val="p"/>
                                </m:rPr>
                                <a:rPr lang="en-GB" sz="1800">
                                  <a:latin typeface="Cambria Math" panose="02040503050406030204" pitchFamily="18" charset="0"/>
                                </a:rPr>
                                <m:t>tan</m:t>
                              </m:r>
                            </m:e>
                            <m:sup>
                              <m:r>
                                <a:rPr lang="en-GB" sz="1800" i="1">
                                  <a:latin typeface="Cambria Math" panose="02040503050406030204" pitchFamily="18" charset="0"/>
                                </a:rPr>
                                <m:t>−1</m:t>
                              </m:r>
                            </m:sup>
                          </m:sSup>
                        </m:fName>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bSup>
                                        <m:sSubSupPr>
                                          <m:ctrlPr>
                                            <a:rPr lang="en-GB" sz="180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𝑛</m:t>
                                          </m:r>
                                        </m:e>
                                        <m:sub>
                                          <m:r>
                                            <a:rPr lang="en-GB" sz="1800" b="0" i="1" smtClean="0">
                                              <a:latin typeface="Cambria Math" panose="02040503050406030204" pitchFamily="18" charset="0"/>
                                              <a:ea typeface="Cambria Math" panose="02040503050406030204" pitchFamily="18" charset="0"/>
                                            </a:rPr>
                                            <m:t>2</m:t>
                                          </m:r>
                                        </m:sub>
                                        <m:sup>
                                          <m:r>
                                            <a:rPr lang="en-GB" sz="1800" b="0" i="1" smtClean="0">
                                              <a:latin typeface="Cambria Math" panose="02040503050406030204" pitchFamily="18" charset="0"/>
                                              <a:ea typeface="Cambria Math" panose="02040503050406030204" pitchFamily="18" charset="0"/>
                                            </a:rPr>
                                            <m:t>2</m:t>
                                          </m:r>
                                        </m:sup>
                                      </m:sSubSup>
                                    </m:e>
                                  </m:rad>
                                </m:num>
                                <m:den>
                                  <m:sSub>
                                    <m:sSubPr>
                                      <m:ctrlPr>
                                        <a:rPr lang="en-GB" sz="1800" i="1">
                                          <a:latin typeface="Cambria Math" panose="02040503050406030204" pitchFamily="18" charset="0"/>
                                        </a:rPr>
                                      </m:ctrlPr>
                                    </m:sSubPr>
                                    <m:e>
                                      <m:r>
                                        <m:rPr>
                                          <m:sty m:val="p"/>
                                        </m:rPr>
                                        <a:rPr lang="en-GB" sz="1800">
                                          <a:latin typeface="Cambria Math" panose="02040503050406030204" pitchFamily="18" charset="0"/>
                                        </a:rPr>
                                        <m:t>n</m:t>
                                      </m:r>
                                    </m:e>
                                    <m:sub>
                                      <m:r>
                                        <a:rPr lang="en-GB" sz="180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m:rPr>
                                              <m:sty m:val="p"/>
                                            </m:rPr>
                                            <a:rPr lang="en-GB" sz="1800">
                                              <a:latin typeface="Cambria Math" panose="02040503050406030204" pitchFamily="18" charset="0"/>
                                              <a:ea typeface="Cambria Math" panose="02040503050406030204" pitchFamily="18" charset="0"/>
                                            </a:rPr>
                                            <m:t>θ</m:t>
                                          </m:r>
                                        </m:e>
                                        <m:sub>
                                          <m:r>
                                            <a:rPr lang="en-GB" sz="1800" b="0" i="0" smtClean="0">
                                              <a:latin typeface="Cambria Math" panose="02040503050406030204" pitchFamily="18" charset="0"/>
                                              <a:ea typeface="Cambria Math" panose="02040503050406030204" pitchFamily="18" charset="0"/>
                                            </a:rPr>
                                            <m:t>1</m:t>
                                          </m:r>
                                        </m:sub>
                                      </m:sSub>
                                    </m:e>
                                  </m:func>
                                </m:den>
                              </m:f>
                            </m:e>
                          </m:d>
                        </m:e>
                      </m:func>
                    </m:oMath>
                  </m:oMathPara>
                </a14:m>
                <a:endParaRPr lang="en-US" sz="1800" dirty="0">
                  <a:latin typeface="+mn-lt"/>
                </a:endParaRPr>
              </a:p>
            </p:txBody>
          </p:sp>
        </mc:Choice>
        <mc:Fallback xmlns="">
          <p:sp>
            <p:nvSpPr>
              <p:cNvPr id="29" name="TextBox 28">
                <a:extLst>
                  <a:ext uri="{FF2B5EF4-FFF2-40B4-BE49-F238E27FC236}">
                    <a16:creationId xmlns:a16="http://schemas.microsoft.com/office/drawing/2014/main" id="{1B0A0E6A-7C0E-CE49-83BD-DD88E51284D9}"/>
                  </a:ext>
                </a:extLst>
              </p:cNvPr>
              <p:cNvSpPr txBox="1">
                <a:spLocks noRot="1" noChangeAspect="1" noMove="1" noResize="1" noEditPoints="1" noAdjustHandles="1" noChangeArrowheads="1" noChangeShapeType="1" noTextEdit="1"/>
              </p:cNvSpPr>
              <p:nvPr/>
            </p:nvSpPr>
            <p:spPr>
              <a:xfrm>
                <a:off x="895183" y="5696624"/>
                <a:ext cx="7594708" cy="725199"/>
              </a:xfrm>
              <a:prstGeom prst="rect">
                <a:avLst/>
              </a:prstGeom>
              <a:blipFill>
                <a:blip r:embed="rId12"/>
                <a:stretch>
                  <a:fillRect l="-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2061CB-18E0-8C4F-9982-50222742F6D5}"/>
                  </a:ext>
                </a:extLst>
              </p:cNvPr>
              <p:cNvSpPr txBox="1"/>
              <p:nvPr/>
            </p:nvSpPr>
            <p:spPr>
              <a:xfrm>
                <a:off x="848952" y="4211948"/>
                <a:ext cx="4000775" cy="276999"/>
              </a:xfrm>
              <a:prstGeom prst="rect">
                <a:avLst/>
              </a:prstGeom>
              <a:noFill/>
            </p:spPr>
            <p:txBody>
              <a:bodyPr wrap="none" lIns="0" tIns="0" rIns="0" bIns="0" rtlCol="0">
                <a:spAutoFit/>
              </a:bodyPr>
              <a:lstStyle/>
              <a:p>
                <a:r>
                  <a:rPr lang="en-US" sz="1800" dirty="0"/>
                  <a:t>(b) When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&gt;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𝑐</m:t>
                        </m:r>
                      </m:sub>
                    </m:sSub>
                  </m:oMath>
                </a14:m>
                <a:r>
                  <a:rPr lang="en-US" sz="1800" dirty="0"/>
                  <a:t> (total internal reflection)</a:t>
                </a:r>
              </a:p>
            </p:txBody>
          </p:sp>
        </mc:Choice>
        <mc:Fallback xmlns="">
          <p:sp>
            <p:nvSpPr>
              <p:cNvPr id="30" name="TextBox 29">
                <a:extLst>
                  <a:ext uri="{FF2B5EF4-FFF2-40B4-BE49-F238E27FC236}">
                    <a16:creationId xmlns:a16="http://schemas.microsoft.com/office/drawing/2014/main" id="{2B2061CB-18E0-8C4F-9982-50222742F6D5}"/>
                  </a:ext>
                </a:extLst>
              </p:cNvPr>
              <p:cNvSpPr txBox="1">
                <a:spLocks noRot="1" noChangeAspect="1" noMove="1" noResize="1" noEditPoints="1" noAdjustHandles="1" noChangeArrowheads="1" noChangeShapeType="1" noTextEdit="1"/>
              </p:cNvSpPr>
              <p:nvPr/>
            </p:nvSpPr>
            <p:spPr>
              <a:xfrm>
                <a:off x="848952" y="4211948"/>
                <a:ext cx="4000775" cy="276999"/>
              </a:xfrm>
              <a:prstGeom prst="rect">
                <a:avLst/>
              </a:prstGeom>
              <a:blipFill>
                <a:blip r:embed="rId13"/>
                <a:stretch>
                  <a:fillRect l="-3470" t="-26087" r="-2524" b="-43478"/>
                </a:stretch>
              </a:blipFill>
            </p:spPr>
            <p:txBody>
              <a:bodyPr/>
              <a:lstStyle/>
              <a:p>
                <a:r>
                  <a:rPr lang="en-US">
                    <a:noFill/>
                  </a:rPr>
                  <a:t> </a:t>
                </a:r>
              </a:p>
            </p:txBody>
          </p:sp>
        </mc:Fallback>
      </mc:AlternateContent>
    </p:spTree>
    <p:extLst>
      <p:ext uri="{BB962C8B-B14F-4D97-AF65-F5344CB8AC3E}">
        <p14:creationId xmlns:p14="http://schemas.microsoft.com/office/powerpoint/2010/main" val="42823171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Critical Angle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a:extLst>
              <a:ext uri="{FF2B5EF4-FFF2-40B4-BE49-F238E27FC236}">
                <a16:creationId xmlns:a16="http://schemas.microsoft.com/office/drawing/2014/main" id="{25DFBC27-B5AE-B541-8194-483AFBC3E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533" y="935693"/>
            <a:ext cx="4068933" cy="26932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F6AEA3-6A7D-EB4E-99E5-8E4D45F18627}"/>
                  </a:ext>
                </a:extLst>
              </p:cNvPr>
              <p:cNvSpPr txBox="1"/>
              <p:nvPr/>
            </p:nvSpPr>
            <p:spPr>
              <a:xfrm>
                <a:off x="947047" y="3962937"/>
                <a:ext cx="7482969" cy="1200329"/>
              </a:xfrm>
              <a:prstGeom prst="rect">
                <a:avLst/>
              </a:prstGeom>
              <a:noFill/>
            </p:spPr>
            <p:txBody>
              <a:bodyPr wrap="square" rtlCol="0">
                <a:spAutoFit/>
              </a:bodyPr>
              <a:lstStyle/>
              <a:p>
                <a:r>
                  <a:rPr lang="en-US" sz="1800" dirty="0"/>
                  <a:t>When light is incident from a medium of high refractive index to a medium of low refractive index, i.e., </a:t>
                </a:r>
                <a14:m>
                  <m:oMath xmlns:m="http://schemas.openxmlformats.org/officeDocument/2006/math">
                    <m:sSub>
                      <m:sSubPr>
                        <m:ctrlPr>
                          <a:rPr lang="en-US" sz="1800" b="1" i="1">
                            <a:latin typeface="Cambria Math" panose="02040503050406030204" pitchFamily="18" charset="0"/>
                          </a:rPr>
                        </m:ctrlPr>
                      </m:sSubPr>
                      <m:e>
                        <m:r>
                          <a:rPr lang="en-GB" sz="1800" b="1" i="1">
                            <a:latin typeface="Cambria Math" panose="02040503050406030204" pitchFamily="18" charset="0"/>
                          </a:rPr>
                          <m:t>𝒏</m:t>
                        </m:r>
                      </m:e>
                      <m:sub>
                        <m:r>
                          <a:rPr lang="en-GB" sz="1800" b="1" i="1">
                            <a:latin typeface="Cambria Math" panose="02040503050406030204" pitchFamily="18" charset="0"/>
                          </a:rPr>
                          <m:t>𝟏</m:t>
                        </m:r>
                      </m:sub>
                    </m:sSub>
                    <m:r>
                      <a:rPr lang="en-GB" sz="1800" b="1" i="1">
                        <a:latin typeface="Cambria Math" panose="02040503050406030204" pitchFamily="18" charset="0"/>
                      </a:rPr>
                      <m:t>&gt;</m:t>
                    </m:r>
                    <m:sSub>
                      <m:sSubPr>
                        <m:ctrlPr>
                          <a:rPr lang="en-US" sz="1800" b="1" i="1">
                            <a:latin typeface="Cambria Math" panose="02040503050406030204" pitchFamily="18" charset="0"/>
                          </a:rPr>
                        </m:ctrlPr>
                      </m:sSubPr>
                      <m:e>
                        <m:r>
                          <a:rPr lang="en-GB" sz="1800" b="1" i="1">
                            <a:latin typeface="Cambria Math" panose="02040503050406030204" pitchFamily="18" charset="0"/>
                          </a:rPr>
                          <m:t>𝒏</m:t>
                        </m:r>
                      </m:e>
                      <m:sub>
                        <m:r>
                          <a:rPr lang="en-GB" sz="1800" b="1" i="1">
                            <a:latin typeface="Cambria Math" panose="02040503050406030204" pitchFamily="18" charset="0"/>
                          </a:rPr>
                          <m:t>𝟐</m:t>
                        </m:r>
                      </m:sub>
                    </m:sSub>
                  </m:oMath>
                </a14:m>
                <a:r>
                  <a:rPr lang="en-US" sz="1800" dirty="0"/>
                  <a:t>, there exists a critical angle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𝑐</m:t>
                        </m:r>
                      </m:sub>
                    </m:sSub>
                  </m:oMath>
                </a14:m>
                <a:r>
                  <a:rPr lang="en-US" sz="1800" dirty="0"/>
                  <a:t> at which the refracted angle is 90</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dirty="0"/>
                  <a:t>. Light incident at angles larger than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𝑐</m:t>
                        </m:r>
                      </m:sub>
                    </m:sSub>
                  </m:oMath>
                </a14:m>
                <a:r>
                  <a:rPr lang="en-US" sz="1800" dirty="0"/>
                  <a:t> will be 100% reflected. This is called </a:t>
                </a:r>
                <a:r>
                  <a:rPr lang="en-US" sz="1800" b="1" dirty="0"/>
                  <a:t>total internal reflection</a:t>
                </a:r>
                <a:r>
                  <a:rPr lang="en-US" sz="1800" dirty="0"/>
                  <a:t>.   </a:t>
                </a:r>
              </a:p>
            </p:txBody>
          </p:sp>
        </mc:Choice>
        <mc:Fallback xmlns="">
          <p:sp>
            <p:nvSpPr>
              <p:cNvPr id="12" name="TextBox 11">
                <a:extLst>
                  <a:ext uri="{FF2B5EF4-FFF2-40B4-BE49-F238E27FC236}">
                    <a16:creationId xmlns:a16="http://schemas.microsoft.com/office/drawing/2014/main" id="{96F6AEA3-6A7D-EB4E-99E5-8E4D45F18627}"/>
                  </a:ext>
                </a:extLst>
              </p:cNvPr>
              <p:cNvSpPr txBox="1">
                <a:spLocks noRot="1" noChangeAspect="1" noMove="1" noResize="1" noEditPoints="1" noAdjustHandles="1" noChangeArrowheads="1" noChangeShapeType="1" noTextEdit="1"/>
              </p:cNvSpPr>
              <p:nvPr/>
            </p:nvSpPr>
            <p:spPr>
              <a:xfrm>
                <a:off x="947047" y="3962937"/>
                <a:ext cx="7482969" cy="1200329"/>
              </a:xfrm>
              <a:prstGeom prst="rect">
                <a:avLst/>
              </a:prstGeom>
              <a:blipFill>
                <a:blip r:embed="rId4"/>
                <a:stretch>
                  <a:fillRect l="-678" t="-2105" b="-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7193BE4-A429-8A4E-9EE5-1E55E4C241B1}"/>
                  </a:ext>
                </a:extLst>
              </p:cNvPr>
              <p:cNvSpPr txBox="1"/>
              <p:nvPr/>
            </p:nvSpPr>
            <p:spPr>
              <a:xfrm>
                <a:off x="2480381" y="5498584"/>
                <a:ext cx="4107728" cy="577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2000" i="1" smtClean="0">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sin</m:t>
                          </m:r>
                        </m:fName>
                        <m:e>
                          <m:r>
                            <a:rPr lang="en-GB" sz="2000" i="1" smtClean="0">
                              <a:latin typeface="Cambria Math" panose="02040503050406030204" pitchFamily="18" charset="0"/>
                              <a:ea typeface="Cambria Math" panose="02040503050406030204" pitchFamily="18" charset="0"/>
                            </a:rPr>
                            <m:t>9</m:t>
                          </m:r>
                          <m:r>
                            <a:rPr lang="en-GB" sz="2000" b="0" i="1" smtClean="0">
                              <a:latin typeface="Cambria Math" panose="02040503050406030204" pitchFamily="18" charset="0"/>
                              <a:ea typeface="Cambria Math" panose="02040503050406030204" pitchFamily="18" charset="0"/>
                            </a:rPr>
                            <m:t>0°</m:t>
                          </m:r>
                        </m:e>
                      </m:func>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2</m:t>
                              </m:r>
                            </m:sub>
                          </m:sSub>
                        </m:den>
                      </m:f>
                      <m:func>
                        <m:funcPr>
                          <m:ctrlPr>
                            <a:rPr lang="en-GB" sz="2000" i="1">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sin</m:t>
                          </m:r>
                        </m:fName>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𝑐</m:t>
                              </m:r>
                            </m:sub>
                          </m:sSub>
                        </m:e>
                      </m:func>
                      <m:r>
                        <a:rPr lang="en-GB" sz="2000" b="0" i="1" smtClean="0">
                          <a:latin typeface="Cambria Math" panose="02040503050406030204" pitchFamily="18" charset="0"/>
                          <a:ea typeface="Cambria Math" panose="02040503050406030204" pitchFamily="18" charset="0"/>
                        </a:rPr>
                        <m:t>=1→</m:t>
                      </m:r>
                      <m:func>
                        <m:funcPr>
                          <m:ctrlPr>
                            <a:rPr lang="en-GB" sz="2000" i="1">
                              <a:latin typeface="Cambria Math" panose="02040503050406030204" pitchFamily="18" charset="0"/>
                            </a:rPr>
                          </m:ctrlPr>
                        </m:funcPr>
                        <m:fName>
                          <m:r>
                            <m:rPr>
                              <m:sty m:val="p"/>
                            </m:rPr>
                            <a:rPr lang="en-GB" sz="2000">
                              <a:latin typeface="Cambria Math" panose="02040503050406030204" pitchFamily="18" charset="0"/>
                            </a:rPr>
                            <m:t>sin</m:t>
                          </m:r>
                        </m:fName>
                        <m:e>
                          <m:sSub>
                            <m:sSubPr>
                              <m:ctrlPr>
                                <a:rPr lang="en-US"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𝜃</m:t>
                              </m:r>
                            </m:e>
                            <m:sub>
                              <m:r>
                                <a:rPr lang="en-GB" sz="2000" i="1">
                                  <a:latin typeface="Cambria Math" panose="02040503050406030204" pitchFamily="18" charset="0"/>
                                </a:rPr>
                                <m:t>𝑐</m:t>
                              </m:r>
                            </m:sub>
                          </m:sSub>
                        </m:e>
                      </m:func>
                      <m:r>
                        <a:rPr lang="en-GB" sz="2000" i="1">
                          <a:latin typeface="Cambria Math" panose="02040503050406030204" pitchFamily="18" charset="0"/>
                        </a:rPr>
                        <m:t>=</m:t>
                      </m:r>
                      <m:f>
                        <m:fPr>
                          <m:ctrlPr>
                            <a:rPr lang="en-GB" sz="2000" i="1">
                              <a:latin typeface="Cambria Math" panose="02040503050406030204" pitchFamily="18" charset="0"/>
                            </a:rPr>
                          </m:ctrlPr>
                        </m:fPr>
                        <m:num>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i="1">
                                  <a:latin typeface="Cambria Math" panose="02040503050406030204" pitchFamily="18" charset="0"/>
                                </a:rPr>
                                <m:t>1</m:t>
                              </m:r>
                            </m:sub>
                          </m:sSub>
                        </m:den>
                      </m:f>
                    </m:oMath>
                  </m:oMathPara>
                </a14:m>
                <a:endParaRPr lang="en-US" sz="2000" dirty="0"/>
              </a:p>
            </p:txBody>
          </p:sp>
        </mc:Choice>
        <mc:Fallback xmlns="">
          <p:sp>
            <p:nvSpPr>
              <p:cNvPr id="17" name="TextBox 16">
                <a:extLst>
                  <a:ext uri="{FF2B5EF4-FFF2-40B4-BE49-F238E27FC236}">
                    <a16:creationId xmlns:a16="http://schemas.microsoft.com/office/drawing/2014/main" id="{F7193BE4-A429-8A4E-9EE5-1E55E4C241B1}"/>
                  </a:ext>
                </a:extLst>
              </p:cNvPr>
              <p:cNvSpPr txBox="1">
                <a:spLocks noRot="1" noChangeAspect="1" noMove="1" noResize="1" noEditPoints="1" noAdjustHandles="1" noChangeArrowheads="1" noChangeShapeType="1" noTextEdit="1"/>
              </p:cNvSpPr>
              <p:nvPr/>
            </p:nvSpPr>
            <p:spPr>
              <a:xfrm>
                <a:off x="2480381" y="5498584"/>
                <a:ext cx="4107728" cy="577402"/>
              </a:xfrm>
              <a:prstGeom prst="rect">
                <a:avLst/>
              </a:prstGeom>
              <a:blipFill>
                <a:blip r:embed="rId5"/>
                <a:stretch>
                  <a:fillRect l="-926" b="-10638"/>
                </a:stretch>
              </a:blipFill>
            </p:spPr>
            <p:txBody>
              <a:bodyPr/>
              <a:lstStyle/>
              <a:p>
                <a:r>
                  <a:rPr lang="en-US">
                    <a:noFill/>
                  </a:rPr>
                  <a:t> </a:t>
                </a:r>
              </a:p>
            </p:txBody>
          </p:sp>
        </mc:Fallback>
      </mc:AlternateContent>
    </p:spTree>
    <p:extLst>
      <p:ext uri="{BB962C8B-B14F-4D97-AF65-F5344CB8AC3E}">
        <p14:creationId xmlns:p14="http://schemas.microsoft.com/office/powerpoint/2010/main" val="18435489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Change in Reflection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6296E2-9707-1C4F-92D3-E5A7DA8DCA35}"/>
                  </a:ext>
                </a:extLst>
              </p:cNvPr>
              <p:cNvSpPr txBox="1"/>
              <p:nvPr/>
            </p:nvSpPr>
            <p:spPr>
              <a:xfrm>
                <a:off x="3169007" y="1007810"/>
                <a:ext cx="1858586" cy="307777"/>
              </a:xfrm>
              <a:prstGeom prst="rect">
                <a:avLst/>
              </a:prstGeom>
              <a:noFill/>
            </p:spPr>
            <p:txBody>
              <a:bodyPr wrap="none" lIns="0" tIns="0" rIns="0" bIns="0" rtlCol="0">
                <a:spAutoFit/>
              </a:bodyPr>
              <a:lstStyle/>
              <a:p>
                <a:r>
                  <a:rPr lang="en-US" sz="2000" dirty="0"/>
                  <a:t>Case II:  </a:t>
                </a:r>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𝑛</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&gt;</m:t>
                    </m:r>
                    <m:sSub>
                      <m:sSubPr>
                        <m:ctrlPr>
                          <a:rPr lang="en-US" sz="2000" i="1">
                            <a:latin typeface="Cambria Math" panose="02040503050406030204" pitchFamily="18" charset="0"/>
                          </a:rPr>
                        </m:ctrlPr>
                      </m:sSubPr>
                      <m:e>
                        <m:r>
                          <a:rPr lang="en-GB" sz="2000" i="1">
                            <a:latin typeface="Cambria Math" panose="02040503050406030204" pitchFamily="18" charset="0"/>
                          </a:rPr>
                          <m:t>𝑛</m:t>
                        </m:r>
                      </m:e>
                      <m:sub>
                        <m:r>
                          <a:rPr lang="en-GB" sz="2000" b="0" i="1" smtClean="0">
                            <a:latin typeface="Cambria Math" panose="02040503050406030204" pitchFamily="18" charset="0"/>
                          </a:rPr>
                          <m:t>2</m:t>
                        </m:r>
                      </m:sub>
                    </m:sSub>
                  </m:oMath>
                </a14:m>
                <a:r>
                  <a:rPr lang="en-US" sz="2000" dirty="0"/>
                  <a:t>,</a:t>
                </a:r>
              </a:p>
            </p:txBody>
          </p:sp>
        </mc:Choice>
        <mc:Fallback xmlns="">
          <p:sp>
            <p:nvSpPr>
              <p:cNvPr id="36" name="TextBox 35">
                <a:extLst>
                  <a:ext uri="{FF2B5EF4-FFF2-40B4-BE49-F238E27FC236}">
                    <a16:creationId xmlns:a16="http://schemas.microsoft.com/office/drawing/2014/main" id="{AD6296E2-9707-1C4F-92D3-E5A7DA8DCA35}"/>
                  </a:ext>
                </a:extLst>
              </p:cNvPr>
              <p:cNvSpPr txBox="1">
                <a:spLocks noRot="1" noChangeAspect="1" noMove="1" noResize="1" noEditPoints="1" noAdjustHandles="1" noChangeArrowheads="1" noChangeShapeType="1" noTextEdit="1"/>
              </p:cNvSpPr>
              <p:nvPr/>
            </p:nvSpPr>
            <p:spPr>
              <a:xfrm>
                <a:off x="3169007" y="1007810"/>
                <a:ext cx="1858586" cy="307777"/>
              </a:xfrm>
              <a:prstGeom prst="rect">
                <a:avLst/>
              </a:prstGeom>
              <a:blipFill>
                <a:blip r:embed="rId3"/>
                <a:stretch>
                  <a:fillRect l="-8163" t="-28000" r="-7483"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EF09293-E6D9-4147-AD90-562B09AF8062}"/>
                  </a:ext>
                </a:extLst>
              </p:cNvPr>
              <p:cNvSpPr txBox="1"/>
              <p:nvPr/>
            </p:nvSpPr>
            <p:spPr>
              <a:xfrm>
                <a:off x="5078309" y="1013947"/>
                <a:ext cx="90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rPr>
                        <m:t>&lt;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GB"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37" name="TextBox 36">
                <a:extLst>
                  <a:ext uri="{FF2B5EF4-FFF2-40B4-BE49-F238E27FC236}">
                    <a16:creationId xmlns:a16="http://schemas.microsoft.com/office/drawing/2014/main" id="{FEF09293-E6D9-4147-AD90-562B09AF8062}"/>
                  </a:ext>
                </a:extLst>
              </p:cNvPr>
              <p:cNvSpPr txBox="1">
                <a:spLocks noRot="1" noChangeAspect="1" noMove="1" noResize="1" noEditPoints="1" noAdjustHandles="1" noChangeArrowheads="1" noChangeShapeType="1" noTextEdit="1"/>
              </p:cNvSpPr>
              <p:nvPr/>
            </p:nvSpPr>
            <p:spPr>
              <a:xfrm>
                <a:off x="5078309" y="1013947"/>
                <a:ext cx="902748" cy="307777"/>
              </a:xfrm>
              <a:prstGeom prst="rect">
                <a:avLst/>
              </a:prstGeom>
              <a:blipFill>
                <a:blip r:embed="rId4"/>
                <a:stretch>
                  <a:fillRect l="-5556" r="-138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6A19F1D-9D68-8C49-8E94-2F19C20803D2}"/>
                  </a:ext>
                </a:extLst>
              </p:cNvPr>
              <p:cNvSpPr txBox="1"/>
              <p:nvPr/>
            </p:nvSpPr>
            <p:spPr>
              <a:xfrm>
                <a:off x="627903" y="2449543"/>
                <a:ext cx="1477136" cy="246221"/>
              </a:xfrm>
              <a:prstGeom prst="rect">
                <a:avLst/>
              </a:prstGeom>
              <a:noFill/>
            </p:spPr>
            <p:txBody>
              <a:bodyPr wrap="none" lIns="0" tIns="0" rIns="0" bIns="0" rtlCol="0">
                <a:spAutoFit/>
              </a:bodyPr>
              <a:lstStyle/>
              <a:p>
                <a:r>
                  <a:rPr lang="en-US" sz="1600" dirty="0"/>
                  <a:t>(a) When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rPr>
                      <m:t>&lt;</m:t>
                    </m:r>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𝑐</m:t>
                        </m:r>
                      </m:sub>
                    </m:sSub>
                  </m:oMath>
                </a14:m>
                <a:endParaRPr lang="en-US" sz="1600" dirty="0"/>
              </a:p>
            </p:txBody>
          </p:sp>
        </mc:Choice>
        <mc:Fallback xmlns="">
          <p:sp>
            <p:nvSpPr>
              <p:cNvPr id="68" name="TextBox 67">
                <a:extLst>
                  <a:ext uri="{FF2B5EF4-FFF2-40B4-BE49-F238E27FC236}">
                    <a16:creationId xmlns:a16="http://schemas.microsoft.com/office/drawing/2014/main" id="{B6A19F1D-9D68-8C49-8E94-2F19C20803D2}"/>
                  </a:ext>
                </a:extLst>
              </p:cNvPr>
              <p:cNvSpPr txBox="1">
                <a:spLocks noRot="1" noChangeAspect="1" noMove="1" noResize="1" noEditPoints="1" noAdjustHandles="1" noChangeArrowheads="1" noChangeShapeType="1" noTextEdit="1"/>
              </p:cNvSpPr>
              <p:nvPr/>
            </p:nvSpPr>
            <p:spPr>
              <a:xfrm>
                <a:off x="627903" y="2449543"/>
                <a:ext cx="1477136" cy="246221"/>
              </a:xfrm>
              <a:prstGeom prst="rect">
                <a:avLst/>
              </a:prstGeom>
              <a:blipFill>
                <a:blip r:embed="rId5"/>
                <a:stretch>
                  <a:fillRect l="-8547" t="-23810" r="-1709" b="-4285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2DF98A7-53FF-174E-AD06-B9894195CF04}"/>
              </a:ext>
            </a:extLst>
          </p:cNvPr>
          <p:cNvSpPr txBox="1"/>
          <p:nvPr/>
        </p:nvSpPr>
        <p:spPr>
          <a:xfrm>
            <a:off x="504718" y="1786021"/>
            <a:ext cx="1794081" cy="369332"/>
          </a:xfrm>
          <a:prstGeom prst="rect">
            <a:avLst/>
          </a:prstGeom>
          <a:noFill/>
        </p:spPr>
        <p:txBody>
          <a:bodyPr wrap="none" rtlCol="0">
            <a:spAutoFit/>
          </a:bodyPr>
          <a:lstStyle/>
          <a:p>
            <a:r>
              <a:rPr lang="en-US" sz="1800" dirty="0"/>
              <a:t>(2) p-</a:t>
            </a:r>
            <a:r>
              <a:rPr lang="en-US" sz="1800" dirty="0" err="1"/>
              <a:t>polarisation</a:t>
            </a:r>
            <a:endParaRPr lang="en-US" sz="18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617C06-E331-334E-A049-7D8E4684D827}"/>
                  </a:ext>
                </a:extLst>
              </p:cNvPr>
              <p:cNvSpPr txBox="1"/>
              <p:nvPr/>
            </p:nvSpPr>
            <p:spPr>
              <a:xfrm>
                <a:off x="2294152" y="1689436"/>
                <a:ext cx="178696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tan</m:t>
                              </m:r>
                            </m:fName>
                            <m:e>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rPr>
                                <m:t>)</m:t>
                              </m:r>
                            </m:e>
                          </m:func>
                        </m:num>
                        <m:den>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tan</m:t>
                              </m:r>
                            </m:fName>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m:t>
                              </m:r>
                            </m:e>
                          </m:func>
                        </m:den>
                      </m:f>
                    </m:oMath>
                  </m:oMathPara>
                </a14:m>
                <a:endParaRPr lang="en-US" sz="1800" dirty="0"/>
              </a:p>
            </p:txBody>
          </p:sp>
        </mc:Choice>
        <mc:Fallback xmlns="">
          <p:sp>
            <p:nvSpPr>
              <p:cNvPr id="19" name="TextBox 18">
                <a:extLst>
                  <a:ext uri="{FF2B5EF4-FFF2-40B4-BE49-F238E27FC236}">
                    <a16:creationId xmlns:a16="http://schemas.microsoft.com/office/drawing/2014/main" id="{A7617C06-E331-334E-A049-7D8E4684D827}"/>
                  </a:ext>
                </a:extLst>
              </p:cNvPr>
              <p:cNvSpPr txBox="1">
                <a:spLocks noRot="1" noChangeAspect="1" noMove="1" noResize="1" noEditPoints="1" noAdjustHandles="1" noChangeArrowheads="1" noChangeShapeType="1" noTextEdit="1"/>
              </p:cNvSpPr>
              <p:nvPr/>
            </p:nvSpPr>
            <p:spPr>
              <a:xfrm>
                <a:off x="2294152" y="1689436"/>
                <a:ext cx="1786964" cy="576761"/>
              </a:xfrm>
              <a:prstGeom prst="rect">
                <a:avLst/>
              </a:prstGeom>
              <a:blipFill>
                <a:blip r:embed="rId6"/>
                <a:stretch>
                  <a:fillRect l="-1408" t="-2128" r="-3521"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0D7303FD-607F-2241-831D-2F37CE9953B3}"/>
                  </a:ext>
                </a:extLst>
              </p:cNvPr>
              <p:cNvSpPr/>
              <p:nvPr/>
            </p:nvSpPr>
            <p:spPr>
              <a:xfrm>
                <a:off x="862975" y="2918548"/>
                <a:ext cx="1445204" cy="338554"/>
              </a:xfrm>
              <a:prstGeom prst="rect">
                <a:avLst/>
              </a:prstGeom>
            </p:spPr>
            <p:txBody>
              <a:bodyPr wrap="none">
                <a:spAutoFit/>
              </a:bodyPr>
              <a:lstStyle/>
              <a:p>
                <a:r>
                  <a:rPr lang="en-US" sz="1600" dirty="0"/>
                  <a:t>When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rPr>
                      <m:t>&lt;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𝑏</m:t>
                        </m:r>
                      </m:sub>
                    </m:sSub>
                    <m:r>
                      <a:rPr lang="en-GB" sz="1600" b="0" i="1" smtClean="0">
                        <a:latin typeface="Cambria Math" panose="02040503050406030204" pitchFamily="18" charset="0"/>
                      </a:rPr>
                      <m:t>,</m:t>
                    </m:r>
                  </m:oMath>
                </a14:m>
                <a:endParaRPr lang="en-US" sz="1600" dirty="0"/>
              </a:p>
            </p:txBody>
          </p:sp>
        </mc:Choice>
        <mc:Fallback xmlns="">
          <p:sp>
            <p:nvSpPr>
              <p:cNvPr id="20" name="Rectangle 19">
                <a:extLst>
                  <a:ext uri="{FF2B5EF4-FFF2-40B4-BE49-F238E27FC236}">
                    <a16:creationId xmlns:a16="http://schemas.microsoft.com/office/drawing/2014/main" id="{0D7303FD-607F-2241-831D-2F37CE9953B3}"/>
                  </a:ext>
                </a:extLst>
              </p:cNvPr>
              <p:cNvSpPr>
                <a:spLocks noRot="1" noChangeAspect="1" noMove="1" noResize="1" noEditPoints="1" noAdjustHandles="1" noChangeArrowheads="1" noChangeShapeType="1" noTextEdit="1"/>
              </p:cNvSpPr>
              <p:nvPr/>
            </p:nvSpPr>
            <p:spPr>
              <a:xfrm>
                <a:off x="862975" y="2918548"/>
                <a:ext cx="1445204" cy="338554"/>
              </a:xfrm>
              <a:prstGeom prst="rect">
                <a:avLst/>
              </a:prstGeom>
              <a:blipFill>
                <a:blip r:embed="rId7"/>
                <a:stretch>
                  <a:fillRect l="-2632"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AECF7D4-CD7C-524B-9669-AB476D3F84F9}"/>
                  </a:ext>
                </a:extLst>
              </p:cNvPr>
              <p:cNvSpPr/>
              <p:nvPr/>
            </p:nvSpPr>
            <p:spPr>
              <a:xfrm>
                <a:off x="2480589" y="2912351"/>
                <a:ext cx="1731692"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𝑟</m:t>
                          </m:r>
                        </m:e>
                        <m:sub>
                          <m:r>
                            <a:rPr lang="en-GB" sz="1600" b="0" i="1" smtClean="0">
                              <a:latin typeface="Cambria Math" panose="02040503050406030204" pitchFamily="18" charset="0"/>
                            </a:rPr>
                            <m:t>𝑝</m:t>
                          </m:r>
                        </m:sub>
                      </m:sSub>
                      <m:r>
                        <a:rPr lang="en-GB" sz="1600" b="0" i="1" smtClean="0">
                          <a:latin typeface="Cambria Math" panose="02040503050406030204" pitchFamily="18" charset="0"/>
                          <a:ea typeface="Cambria Math" panose="02040503050406030204" pitchFamily="18" charset="0"/>
                        </a:rPr>
                        <m:t>&lt;</m:t>
                      </m:r>
                      <m:r>
                        <a:rPr lang="en-GB" sz="1600" i="1">
                          <a:latin typeface="Cambria Math" panose="02040503050406030204" pitchFamily="18" charset="0"/>
                          <a:ea typeface="Cambria Math" panose="02040503050406030204" pitchFamily="18" charset="0"/>
                        </a:rPr>
                        <m:t>0</m:t>
                      </m:r>
                      <m:r>
                        <a:rPr lang="en-GB" sz="160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𝜑</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𝜋</m:t>
                      </m:r>
                    </m:oMath>
                  </m:oMathPara>
                </a14:m>
                <a:endParaRPr lang="en-US" sz="1600" dirty="0"/>
              </a:p>
            </p:txBody>
          </p:sp>
        </mc:Choice>
        <mc:Fallback xmlns="">
          <p:sp>
            <p:nvSpPr>
              <p:cNvPr id="21" name="Rectangle 20">
                <a:extLst>
                  <a:ext uri="{FF2B5EF4-FFF2-40B4-BE49-F238E27FC236}">
                    <a16:creationId xmlns:a16="http://schemas.microsoft.com/office/drawing/2014/main" id="{7AECF7D4-CD7C-524B-9669-AB476D3F84F9}"/>
                  </a:ext>
                </a:extLst>
              </p:cNvPr>
              <p:cNvSpPr>
                <a:spLocks noRot="1" noChangeAspect="1" noMove="1" noResize="1" noEditPoints="1" noAdjustHandles="1" noChangeArrowheads="1" noChangeShapeType="1" noTextEdit="1"/>
              </p:cNvSpPr>
              <p:nvPr/>
            </p:nvSpPr>
            <p:spPr>
              <a:xfrm>
                <a:off x="2480589" y="2912351"/>
                <a:ext cx="1731692" cy="3575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BC45BA2-5736-3D40-90C6-5F1EC2046770}"/>
                  </a:ext>
                </a:extLst>
              </p:cNvPr>
              <p:cNvSpPr/>
              <p:nvPr/>
            </p:nvSpPr>
            <p:spPr>
              <a:xfrm>
                <a:off x="861547" y="3387364"/>
                <a:ext cx="1490088" cy="338554"/>
              </a:xfrm>
              <a:prstGeom prst="rect">
                <a:avLst/>
              </a:prstGeom>
            </p:spPr>
            <p:txBody>
              <a:bodyPr wrap="none">
                <a:spAutoFit/>
              </a:bodyPr>
              <a:lstStyle/>
              <a:p>
                <a:r>
                  <a:rPr lang="en-US" sz="1600" dirty="0"/>
                  <a:t>When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rPr>
                      <m:t>&gt;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𝑏</m:t>
                        </m:r>
                      </m:sub>
                    </m:sSub>
                    <m:r>
                      <a:rPr lang="en-GB" sz="1600" b="0" i="1" smtClean="0">
                        <a:latin typeface="Cambria Math" panose="02040503050406030204" pitchFamily="18" charset="0"/>
                      </a:rPr>
                      <m:t>, </m:t>
                    </m:r>
                  </m:oMath>
                </a14:m>
                <a:endParaRPr lang="en-US" sz="1600" dirty="0"/>
              </a:p>
            </p:txBody>
          </p:sp>
        </mc:Choice>
        <mc:Fallback xmlns="">
          <p:sp>
            <p:nvSpPr>
              <p:cNvPr id="22" name="Rectangle 21">
                <a:extLst>
                  <a:ext uri="{FF2B5EF4-FFF2-40B4-BE49-F238E27FC236}">
                    <a16:creationId xmlns:a16="http://schemas.microsoft.com/office/drawing/2014/main" id="{CBC45BA2-5736-3D40-90C6-5F1EC2046770}"/>
                  </a:ext>
                </a:extLst>
              </p:cNvPr>
              <p:cNvSpPr>
                <a:spLocks noRot="1" noChangeAspect="1" noMove="1" noResize="1" noEditPoints="1" noAdjustHandles="1" noChangeArrowheads="1" noChangeShapeType="1" noTextEdit="1"/>
              </p:cNvSpPr>
              <p:nvPr/>
            </p:nvSpPr>
            <p:spPr>
              <a:xfrm>
                <a:off x="861547" y="3387364"/>
                <a:ext cx="1490088" cy="338554"/>
              </a:xfrm>
              <a:prstGeom prst="rect">
                <a:avLst/>
              </a:prstGeom>
              <a:blipFill>
                <a:blip r:embed="rId9"/>
                <a:stretch>
                  <a:fillRect l="-1681"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F0E2E35-F44C-8E47-A2EA-D402730C6084}"/>
                  </a:ext>
                </a:extLst>
              </p:cNvPr>
              <p:cNvSpPr/>
              <p:nvPr/>
            </p:nvSpPr>
            <p:spPr>
              <a:xfrm>
                <a:off x="2480589" y="3374409"/>
                <a:ext cx="1719253"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𝑟</m:t>
                          </m:r>
                        </m:e>
                        <m:sub>
                          <m:r>
                            <a:rPr lang="en-GB" sz="1600" b="0" i="1" smtClean="0">
                              <a:latin typeface="Cambria Math" panose="02040503050406030204" pitchFamily="18" charset="0"/>
                            </a:rPr>
                            <m:t>𝑝</m:t>
                          </m:r>
                        </m:sub>
                      </m:sSub>
                      <m:r>
                        <a:rPr lang="en-GB" sz="1600" b="0" i="1" smtClean="0">
                          <a:latin typeface="Cambria Math" panose="02040503050406030204" pitchFamily="18" charset="0"/>
                          <a:ea typeface="Cambria Math" panose="02040503050406030204" pitchFamily="18" charset="0"/>
                        </a:rPr>
                        <m:t>&gt;</m:t>
                      </m:r>
                      <m:r>
                        <a:rPr lang="en-GB" sz="1600" i="1">
                          <a:latin typeface="Cambria Math" panose="02040503050406030204" pitchFamily="18" charset="0"/>
                          <a:ea typeface="Cambria Math" panose="02040503050406030204" pitchFamily="18" charset="0"/>
                        </a:rPr>
                        <m:t>0</m:t>
                      </m:r>
                      <m:r>
                        <a:rPr lang="en-GB" sz="160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𝜑</m:t>
                      </m:r>
                      <m:r>
                        <a:rPr lang="en-GB" sz="1600" i="1">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23" name="Rectangle 22">
                <a:extLst>
                  <a:ext uri="{FF2B5EF4-FFF2-40B4-BE49-F238E27FC236}">
                    <a16:creationId xmlns:a16="http://schemas.microsoft.com/office/drawing/2014/main" id="{CF0E2E35-F44C-8E47-A2EA-D402730C6084}"/>
                  </a:ext>
                </a:extLst>
              </p:cNvPr>
              <p:cNvSpPr>
                <a:spLocks noRot="1" noChangeAspect="1" noMove="1" noResize="1" noEditPoints="1" noAdjustHandles="1" noChangeArrowheads="1" noChangeShapeType="1" noTextEdit="1"/>
              </p:cNvSpPr>
              <p:nvPr/>
            </p:nvSpPr>
            <p:spPr>
              <a:xfrm>
                <a:off x="2480589" y="3374409"/>
                <a:ext cx="1719253" cy="35753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1D2548-C692-1D4A-A655-6AD35E4E3FCA}"/>
                  </a:ext>
                </a:extLst>
              </p:cNvPr>
              <p:cNvSpPr txBox="1"/>
              <p:nvPr/>
            </p:nvSpPr>
            <p:spPr>
              <a:xfrm>
                <a:off x="648251" y="4179548"/>
                <a:ext cx="3567451" cy="246221"/>
              </a:xfrm>
              <a:prstGeom prst="rect">
                <a:avLst/>
              </a:prstGeom>
              <a:noFill/>
            </p:spPr>
            <p:txBody>
              <a:bodyPr wrap="none" lIns="0" tIns="0" rIns="0" bIns="0" rtlCol="0">
                <a:spAutoFit/>
              </a:bodyPr>
              <a:lstStyle/>
              <a:p>
                <a:r>
                  <a:rPr lang="en-US" sz="1600" dirty="0"/>
                  <a:t>(b) When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b="0" i="1" smtClean="0">
                        <a:latin typeface="Cambria Math" panose="02040503050406030204" pitchFamily="18" charset="0"/>
                        <a:ea typeface="Cambria Math" panose="02040503050406030204" pitchFamily="18" charset="0"/>
                      </a:rPr>
                      <m:t>&gt;</m:t>
                    </m:r>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𝑐</m:t>
                        </m:r>
                      </m:sub>
                    </m:sSub>
                  </m:oMath>
                </a14:m>
                <a:r>
                  <a:rPr lang="en-US" sz="1600" dirty="0"/>
                  <a:t> (total internal reflection)</a:t>
                </a:r>
              </a:p>
            </p:txBody>
          </p:sp>
        </mc:Choice>
        <mc:Fallback xmlns="">
          <p:sp>
            <p:nvSpPr>
              <p:cNvPr id="24" name="TextBox 23">
                <a:extLst>
                  <a:ext uri="{FF2B5EF4-FFF2-40B4-BE49-F238E27FC236}">
                    <a16:creationId xmlns:a16="http://schemas.microsoft.com/office/drawing/2014/main" id="{9D1D2548-C692-1D4A-A655-6AD35E4E3FCA}"/>
                  </a:ext>
                </a:extLst>
              </p:cNvPr>
              <p:cNvSpPr txBox="1">
                <a:spLocks noRot="1" noChangeAspect="1" noMove="1" noResize="1" noEditPoints="1" noAdjustHandles="1" noChangeArrowheads="1" noChangeShapeType="1" noTextEdit="1"/>
              </p:cNvSpPr>
              <p:nvPr/>
            </p:nvSpPr>
            <p:spPr>
              <a:xfrm>
                <a:off x="648251" y="4179548"/>
                <a:ext cx="3567451" cy="246221"/>
              </a:xfrm>
              <a:prstGeom prst="rect">
                <a:avLst/>
              </a:prstGeom>
              <a:blipFill>
                <a:blip r:embed="rId11"/>
                <a:stretch>
                  <a:fillRect l="-3180" t="-25000" r="-212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D8D8678-C9C0-214F-82FD-EE6F994C0746}"/>
                  </a:ext>
                </a:extLst>
              </p:cNvPr>
              <p:cNvSpPr/>
              <p:nvPr/>
            </p:nvSpPr>
            <p:spPr>
              <a:xfrm>
                <a:off x="732491" y="4670969"/>
                <a:ext cx="4234549" cy="7294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GB" sz="1600" i="0">
                              <a:latin typeface="Cambria Math" panose="02040503050406030204" pitchFamily="18" charset="0"/>
                            </a:rPr>
                            <m:t>r</m:t>
                          </m:r>
                        </m:e>
                        <m:sub>
                          <m:r>
                            <m:rPr>
                              <m:sty m:val="p"/>
                            </m:rPr>
                            <a:rPr lang="en-GB" sz="1600" b="0" i="0" smtClean="0">
                              <a:latin typeface="Cambria Math" panose="02040503050406030204" pitchFamily="18" charset="0"/>
                            </a:rPr>
                            <m:t>p</m:t>
                          </m:r>
                        </m:sub>
                      </m:sSub>
                      <m:r>
                        <a:rPr lang="en-GB" sz="1600" b="0" i="0" smtClean="0">
                          <a:latin typeface="Cambria Math" panose="02040503050406030204" pitchFamily="18" charset="0"/>
                          <a:ea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r>
                                <a:rPr lang="en-GB" sz="1600" i="1">
                                  <a:latin typeface="Cambria Math" panose="02040503050406030204" pitchFamily="18" charset="0"/>
                                </a:rPr>
                                <m:t>𝑖</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e>
                          </m:func>
                        </m:num>
                        <m:den>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rPr>
                                <m:t>+</m:t>
                              </m:r>
                              <m:r>
                                <a:rPr lang="en-GB" sz="1600" i="1">
                                  <a:latin typeface="Cambria Math" panose="02040503050406030204" pitchFamily="18" charset="0"/>
                                </a:rPr>
                                <m:t>𝑖</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e>
                          </m:func>
                        </m:den>
                      </m:f>
                      <m:r>
                        <a:rPr lang="en-GB" sz="1600" b="0" i="0" smtClean="0">
                          <a:latin typeface="Cambria Math" panose="02040503050406030204" pitchFamily="18" charset="0"/>
                          <a:ea typeface="Cambria Math" panose="02040503050406030204" pitchFamily="18" charset="0"/>
                        </a:rPr>
                        <m:t>=</m:t>
                      </m:r>
                      <m:sSup>
                        <m:sSupPr>
                          <m:ctrlPr>
                            <a:rPr lang="en-GB" sz="1600" b="0" i="1" smtClean="0">
                              <a:latin typeface="Cambria Math" panose="02040503050406030204" pitchFamily="18" charset="0"/>
                              <a:ea typeface="Cambria Math" panose="02040503050406030204" pitchFamily="18" charset="0"/>
                            </a:rPr>
                          </m:ctrlPr>
                        </m:sSupPr>
                        <m:e>
                          <m:r>
                            <m:rPr>
                              <m:sty m:val="p"/>
                            </m:rPr>
                            <a:rPr lang="en-GB" sz="1600" b="0" i="0" smtClean="0">
                              <a:latin typeface="Cambria Math" panose="02040503050406030204" pitchFamily="18" charset="0"/>
                              <a:ea typeface="Cambria Math" panose="02040503050406030204" pitchFamily="18" charset="0"/>
                            </a:rPr>
                            <m:t>e</m:t>
                          </m:r>
                        </m:e>
                        <m:sup>
                          <m:r>
                            <a:rPr lang="en-GB" sz="1600" b="0" i="0" smtClean="0">
                              <a:latin typeface="Cambria Math" panose="02040503050406030204" pitchFamily="18" charset="0"/>
                              <a:ea typeface="Cambria Math" panose="02040503050406030204" pitchFamily="18" charset="0"/>
                            </a:rPr>
                            <m:t>−</m:t>
                          </m:r>
                          <m:r>
                            <m:rPr>
                              <m:sty m:val="p"/>
                            </m:rPr>
                            <a:rPr lang="en-GB" sz="1600" b="0" i="0" smtClean="0">
                              <a:latin typeface="Cambria Math" panose="02040503050406030204" pitchFamily="18" charset="0"/>
                              <a:ea typeface="Cambria Math" panose="02040503050406030204" pitchFamily="18" charset="0"/>
                            </a:rPr>
                            <m:t>i</m:t>
                          </m:r>
                          <m:r>
                            <a:rPr lang="en-GB" sz="1600" b="0" i="0" smtClean="0">
                              <a:latin typeface="Cambria Math" panose="02040503050406030204" pitchFamily="18" charset="0"/>
                              <a:ea typeface="Cambria Math" panose="02040503050406030204" pitchFamily="18" charset="0"/>
                            </a:rPr>
                            <m:t>2</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α</m:t>
                              </m:r>
                            </m:e>
                            <m:sub>
                              <m:r>
                                <m:rPr>
                                  <m:sty m:val="p"/>
                                </m:rPr>
                                <a:rPr lang="en-GB" sz="1600" b="0" i="0" smtClean="0">
                                  <a:latin typeface="Cambria Math" panose="02040503050406030204" pitchFamily="18" charset="0"/>
                                  <a:ea typeface="Cambria Math" panose="02040503050406030204" pitchFamily="18" charset="0"/>
                                </a:rPr>
                                <m:t>p</m:t>
                              </m:r>
                            </m:sub>
                          </m:sSub>
                        </m:sup>
                      </m:sSup>
                    </m:oMath>
                  </m:oMathPara>
                </a14:m>
                <a:endParaRPr lang="en-US" sz="1600" dirty="0">
                  <a:latin typeface="+mn-lt"/>
                </a:endParaRPr>
              </a:p>
            </p:txBody>
          </p:sp>
        </mc:Choice>
        <mc:Fallback xmlns="">
          <p:sp>
            <p:nvSpPr>
              <p:cNvPr id="25" name="Rectangle 24">
                <a:extLst>
                  <a:ext uri="{FF2B5EF4-FFF2-40B4-BE49-F238E27FC236}">
                    <a16:creationId xmlns:a16="http://schemas.microsoft.com/office/drawing/2014/main" id="{4D8D8678-C9C0-214F-82FD-EE6F994C0746}"/>
                  </a:ext>
                </a:extLst>
              </p:cNvPr>
              <p:cNvSpPr>
                <a:spLocks noRot="1" noChangeAspect="1" noMove="1" noResize="1" noEditPoints="1" noAdjustHandles="1" noChangeArrowheads="1" noChangeShapeType="1" noTextEdit="1"/>
              </p:cNvSpPr>
              <p:nvPr/>
            </p:nvSpPr>
            <p:spPr>
              <a:xfrm>
                <a:off x="732491" y="4670969"/>
                <a:ext cx="4234549" cy="729430"/>
              </a:xfrm>
              <a:prstGeom prst="rect">
                <a:avLst/>
              </a:prstGeom>
              <a:blipFill>
                <a:blip r:embed="rId12"/>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0125C79-8E9E-BA4F-8691-674C8B73539B}"/>
                  </a:ext>
                </a:extLst>
              </p:cNvPr>
              <p:cNvSpPr txBox="1"/>
              <p:nvPr/>
            </p:nvSpPr>
            <p:spPr>
              <a:xfrm>
                <a:off x="648251" y="5577876"/>
                <a:ext cx="7407570" cy="6445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600" i="0" smtClean="0">
                          <a:latin typeface="Cambria Math" panose="02040503050406030204" pitchFamily="18" charset="0"/>
                          <a:ea typeface="Cambria Math" panose="02040503050406030204" pitchFamily="18" charset="0"/>
                        </a:rPr>
                        <m:t>Δ</m:t>
                      </m:r>
                      <m:sSub>
                        <m:sSubPr>
                          <m:ctrlPr>
                            <a:rPr lang="el-GR" sz="1600" i="1" smtClean="0">
                              <a:latin typeface="Cambria Math" panose="02040503050406030204" pitchFamily="18" charset="0"/>
                              <a:ea typeface="Cambria Math" panose="02040503050406030204" pitchFamily="18" charset="0"/>
                            </a:rPr>
                          </m:ctrlPr>
                        </m:sSubPr>
                        <m:e>
                          <m:r>
                            <m:rPr>
                              <m:sty m:val="p"/>
                            </m:rPr>
                            <a:rPr lang="el-GR" sz="1600" i="0" smtClean="0">
                              <a:latin typeface="Cambria Math" panose="02040503050406030204" pitchFamily="18" charset="0"/>
                              <a:ea typeface="Cambria Math" panose="02040503050406030204" pitchFamily="18" charset="0"/>
                            </a:rPr>
                            <m:t>φ</m:t>
                          </m:r>
                        </m:e>
                        <m:sub>
                          <m:r>
                            <m:rPr>
                              <m:sty m:val="p"/>
                            </m:rPr>
                            <a:rPr lang="en-GB" sz="1600" b="0" i="0" smtClean="0">
                              <a:latin typeface="Cambria Math" panose="02040503050406030204" pitchFamily="18" charset="0"/>
                              <a:ea typeface="Cambria Math" panose="02040503050406030204" pitchFamily="18" charset="0"/>
                            </a:rPr>
                            <m:t>p</m:t>
                          </m:r>
                        </m:sub>
                      </m:sSub>
                      <m:r>
                        <a:rPr lang="en-GB" sz="1600" b="0" i="0" smtClean="0">
                          <a:latin typeface="Cambria Math" panose="02040503050406030204" pitchFamily="18" charset="0"/>
                          <a:ea typeface="Cambria Math" panose="02040503050406030204" pitchFamily="18" charset="0"/>
                        </a:rPr>
                        <m:t>=−</m:t>
                      </m:r>
                      <m:r>
                        <a:rPr lang="en-GB" sz="1600" i="0">
                          <a:latin typeface="Cambria Math" panose="02040503050406030204" pitchFamily="18" charset="0"/>
                          <a:ea typeface="Cambria Math" panose="02040503050406030204" pitchFamily="18" charset="0"/>
                        </a:rPr>
                        <m:t>2</m:t>
                      </m:r>
                      <m:sSub>
                        <m:sSubPr>
                          <m:ctrlPr>
                            <a:rPr lang="en-GB" sz="1600" i="1">
                              <a:latin typeface="Cambria Math" panose="02040503050406030204" pitchFamily="18" charset="0"/>
                              <a:ea typeface="Cambria Math" panose="02040503050406030204" pitchFamily="18" charset="0"/>
                            </a:rPr>
                          </m:ctrlPr>
                        </m:sSubPr>
                        <m:e>
                          <m:r>
                            <m:rPr>
                              <m:sty m:val="p"/>
                            </m:rPr>
                            <a:rPr lang="en-GB" sz="1600" i="0">
                              <a:latin typeface="Cambria Math" panose="02040503050406030204" pitchFamily="18" charset="0"/>
                              <a:ea typeface="Cambria Math" panose="02040503050406030204" pitchFamily="18" charset="0"/>
                            </a:rPr>
                            <m:t>α</m:t>
                          </m:r>
                        </m:e>
                        <m:sub>
                          <m:r>
                            <m:rPr>
                              <m:sty m:val="p"/>
                            </m:rPr>
                            <a:rPr lang="en-GB" sz="1600" b="0" i="0" smtClean="0">
                              <a:latin typeface="Cambria Math" panose="02040503050406030204" pitchFamily="18" charset="0"/>
                              <a:ea typeface="Cambria Math" panose="02040503050406030204" pitchFamily="18" charset="0"/>
                            </a:rPr>
                            <m:t>p</m:t>
                          </m:r>
                        </m:sub>
                      </m:sSub>
                      <m:r>
                        <a:rPr lang="en-GB" sz="1600" b="0" i="1" smtClean="0">
                          <a:latin typeface="Cambria Math" panose="02040503050406030204" pitchFamily="18" charset="0"/>
                          <a:ea typeface="Cambria Math" panose="02040503050406030204" pitchFamily="18" charset="0"/>
                        </a:rPr>
                        <m:t>=−2</m:t>
                      </m:r>
                      <m:func>
                        <m:funcPr>
                          <m:ctrlPr>
                            <a:rPr lang="en-US" sz="1600" i="1">
                              <a:latin typeface="Cambria Math" panose="02040503050406030204" pitchFamily="18" charset="0"/>
                            </a:rPr>
                          </m:ctrlPr>
                        </m:funcPr>
                        <m:fName>
                          <m:sSup>
                            <m:sSupPr>
                              <m:ctrlPr>
                                <a:rPr lang="en-US" sz="1600" i="1">
                                  <a:latin typeface="Cambria Math" panose="02040503050406030204" pitchFamily="18" charset="0"/>
                                </a:rPr>
                              </m:ctrlPr>
                            </m:sSupPr>
                            <m:e>
                              <m:r>
                                <m:rPr>
                                  <m:sty m:val="p"/>
                                </m:rPr>
                                <a:rPr lang="en-US" sz="1600">
                                  <a:latin typeface="Cambria Math" panose="02040503050406030204" pitchFamily="18" charset="0"/>
                                </a:rPr>
                                <m:t>tan</m:t>
                              </m:r>
                            </m:e>
                            <m:sup>
                              <m:r>
                                <a:rPr lang="en-US" sz="1600" i="1">
                                  <a:latin typeface="Cambria Math" panose="02040503050406030204" pitchFamily="18" charset="0"/>
                                </a:rPr>
                                <m:t>−1</m:t>
                              </m:r>
                            </m:sup>
                          </m:sSup>
                        </m:fName>
                        <m:e>
                          <m:d>
                            <m:dPr>
                              <m:ctrlPr>
                                <a:rPr lang="en-US" sz="1600" i="1">
                                  <a:latin typeface="Cambria Math" panose="02040503050406030204" pitchFamily="18" charset="0"/>
                                </a:rPr>
                              </m:ctrlPr>
                            </m:dPr>
                            <m:e>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num>
                                <m:den>
                                  <m:sSub>
                                    <m:sSubPr>
                                      <m:ctrlPr>
                                        <a:rPr lang="en-GB" sz="1600" i="1">
                                          <a:latin typeface="Cambria Math" panose="02040503050406030204" pitchFamily="18" charset="0"/>
                                        </a:rPr>
                                      </m:ctrlPr>
                                    </m:sSubPr>
                                    <m:e>
                                      <m:r>
                                        <m:rPr>
                                          <m:sty m:val="p"/>
                                        </m:rPr>
                                        <a:rPr lang="en-GB" sz="1600">
                                          <a:latin typeface="Cambria Math" panose="02040503050406030204" pitchFamily="18" charset="0"/>
                                        </a:rPr>
                                        <m:t>n</m:t>
                                      </m:r>
                                    </m:e>
                                    <m:sub>
                                      <m:r>
                                        <a:rPr lang="en-GB" sz="1600">
                                          <a:latin typeface="Cambria Math" panose="02040503050406030204" pitchFamily="18" charset="0"/>
                                        </a:rPr>
                                        <m:t>2</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m:rPr>
                                              <m:sty m:val="p"/>
                                            </m:rPr>
                                            <a:rPr lang="en-GB" sz="1600">
                                              <a:latin typeface="Cambria Math" panose="02040503050406030204" pitchFamily="18" charset="0"/>
                                              <a:ea typeface="Cambria Math" panose="02040503050406030204" pitchFamily="18" charset="0"/>
                                            </a:rPr>
                                            <m:t>θ</m:t>
                                          </m:r>
                                        </m:e>
                                        <m:sub>
                                          <m:r>
                                            <a:rPr lang="en-GB" sz="1600">
                                              <a:latin typeface="Cambria Math" panose="02040503050406030204" pitchFamily="18" charset="0"/>
                                              <a:ea typeface="Cambria Math" panose="02040503050406030204" pitchFamily="18" charset="0"/>
                                            </a:rPr>
                                            <m:t>1</m:t>
                                          </m:r>
                                        </m:sub>
                                      </m:sSub>
                                    </m:e>
                                  </m:func>
                                </m:den>
                              </m:f>
                            </m:e>
                          </m:d>
                        </m:e>
                      </m:func>
                      <m:r>
                        <a:rPr lang="en-GB" sz="1600" b="0" i="1" smtClean="0">
                          <a:latin typeface="Cambria Math" panose="02040503050406030204" pitchFamily="18" charset="0"/>
                          <a:ea typeface="Cambria Math" panose="02040503050406030204" pitchFamily="18" charset="0"/>
                        </a:rPr>
                        <m:t>=−2</m:t>
                      </m:r>
                      <m:func>
                        <m:funcPr>
                          <m:ctrlPr>
                            <a:rPr lang="en-US" sz="1600" i="1">
                              <a:latin typeface="Cambria Math" panose="02040503050406030204" pitchFamily="18" charset="0"/>
                            </a:rPr>
                          </m:ctrlPr>
                        </m:funcPr>
                        <m:fName>
                          <m:sSup>
                            <m:sSupPr>
                              <m:ctrlPr>
                                <a:rPr lang="en-US" sz="1600" i="1">
                                  <a:latin typeface="Cambria Math" panose="02040503050406030204" pitchFamily="18" charset="0"/>
                                </a:rPr>
                              </m:ctrlPr>
                            </m:sSupPr>
                            <m:e>
                              <m:r>
                                <m:rPr>
                                  <m:sty m:val="p"/>
                                </m:rPr>
                                <a:rPr lang="en-US" sz="1600">
                                  <a:latin typeface="Cambria Math" panose="02040503050406030204" pitchFamily="18" charset="0"/>
                                </a:rPr>
                                <m:t>tan</m:t>
                              </m:r>
                            </m:e>
                            <m:sup>
                              <m:r>
                                <a:rPr lang="en-US" sz="1600" i="1">
                                  <a:latin typeface="Cambria Math" panose="02040503050406030204" pitchFamily="18" charset="0"/>
                                </a:rPr>
                                <m:t>−1</m:t>
                              </m:r>
                            </m:sup>
                          </m:sSup>
                        </m:fName>
                        <m:e>
                          <m:d>
                            <m:dPr>
                              <m:ctrlPr>
                                <a:rPr lang="en-US" sz="1600" i="1">
                                  <a:latin typeface="Cambria Math" panose="02040503050406030204" pitchFamily="18" charset="0"/>
                                </a:rPr>
                              </m:ctrlPr>
                            </m:dPr>
                            <m:e>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m:t>
                                      </m:r>
                                      <m:sSubSup>
                                        <m:sSubSupPr>
                                          <m:ctrlPr>
                                            <a:rPr lang="en-GB" sz="160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𝑛</m:t>
                                          </m:r>
                                        </m:e>
                                        <m:sub>
                                          <m:r>
                                            <a:rPr lang="en-GB" sz="1600" b="0" i="1" smtClean="0">
                                              <a:latin typeface="Cambria Math" panose="02040503050406030204" pitchFamily="18" charset="0"/>
                                              <a:ea typeface="Cambria Math" panose="02040503050406030204" pitchFamily="18" charset="0"/>
                                            </a:rPr>
                                            <m:t>2</m:t>
                                          </m:r>
                                        </m:sub>
                                        <m:sup>
                                          <m:r>
                                            <a:rPr lang="en-GB" sz="1600" b="0" i="1" smtClean="0">
                                              <a:latin typeface="Cambria Math" panose="02040503050406030204" pitchFamily="18" charset="0"/>
                                              <a:ea typeface="Cambria Math" panose="02040503050406030204" pitchFamily="18" charset="0"/>
                                            </a:rPr>
                                            <m:t>2</m:t>
                                          </m:r>
                                        </m:sup>
                                      </m:sSubSup>
                                    </m:e>
                                  </m:rad>
                                </m:num>
                                <m:den>
                                  <m:func>
                                    <m:funcPr>
                                      <m:ctrlPr>
                                        <a:rPr lang="en-GB" sz="1600" i="1">
                                          <a:latin typeface="Cambria Math" panose="02040503050406030204" pitchFamily="18" charset="0"/>
                                        </a:rPr>
                                      </m:ctrlPr>
                                    </m:funcPr>
                                    <m:fName>
                                      <m:sSubSup>
                                        <m:sSubSupPr>
                                          <m:ctrlPr>
                                            <a:rPr lang="en-GB" sz="1600" i="1" smtClean="0">
                                              <a:latin typeface="Cambria Math" panose="02040503050406030204" pitchFamily="18" charset="0"/>
                                            </a:rPr>
                                          </m:ctrlPr>
                                        </m:sSubSupPr>
                                        <m:e>
                                          <m:r>
                                            <a:rPr lang="en-GB" sz="1600" b="0" i="1" smtClean="0">
                                              <a:latin typeface="Cambria Math" panose="02040503050406030204" pitchFamily="18" charset="0"/>
                                            </a:rPr>
                                            <m:t>𝑛</m:t>
                                          </m:r>
                                        </m:e>
                                        <m:sub>
                                          <m:r>
                                            <a:rPr lang="en-GB" sz="1600" b="0" i="1" smtClean="0">
                                              <a:latin typeface="Cambria Math" panose="02040503050406030204" pitchFamily="18" charset="0"/>
                                            </a:rPr>
                                            <m:t>2</m:t>
                                          </m:r>
                                        </m:sub>
                                        <m:sup>
                                          <m:r>
                                            <a:rPr lang="en-GB" sz="1600" b="0" i="1" smtClean="0">
                                              <a:latin typeface="Cambria Math" panose="02040503050406030204" pitchFamily="18" charset="0"/>
                                            </a:rPr>
                                            <m:t>2</m:t>
                                          </m:r>
                                        </m:sup>
                                      </m:sSubSup>
                                      <m:r>
                                        <m:rPr>
                                          <m:sty m:val="p"/>
                                        </m:rPr>
                                        <a:rPr lang="en-GB" sz="1600">
                                          <a:latin typeface="Cambria Math" panose="02040503050406030204" pitchFamily="18" charset="0"/>
                                        </a:rPr>
                                        <m:t>cos</m:t>
                                      </m:r>
                                    </m:fName>
                                    <m:e>
                                      <m:sSub>
                                        <m:sSubPr>
                                          <m:ctrlPr>
                                            <a:rPr lang="en-GB" sz="1600" i="1">
                                              <a:latin typeface="Cambria Math" panose="02040503050406030204" pitchFamily="18" charset="0"/>
                                            </a:rPr>
                                          </m:ctrlPr>
                                        </m:sSubPr>
                                        <m:e>
                                          <m:r>
                                            <m:rPr>
                                              <m:sty m:val="p"/>
                                            </m:rPr>
                                            <a:rPr lang="en-GB" sz="1600">
                                              <a:latin typeface="Cambria Math" panose="02040503050406030204" pitchFamily="18" charset="0"/>
                                              <a:ea typeface="Cambria Math" panose="02040503050406030204" pitchFamily="18" charset="0"/>
                                            </a:rPr>
                                            <m:t>θ</m:t>
                                          </m:r>
                                        </m:e>
                                        <m:sub>
                                          <m:r>
                                            <a:rPr lang="en-GB" sz="1600">
                                              <a:latin typeface="Cambria Math" panose="02040503050406030204" pitchFamily="18" charset="0"/>
                                              <a:ea typeface="Cambria Math" panose="02040503050406030204" pitchFamily="18" charset="0"/>
                                            </a:rPr>
                                            <m:t>1</m:t>
                                          </m:r>
                                        </m:sub>
                                      </m:sSub>
                                    </m:e>
                                  </m:func>
                                </m:den>
                              </m:f>
                            </m:e>
                          </m:d>
                        </m:e>
                      </m:func>
                    </m:oMath>
                  </m:oMathPara>
                </a14:m>
                <a:endParaRPr lang="en-US" sz="1600" dirty="0">
                  <a:latin typeface="+mn-lt"/>
                </a:endParaRPr>
              </a:p>
            </p:txBody>
          </p:sp>
        </mc:Choice>
        <mc:Fallback xmlns="">
          <p:sp>
            <p:nvSpPr>
              <p:cNvPr id="32" name="TextBox 31">
                <a:extLst>
                  <a:ext uri="{FF2B5EF4-FFF2-40B4-BE49-F238E27FC236}">
                    <a16:creationId xmlns:a16="http://schemas.microsoft.com/office/drawing/2014/main" id="{90125C79-8E9E-BA4F-8691-674C8B73539B}"/>
                  </a:ext>
                </a:extLst>
              </p:cNvPr>
              <p:cNvSpPr txBox="1">
                <a:spLocks noRot="1" noChangeAspect="1" noMove="1" noResize="1" noEditPoints="1" noAdjustHandles="1" noChangeArrowheads="1" noChangeShapeType="1" noTextEdit="1"/>
              </p:cNvSpPr>
              <p:nvPr/>
            </p:nvSpPr>
            <p:spPr>
              <a:xfrm>
                <a:off x="648251" y="5577876"/>
                <a:ext cx="7407570" cy="644535"/>
              </a:xfrm>
              <a:prstGeom prst="rect">
                <a:avLst/>
              </a:prstGeom>
              <a:blipFill>
                <a:blip r:embed="rId1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E159F93-40FF-7E4B-B048-0FC92287867A}"/>
              </a:ext>
            </a:extLst>
          </p:cNvPr>
          <p:cNvGrpSpPr/>
          <p:nvPr/>
        </p:nvGrpSpPr>
        <p:grpSpPr>
          <a:xfrm>
            <a:off x="4602332" y="2187031"/>
            <a:ext cx="4089400" cy="2717800"/>
            <a:chOff x="4602332" y="2187031"/>
            <a:chExt cx="4089400" cy="2717800"/>
          </a:xfrm>
        </p:grpSpPr>
        <p:pic>
          <p:nvPicPr>
            <p:cNvPr id="2" name="Picture 1">
              <a:extLst>
                <a:ext uri="{FF2B5EF4-FFF2-40B4-BE49-F238E27FC236}">
                  <a16:creationId xmlns:a16="http://schemas.microsoft.com/office/drawing/2014/main" id="{3E337262-6ECD-6240-BF32-875102BA5E85}"/>
                </a:ext>
              </a:extLst>
            </p:cNvPr>
            <p:cNvPicPr>
              <a:picLocks noChangeAspect="1"/>
            </p:cNvPicPr>
            <p:nvPr/>
          </p:nvPicPr>
          <p:blipFill>
            <a:blip r:embed="rId14"/>
            <a:stretch>
              <a:fillRect/>
            </a:stretch>
          </p:blipFill>
          <p:spPr>
            <a:xfrm>
              <a:off x="4602332" y="2187031"/>
              <a:ext cx="4089400" cy="271780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E957E0A-7134-9C48-8500-5A7413589861}"/>
                    </a:ext>
                  </a:extLst>
                </p:cNvPr>
                <p:cNvSpPr txBox="1"/>
                <p:nvPr/>
              </p:nvSpPr>
              <p:spPr>
                <a:xfrm>
                  <a:off x="7485731" y="3517356"/>
                  <a:ext cx="886268" cy="40408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GB" sz="1400" b="0" i="0" smtClean="0">
                                    <a:latin typeface="Cambria Math" panose="02040503050406030204" pitchFamily="18" charset="0"/>
                                  </a:rPr>
                                  <m:t>n</m:t>
                                </m:r>
                              </m:e>
                              <m:sub>
                                <m:r>
                                  <a:rPr lang="en-GB" sz="1400" b="0" i="0" smtClean="0">
                                    <a:latin typeface="Cambria Math" panose="02040503050406030204" pitchFamily="18" charset="0"/>
                                  </a:rPr>
                                  <m:t>2</m:t>
                                </m:r>
                              </m:sub>
                            </m:sSub>
                          </m:num>
                          <m:den>
                            <m:sSub>
                              <m:sSubPr>
                                <m:ctrlPr>
                                  <a:rPr lang="en-US" sz="1400" i="1">
                                    <a:latin typeface="Cambria Math" panose="02040503050406030204" pitchFamily="18" charset="0"/>
                                  </a:rPr>
                                </m:ctrlPr>
                              </m:sSubPr>
                              <m:e>
                                <m:r>
                                  <m:rPr>
                                    <m:sty m:val="p"/>
                                  </m:rPr>
                                  <a:rPr lang="en-GB" sz="1400" i="0">
                                    <a:latin typeface="Cambria Math" panose="02040503050406030204" pitchFamily="18" charset="0"/>
                                  </a:rPr>
                                  <m:t>n</m:t>
                                </m:r>
                              </m:e>
                              <m:sub>
                                <m:r>
                                  <a:rPr lang="en-GB" sz="1400" b="0" i="0" smtClean="0">
                                    <a:latin typeface="Cambria Math" panose="02040503050406030204" pitchFamily="18" charset="0"/>
                                  </a:rPr>
                                  <m:t>1</m:t>
                                </m:r>
                              </m:sub>
                            </m:sSub>
                          </m:den>
                        </m:f>
                        <m:r>
                          <a:rPr lang="en-GB" sz="1400" b="0" i="0" smtClean="0">
                            <a:latin typeface="Cambria Math" panose="02040503050406030204" pitchFamily="18" charset="0"/>
                          </a:rPr>
                          <m:t>=1/1.5</m:t>
                        </m:r>
                      </m:oMath>
                    </m:oMathPara>
                  </a14:m>
                  <a:endParaRPr lang="en-US" sz="1400" dirty="0">
                    <a:latin typeface="+mn-lt"/>
                  </a:endParaRPr>
                </a:p>
              </p:txBody>
            </p:sp>
          </mc:Choice>
          <mc:Fallback xmlns="">
            <p:sp>
              <p:nvSpPr>
                <p:cNvPr id="34" name="TextBox 33">
                  <a:extLst>
                    <a:ext uri="{FF2B5EF4-FFF2-40B4-BE49-F238E27FC236}">
                      <a16:creationId xmlns:a16="http://schemas.microsoft.com/office/drawing/2014/main" id="{3E957E0A-7134-9C48-8500-5A7413589861}"/>
                    </a:ext>
                  </a:extLst>
                </p:cNvPr>
                <p:cNvSpPr txBox="1">
                  <a:spLocks noRot="1" noChangeAspect="1" noMove="1" noResize="1" noEditPoints="1" noAdjustHandles="1" noChangeArrowheads="1" noChangeShapeType="1" noTextEdit="1"/>
                </p:cNvSpPr>
                <p:nvPr/>
              </p:nvSpPr>
              <p:spPr>
                <a:xfrm>
                  <a:off x="7485731" y="3517356"/>
                  <a:ext cx="886268" cy="404085"/>
                </a:xfrm>
                <a:prstGeom prst="rect">
                  <a:avLst/>
                </a:prstGeom>
                <a:blipFill>
                  <a:blip r:embed="rId15"/>
                  <a:stretch>
                    <a:fillRect l="-2817" r="-422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FCA0408-48B2-0E4A-9E48-AF1528D1AE6E}"/>
                    </a:ext>
                  </a:extLst>
                </p:cNvPr>
                <p:cNvSpPr txBox="1"/>
                <p:nvPr/>
              </p:nvSpPr>
              <p:spPr>
                <a:xfrm>
                  <a:off x="7341958" y="3102113"/>
                  <a:ext cx="644059" cy="3604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0" smtClean="0">
                            <a:latin typeface="Cambria Math" panose="02040503050406030204" pitchFamily="18" charset="0"/>
                            <a:ea typeface="Cambria Math" panose="02040503050406030204" pitchFamily="18" charset="0"/>
                          </a:rPr>
                          <m:t>|</m:t>
                        </m:r>
                        <m:r>
                          <m:rPr>
                            <m:sty m:val="p"/>
                          </m:rPr>
                          <a:rPr lang="el-GR" sz="1600" i="0" smtClean="0">
                            <a:latin typeface="Cambria Math" panose="02040503050406030204" pitchFamily="18" charset="0"/>
                            <a:ea typeface="Cambria Math" panose="02040503050406030204" pitchFamily="18" charset="0"/>
                          </a:rPr>
                          <m:t>Δ</m:t>
                        </m:r>
                        <m:sSub>
                          <m:sSubPr>
                            <m:ctrlPr>
                              <a:rPr lang="el-GR" sz="1600" i="1" smtClean="0">
                                <a:latin typeface="Cambria Math" panose="02040503050406030204" pitchFamily="18" charset="0"/>
                                <a:ea typeface="Cambria Math" panose="02040503050406030204" pitchFamily="18" charset="0"/>
                              </a:rPr>
                            </m:ctrlPr>
                          </m:sSubPr>
                          <m:e>
                            <m:r>
                              <m:rPr>
                                <m:sty m:val="p"/>
                              </m:rPr>
                              <a:rPr lang="el-GR" sz="1600" i="0" smtClean="0">
                                <a:latin typeface="Cambria Math" panose="02040503050406030204" pitchFamily="18" charset="0"/>
                                <a:ea typeface="Cambria Math" panose="02040503050406030204" pitchFamily="18" charset="0"/>
                              </a:rPr>
                              <m:t>φ</m:t>
                            </m:r>
                          </m:e>
                          <m:sub>
                            <m:r>
                              <m:rPr>
                                <m:sty m:val="p"/>
                              </m:rPr>
                              <a:rPr lang="en-GB" sz="1600" b="0" i="0" smtClean="0">
                                <a:latin typeface="Cambria Math" panose="02040503050406030204" pitchFamily="18" charset="0"/>
                                <a:ea typeface="Cambria Math" panose="02040503050406030204" pitchFamily="18" charset="0"/>
                              </a:rPr>
                              <m:t>p</m:t>
                            </m:r>
                          </m:sub>
                        </m:sSub>
                        <m:r>
                          <a:rPr lang="en-GB"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5" name="TextBox 34">
                  <a:extLst>
                    <a:ext uri="{FF2B5EF4-FFF2-40B4-BE49-F238E27FC236}">
                      <a16:creationId xmlns:a16="http://schemas.microsoft.com/office/drawing/2014/main" id="{1FCA0408-48B2-0E4A-9E48-AF1528D1AE6E}"/>
                    </a:ext>
                  </a:extLst>
                </p:cNvPr>
                <p:cNvSpPr txBox="1">
                  <a:spLocks noRot="1" noChangeAspect="1" noMove="1" noResize="1" noEditPoints="1" noAdjustHandles="1" noChangeArrowheads="1" noChangeShapeType="1" noTextEdit="1"/>
                </p:cNvSpPr>
                <p:nvPr/>
              </p:nvSpPr>
              <p:spPr>
                <a:xfrm>
                  <a:off x="7341958" y="3102113"/>
                  <a:ext cx="644059" cy="360483"/>
                </a:xfrm>
                <a:prstGeom prst="rect">
                  <a:avLst/>
                </a:prstGeom>
                <a:blipFill>
                  <a:blip r:embed="rId16"/>
                  <a:stretch>
                    <a:fillRect r="-5769"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407113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Phase Change in Transmission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F6BC54-5F85-C844-965A-C748C0E28DAF}"/>
                  </a:ext>
                </a:extLst>
              </p:cNvPr>
              <p:cNvSpPr txBox="1"/>
              <p:nvPr/>
            </p:nvSpPr>
            <p:spPr>
              <a:xfrm>
                <a:off x="2676370" y="1779655"/>
                <a:ext cx="3540241" cy="6603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2</m:t>
                              </m:r>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r>
                        <a:rPr lang="en-GB" sz="1800" b="0" i="1" smtClean="0">
                          <a:latin typeface="Cambria Math" panose="02040503050406030204" pitchFamily="18" charset="0"/>
                          <a:ea typeface="Cambria Math" panose="02040503050406030204" pitchFamily="18" charset="0"/>
                        </a:rPr>
                        <m:t>&gt;0</m:t>
                      </m:r>
                    </m:oMath>
                  </m:oMathPara>
                </a14:m>
                <a:endParaRPr lang="en-US" sz="1800" dirty="0"/>
              </a:p>
            </p:txBody>
          </p:sp>
        </mc:Choice>
        <mc:Fallback xmlns="">
          <p:sp>
            <p:nvSpPr>
              <p:cNvPr id="16" name="TextBox 15">
                <a:extLst>
                  <a:ext uri="{FF2B5EF4-FFF2-40B4-BE49-F238E27FC236}">
                    <a16:creationId xmlns:a16="http://schemas.microsoft.com/office/drawing/2014/main" id="{ACF6BC54-5F85-C844-965A-C748C0E28DAF}"/>
                  </a:ext>
                </a:extLst>
              </p:cNvPr>
              <p:cNvSpPr txBox="1">
                <a:spLocks noRot="1" noChangeAspect="1" noMove="1" noResize="1" noEditPoints="1" noAdjustHandles="1" noChangeArrowheads="1" noChangeShapeType="1" noTextEdit="1"/>
              </p:cNvSpPr>
              <p:nvPr/>
            </p:nvSpPr>
            <p:spPr>
              <a:xfrm>
                <a:off x="2676370" y="1779655"/>
                <a:ext cx="3540241" cy="660374"/>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22CF5A-1D48-DA41-B274-8D6CC72850CF}"/>
                  </a:ext>
                </a:extLst>
              </p:cNvPr>
              <p:cNvSpPr txBox="1"/>
              <p:nvPr/>
            </p:nvSpPr>
            <p:spPr>
              <a:xfrm>
                <a:off x="2781484" y="2819629"/>
                <a:ext cx="3406044" cy="6603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2</m:t>
                              </m:r>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r>
                        <a:rPr lang="en-GB" sz="1800" b="0" i="1" smtClean="0">
                          <a:latin typeface="Cambria Math" panose="02040503050406030204" pitchFamily="18" charset="0"/>
                          <a:ea typeface="Cambria Math" panose="02040503050406030204" pitchFamily="18" charset="0"/>
                        </a:rPr>
                        <m:t>&gt;0</m:t>
                      </m:r>
                    </m:oMath>
                  </m:oMathPara>
                </a14:m>
                <a:endParaRPr lang="en-US" sz="1800" dirty="0"/>
              </a:p>
            </p:txBody>
          </p:sp>
        </mc:Choice>
        <mc:Fallback xmlns="">
          <p:sp>
            <p:nvSpPr>
              <p:cNvPr id="17" name="TextBox 16">
                <a:extLst>
                  <a:ext uri="{FF2B5EF4-FFF2-40B4-BE49-F238E27FC236}">
                    <a16:creationId xmlns:a16="http://schemas.microsoft.com/office/drawing/2014/main" id="{5022CF5A-1D48-DA41-B274-8D6CC72850CF}"/>
                  </a:ext>
                </a:extLst>
              </p:cNvPr>
              <p:cNvSpPr txBox="1">
                <a:spLocks noRot="1" noChangeAspect="1" noMove="1" noResize="1" noEditPoints="1" noAdjustHandles="1" noChangeArrowheads="1" noChangeShapeType="1" noTextEdit="1"/>
              </p:cNvSpPr>
              <p:nvPr/>
            </p:nvSpPr>
            <p:spPr>
              <a:xfrm>
                <a:off x="2781484" y="2819629"/>
                <a:ext cx="3406044" cy="660374"/>
              </a:xfrm>
              <a:prstGeom prst="rect">
                <a:avLst/>
              </a:prstGeom>
              <a:blipFill>
                <a:blip r:embed="rId4"/>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98A1EF9-AFA4-D14D-B528-F16DE5121D2E}"/>
              </a:ext>
            </a:extLst>
          </p:cNvPr>
          <p:cNvSpPr txBox="1"/>
          <p:nvPr/>
        </p:nvSpPr>
        <p:spPr>
          <a:xfrm>
            <a:off x="2051115" y="4058336"/>
            <a:ext cx="5041765" cy="461665"/>
          </a:xfrm>
          <a:prstGeom prst="rect">
            <a:avLst/>
          </a:prstGeom>
          <a:noFill/>
        </p:spPr>
        <p:txBody>
          <a:bodyPr wrap="none" rtlCol="0">
            <a:spAutoFit/>
          </a:bodyPr>
          <a:lstStyle/>
          <a:p>
            <a:r>
              <a:rPr lang="en-US" dirty="0"/>
              <a:t>Zero phase change of transmitted fields</a:t>
            </a:r>
          </a:p>
        </p:txBody>
      </p:sp>
    </p:spTree>
    <p:extLst>
      <p:ext uri="{BB962C8B-B14F-4D97-AF65-F5344CB8AC3E}">
        <p14:creationId xmlns:p14="http://schemas.microsoft.com/office/powerpoint/2010/main" val="25585016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45</a:t>
                </a:r>
                <a14:m>
                  <m:oMath xmlns:m="http://schemas.openxmlformats.org/officeDocument/2006/math">
                    <m:r>
                      <a:rPr lang="en-US" sz="3600" i="1" smtClean="0">
                        <a:solidFill>
                          <a:schemeClr val="tx1">
                            <a:lumMod val="75000"/>
                            <a:lumOff val="25000"/>
                          </a:schemeClr>
                        </a:solidFill>
                        <a:latin typeface="Cambria Math" panose="02040503050406030204" pitchFamily="18" charset="0"/>
                        <a:ea typeface="Cambria Math" panose="02040503050406030204" pitchFamily="18" charset="0"/>
                        <a:cs typeface="Baskerville"/>
                      </a:rPr>
                      <m:t>°</m:t>
                    </m:r>
                  </m:oMath>
                </a14:m>
                <a:r>
                  <a:rPr lang="en-US" sz="3600" dirty="0">
                    <a:solidFill>
                      <a:schemeClr val="tx1">
                        <a:lumMod val="75000"/>
                        <a:lumOff val="25000"/>
                      </a:schemeClr>
                    </a:solidFill>
                    <a:latin typeface="Baskerville"/>
                    <a:cs typeface="Baskerville"/>
                  </a:rPr>
                  <a:t> Phase Difference</a:t>
                </a:r>
              </a:p>
            </p:txBody>
          </p:sp>
        </mc:Choice>
        <mc:Fallback xmlns="">
          <p:sp>
            <p:nvSpPr>
              <p:cNvPr id="10" name="TextBox 9"/>
              <p:cNvSpPr txBox="1">
                <a:spLocks noRot="1" noChangeAspect="1" noMove="1" noResize="1" noEditPoints="1" noAdjustHandles="1" noChangeArrowheads="1" noChangeShapeType="1" noTextEdit="1"/>
              </p:cNvSpPr>
              <p:nvPr/>
            </p:nvSpPr>
            <p:spPr>
              <a:xfrm>
                <a:off x="-1" y="-9176"/>
                <a:ext cx="9143999" cy="646331"/>
              </a:xfrm>
              <a:prstGeom prst="rect">
                <a:avLst/>
              </a:prstGeom>
              <a:blipFill>
                <a:blip r:embed="rId3"/>
                <a:stretch>
                  <a:fillRect t="-15385" b="-32692"/>
                </a:stretch>
              </a:blipFill>
            </p:spPr>
            <p:txBody>
              <a:bodyPr/>
              <a:lstStyle/>
              <a:p>
                <a:r>
                  <a:rPr lang="en-US">
                    <a:noFill/>
                  </a:rPr>
                  <a:t> </a:t>
                </a:r>
              </a:p>
            </p:txBody>
          </p:sp>
        </mc:Fallback>
      </mc:AlternateContent>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B97281-F8F2-FA4B-9D92-3720346183A3}"/>
                  </a:ext>
                </a:extLst>
              </p:cNvPr>
              <p:cNvSpPr txBox="1"/>
              <p:nvPr/>
            </p:nvSpPr>
            <p:spPr>
              <a:xfrm>
                <a:off x="928685" y="900112"/>
                <a:ext cx="7286625" cy="1754326"/>
              </a:xfrm>
              <a:prstGeom prst="rect">
                <a:avLst/>
              </a:prstGeom>
              <a:noFill/>
            </p:spPr>
            <p:txBody>
              <a:bodyPr wrap="square" rtlCol="0">
                <a:spAutoFit/>
              </a:bodyPr>
              <a:lstStyle/>
              <a:p>
                <a:r>
                  <a:rPr lang="en-US" sz="1800" dirty="0"/>
                  <a:t>Knowing the phase change in reflection and transmission has significant implications in many applications, such as anti-reflection coating, interferometers, polarimetry, ellipsometry etc. </a:t>
                </a:r>
              </a:p>
              <a:p>
                <a:r>
                  <a:rPr lang="en-US" sz="1800" dirty="0"/>
                  <a:t>One of the applications of phase change in TIR is to construct phase retarders. Of particular importance is the incident angle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ea typeface="Cambria Math" panose="02040503050406030204" pitchFamily="18" charset="0"/>
                      </a:rPr>
                      <m:t> </m:t>
                    </m:r>
                  </m:oMath>
                </a14:m>
                <a:r>
                  <a:rPr lang="en-US" sz="1800" dirty="0"/>
                  <a:t>where the phase difference between p- and s- polarization is </a:t>
                </a:r>
                <a:r>
                  <a:rPr lang="en-US" sz="1800" dirty="0">
                    <a:solidFill>
                      <a:schemeClr val="tx1">
                        <a:lumMod val="75000"/>
                        <a:lumOff val="25000"/>
                      </a:schemeClr>
                    </a:solidFill>
                    <a:latin typeface="Baskerville"/>
                    <a:cs typeface="Baskerville"/>
                  </a:rPr>
                  <a:t>45</a:t>
                </a:r>
                <a14:m>
                  <m:oMath xmlns:m="http://schemas.openxmlformats.org/officeDocument/2006/math">
                    <m:r>
                      <a:rPr lang="en-US" sz="1800" i="1">
                        <a:solidFill>
                          <a:schemeClr val="tx1">
                            <a:lumMod val="75000"/>
                            <a:lumOff val="25000"/>
                          </a:schemeClr>
                        </a:solidFill>
                        <a:latin typeface="Cambria Math" panose="02040503050406030204" pitchFamily="18" charset="0"/>
                        <a:ea typeface="Cambria Math" panose="02040503050406030204" pitchFamily="18" charset="0"/>
                        <a:cs typeface="Baskerville"/>
                      </a:rPr>
                      <m:t>°</m:t>
                    </m:r>
                  </m:oMath>
                </a14:m>
                <a:r>
                  <a:rPr lang="en-US" sz="1800" dirty="0"/>
                  <a:t>.</a:t>
                </a:r>
              </a:p>
            </p:txBody>
          </p:sp>
        </mc:Choice>
        <mc:Fallback xmlns="">
          <p:sp>
            <p:nvSpPr>
              <p:cNvPr id="2" name="TextBox 1">
                <a:extLst>
                  <a:ext uri="{FF2B5EF4-FFF2-40B4-BE49-F238E27FC236}">
                    <a16:creationId xmlns:a16="http://schemas.microsoft.com/office/drawing/2014/main" id="{97B97281-F8F2-FA4B-9D92-3720346183A3}"/>
                  </a:ext>
                </a:extLst>
              </p:cNvPr>
              <p:cNvSpPr txBox="1">
                <a:spLocks noRot="1" noChangeAspect="1" noMove="1" noResize="1" noEditPoints="1" noAdjustHandles="1" noChangeArrowheads="1" noChangeShapeType="1" noTextEdit="1"/>
              </p:cNvSpPr>
              <p:nvPr/>
            </p:nvSpPr>
            <p:spPr>
              <a:xfrm>
                <a:off x="928685" y="900112"/>
                <a:ext cx="7286625" cy="1754326"/>
              </a:xfrm>
              <a:prstGeom prst="rect">
                <a:avLst/>
              </a:prstGeom>
              <a:blipFill>
                <a:blip r:embed="rId4"/>
                <a:stretch>
                  <a:fillRect l="-521" t="-2174" b="-50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9A0B2D3-E57E-1D4A-8D5B-4CE9CB29DC56}"/>
                  </a:ext>
                </a:extLst>
              </p:cNvPr>
              <p:cNvSpPr txBox="1"/>
              <p:nvPr/>
            </p:nvSpPr>
            <p:spPr>
              <a:xfrm>
                <a:off x="3310081" y="2907962"/>
                <a:ext cx="2626040"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𝛿</m:t>
                      </m:r>
                      <m:d>
                        <m:dPr>
                          <m:ctrlPr>
                            <a:rPr lang="en-GB" sz="1800" b="0" i="1" smtClean="0">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e>
                      </m:d>
                      <m:r>
                        <a:rPr lang="en-GB" sz="1800" b="0" i="1" smtClean="0">
                          <a:latin typeface="Cambria Math" panose="02040503050406030204" pitchFamily="18" charset="0"/>
                          <a:ea typeface="Cambria Math" panose="02040503050406030204" pitchFamily="18" charset="0"/>
                        </a:rPr>
                        <m:t>=</m:t>
                      </m:r>
                      <m:r>
                        <m:rPr>
                          <m:sty m:val="p"/>
                        </m:rPr>
                        <a:rPr lang="el-GR" sz="1800" b="0" i="1" smtClean="0">
                          <a:latin typeface="Cambria Math" panose="02040503050406030204" pitchFamily="18" charset="0"/>
                          <a:ea typeface="Cambria Math" panose="02040503050406030204" pitchFamily="18" charset="0"/>
                        </a:rPr>
                        <m:t>Δ</m:t>
                      </m:r>
                      <m:sSub>
                        <m:sSubPr>
                          <m:ctrlPr>
                            <a:rPr lang="el-GR" sz="1800" b="0" i="1" smtClean="0">
                              <a:latin typeface="Cambria Math" panose="02040503050406030204" pitchFamily="18" charset="0"/>
                              <a:ea typeface="Cambria Math" panose="02040503050406030204" pitchFamily="18" charset="0"/>
                            </a:rPr>
                          </m:ctrlPr>
                        </m:sSubPr>
                        <m:e>
                          <m:r>
                            <a:rPr lang="el-GR" sz="1800" b="0" i="1" smtClean="0">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𝑝</m:t>
                          </m:r>
                        </m:sub>
                      </m:sSub>
                      <m:r>
                        <a:rPr lang="en-GB" sz="1800" b="0" i="1" smtClean="0">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sSub>
                        <m:sSubPr>
                          <m:ctrlPr>
                            <a:rPr lang="el-GR"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𝜑</m:t>
                          </m:r>
                        </m:e>
                        <m:sub>
                          <m:r>
                            <a:rPr lang="en-GB" sz="1800" b="0" i="1" smtClean="0">
                              <a:latin typeface="Cambria Math" panose="02040503050406030204" pitchFamily="18" charset="0"/>
                              <a:ea typeface="Cambria Math" panose="02040503050406030204" pitchFamily="18" charset="0"/>
                            </a:rPr>
                            <m:t>𝑠</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𝜋</m:t>
                          </m:r>
                        </m:num>
                        <m:den>
                          <m:r>
                            <a:rPr lang="en-GB" sz="1800" b="0" i="1" smtClean="0">
                              <a:latin typeface="Cambria Math" panose="02040503050406030204" pitchFamily="18" charset="0"/>
                              <a:ea typeface="Cambria Math" panose="02040503050406030204" pitchFamily="18" charset="0"/>
                            </a:rPr>
                            <m:t>4</m:t>
                          </m:r>
                        </m:den>
                      </m:f>
                    </m:oMath>
                  </m:oMathPara>
                </a14:m>
                <a:endParaRPr lang="en-US" sz="1800" dirty="0"/>
              </a:p>
            </p:txBody>
          </p:sp>
        </mc:Choice>
        <mc:Fallback>
          <p:sp>
            <p:nvSpPr>
              <p:cNvPr id="20" name="TextBox 19">
                <a:extLst>
                  <a:ext uri="{FF2B5EF4-FFF2-40B4-BE49-F238E27FC236}">
                    <a16:creationId xmlns:a16="http://schemas.microsoft.com/office/drawing/2014/main" id="{C9A0B2D3-E57E-1D4A-8D5B-4CE9CB29DC56}"/>
                  </a:ext>
                </a:extLst>
              </p:cNvPr>
              <p:cNvSpPr txBox="1">
                <a:spLocks noRot="1" noChangeAspect="1" noMove="1" noResize="1" noEditPoints="1" noAdjustHandles="1" noChangeArrowheads="1" noChangeShapeType="1" noTextEdit="1"/>
              </p:cNvSpPr>
              <p:nvPr/>
            </p:nvSpPr>
            <p:spPr>
              <a:xfrm>
                <a:off x="3310081" y="2907962"/>
                <a:ext cx="2626040" cy="470642"/>
              </a:xfrm>
              <a:prstGeom prst="rect">
                <a:avLst/>
              </a:prstGeom>
              <a:blipFill>
                <a:blip r:embed="rId5"/>
                <a:stretch>
                  <a:fillRect l="-1442" r="-962"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A9AC068D-25B7-3341-AC85-AAFA96591D95}"/>
                  </a:ext>
                </a:extLst>
              </p:cNvPr>
              <p:cNvSpPr txBox="1"/>
              <p:nvPr/>
            </p:nvSpPr>
            <p:spPr>
              <a:xfrm>
                <a:off x="1292221" y="3583510"/>
                <a:ext cx="6850857" cy="8175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func>
                        <m:funcPr>
                          <m:ctrlPr>
                            <a:rPr lang="en-GB" sz="1800" i="1">
                              <a:latin typeface="Cambria Math" panose="02040503050406030204" pitchFamily="18" charset="0"/>
                            </a:rPr>
                          </m:ctrlPr>
                        </m:funcPr>
                        <m:fName>
                          <m:sSup>
                            <m:sSupPr>
                              <m:ctrlPr>
                                <a:rPr lang="en-GB" sz="1800" i="1">
                                  <a:latin typeface="Cambria Math" panose="02040503050406030204" pitchFamily="18" charset="0"/>
                                </a:rPr>
                              </m:ctrlPr>
                            </m:sSupPr>
                            <m:e>
                              <m:r>
                                <m:rPr>
                                  <m:sty m:val="p"/>
                                </m:rPr>
                                <a:rPr lang="en-GB" sz="1800">
                                  <a:latin typeface="Cambria Math" panose="02040503050406030204" pitchFamily="18" charset="0"/>
                                </a:rPr>
                                <m:t>tan</m:t>
                              </m:r>
                            </m:e>
                            <m:sup>
                              <m:r>
                                <a:rPr lang="en-GB" sz="1800" i="1">
                                  <a:latin typeface="Cambria Math" panose="02040503050406030204" pitchFamily="18" charset="0"/>
                                </a:rPr>
                                <m:t>−1</m:t>
                              </m:r>
                            </m:sup>
                          </m:sSup>
                        </m:fName>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bSup>
                                        <m:sSubSupPr>
                                          <m:ctrlPr>
                                            <a:rPr lang="en-GB" sz="180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𝑛</m:t>
                                          </m:r>
                                        </m:e>
                                        <m:sub>
                                          <m:r>
                                            <a:rPr lang="en-GB" sz="1800" b="0" i="1" smtClean="0">
                                              <a:latin typeface="Cambria Math" panose="02040503050406030204" pitchFamily="18" charset="0"/>
                                              <a:ea typeface="Cambria Math" panose="02040503050406030204" pitchFamily="18" charset="0"/>
                                            </a:rPr>
                                            <m:t>2</m:t>
                                          </m:r>
                                        </m:sub>
                                        <m:sup>
                                          <m:r>
                                            <a:rPr lang="en-GB" sz="1800" b="0" i="1" smtClean="0">
                                              <a:latin typeface="Cambria Math" panose="02040503050406030204" pitchFamily="18" charset="0"/>
                                              <a:ea typeface="Cambria Math" panose="02040503050406030204" pitchFamily="18" charset="0"/>
                                            </a:rPr>
                                            <m:t>2</m:t>
                                          </m:r>
                                        </m:sup>
                                      </m:sSubSup>
                                    </m:e>
                                  </m:rad>
                                </m:num>
                                <m:den>
                                  <m:sSub>
                                    <m:sSubPr>
                                      <m:ctrlPr>
                                        <a:rPr lang="en-GB" sz="1800" i="1">
                                          <a:latin typeface="Cambria Math" panose="02040503050406030204" pitchFamily="18" charset="0"/>
                                        </a:rPr>
                                      </m:ctrlPr>
                                    </m:sSubPr>
                                    <m:e>
                                      <m:r>
                                        <m:rPr>
                                          <m:sty m:val="p"/>
                                        </m:rPr>
                                        <a:rPr lang="en-GB" sz="1800">
                                          <a:latin typeface="Cambria Math" panose="02040503050406030204" pitchFamily="18" charset="0"/>
                                        </a:rPr>
                                        <m:t>n</m:t>
                                      </m:r>
                                    </m:e>
                                    <m:sub>
                                      <m:r>
                                        <a:rPr lang="en-GB" sz="180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e>
                                  </m:func>
                                </m:den>
                              </m:f>
                            </m:e>
                          </m:d>
                        </m:e>
                      </m:func>
                      <m:r>
                        <a:rPr lang="en-GB" sz="1800" i="1">
                          <a:latin typeface="Cambria Math" panose="02040503050406030204" pitchFamily="18" charset="0"/>
                          <a:ea typeface="Cambria Math" panose="02040503050406030204" pitchFamily="18" charset="0"/>
                        </a:rPr>
                        <m:t>−2</m:t>
                      </m:r>
                      <m:func>
                        <m:funcPr>
                          <m:ctrlPr>
                            <a:rPr lang="en-US" sz="1800" i="1">
                              <a:latin typeface="Cambria Math" panose="02040503050406030204" pitchFamily="18" charset="0"/>
                            </a:rPr>
                          </m:ctrlPr>
                        </m:funcPr>
                        <m:fName>
                          <m:sSup>
                            <m:sSupPr>
                              <m:ctrlPr>
                                <a:rPr lang="en-US" sz="1800" i="1">
                                  <a:latin typeface="Cambria Math" panose="02040503050406030204" pitchFamily="18" charset="0"/>
                                </a:rPr>
                              </m:ctrlPr>
                            </m:sSupPr>
                            <m:e>
                              <m:r>
                                <m:rPr>
                                  <m:sty m:val="p"/>
                                </m:rPr>
                                <a:rPr lang="en-US" sz="1800">
                                  <a:latin typeface="Cambria Math" panose="02040503050406030204" pitchFamily="18" charset="0"/>
                                </a:rPr>
                                <m:t>tan</m:t>
                              </m:r>
                            </m:e>
                            <m:sup>
                              <m:r>
                                <a:rPr lang="en-US" sz="1800" i="1">
                                  <a:latin typeface="Cambria Math" panose="02040503050406030204" pitchFamily="18" charset="0"/>
                                </a:rPr>
                                <m:t>−1</m:t>
                              </m:r>
                            </m:sup>
                          </m:sSup>
                        </m:fName>
                        <m:e>
                          <m:d>
                            <m:dPr>
                              <m:ctrlPr>
                                <a:rPr lang="en-US" sz="1800" i="1">
                                  <a:latin typeface="Cambria Math" panose="02040503050406030204" pitchFamily="18" charset="0"/>
                                </a:rPr>
                              </m:ctrlPr>
                            </m:dPr>
                            <m:e>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2</m:t>
                                          </m:r>
                                        </m:sub>
                                        <m:sup>
                                          <m:r>
                                            <a:rPr lang="en-GB" sz="1800" i="1">
                                              <a:latin typeface="Cambria Math" panose="02040503050406030204" pitchFamily="18" charset="0"/>
                                              <a:ea typeface="Cambria Math" panose="02040503050406030204" pitchFamily="18" charset="0"/>
                                            </a:rPr>
                                            <m:t>2</m:t>
                                          </m:r>
                                        </m:sup>
                                      </m:sSubSup>
                                    </m:e>
                                  </m:rad>
                                </m:num>
                                <m:den>
                                  <m:func>
                                    <m:funcPr>
                                      <m:ctrlPr>
                                        <a:rPr lang="en-GB" sz="1800" i="1">
                                          <a:latin typeface="Cambria Math" panose="02040503050406030204" pitchFamily="18" charset="0"/>
                                        </a:rPr>
                                      </m:ctrlPr>
                                    </m:funcPr>
                                    <m:fName>
                                      <m:sSubSup>
                                        <m:sSubSupPr>
                                          <m:ctrlPr>
                                            <a:rPr lang="en-GB" sz="1800" i="1">
                                              <a:latin typeface="Cambria Math" panose="02040503050406030204" pitchFamily="18" charset="0"/>
                                            </a:rPr>
                                          </m:ctrlPr>
                                        </m:sSubSupPr>
                                        <m:e>
                                          <m:r>
                                            <a:rPr lang="en-GB" sz="1800" i="1">
                                              <a:latin typeface="Cambria Math" panose="02040503050406030204" pitchFamily="18" charset="0"/>
                                            </a:rPr>
                                            <m:t>𝑛</m:t>
                                          </m:r>
                                        </m:e>
                                        <m:sub>
                                          <m:r>
                                            <a:rPr lang="en-GB" sz="1800" i="1">
                                              <a:latin typeface="Cambria Math" panose="02040503050406030204" pitchFamily="18" charset="0"/>
                                            </a:rPr>
                                            <m:t>2</m:t>
                                          </m:r>
                                        </m:sub>
                                        <m:sup>
                                          <m:r>
                                            <a:rPr lang="en-GB" sz="1800" i="1">
                                              <a:latin typeface="Cambria Math" panose="02040503050406030204" pitchFamily="18" charset="0"/>
                                            </a:rPr>
                                            <m:t>2</m:t>
                                          </m:r>
                                        </m:sup>
                                      </m:sSubSup>
                                      <m:r>
                                        <m:rPr>
                                          <m:sty m:val="p"/>
                                        </m:rPr>
                                        <a:rPr lang="en-GB" sz="1800">
                                          <a:latin typeface="Cambria Math" panose="02040503050406030204" pitchFamily="18" charset="0"/>
                                        </a:rPr>
                                        <m:t>cos</m:t>
                                      </m:r>
                                    </m:fNa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e>
                                  </m:func>
                                </m:den>
                              </m:f>
                            </m:e>
                          </m:d>
                        </m:e>
                      </m:func>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𝜋</m:t>
                          </m:r>
                        </m:num>
                        <m:den>
                          <m:r>
                            <a:rPr lang="en-GB" sz="1800" b="0" i="1" smtClean="0">
                              <a:latin typeface="Cambria Math" panose="02040503050406030204" pitchFamily="18" charset="0"/>
                              <a:ea typeface="Cambria Math" panose="02040503050406030204" pitchFamily="18" charset="0"/>
                            </a:rPr>
                            <m:t>4</m:t>
                          </m:r>
                        </m:den>
                      </m:f>
                    </m:oMath>
                  </m:oMathPara>
                </a14:m>
                <a:endParaRPr lang="en-US" sz="1800" dirty="0"/>
              </a:p>
            </p:txBody>
          </p:sp>
        </mc:Choice>
        <mc:Fallback>
          <p:sp>
            <p:nvSpPr>
              <p:cNvPr id="43" name="TextBox 42">
                <a:extLst>
                  <a:ext uri="{FF2B5EF4-FFF2-40B4-BE49-F238E27FC236}">
                    <a16:creationId xmlns:a16="http://schemas.microsoft.com/office/drawing/2014/main" id="{A9AC068D-25B7-3341-AC85-AAFA96591D95}"/>
                  </a:ext>
                </a:extLst>
              </p:cNvPr>
              <p:cNvSpPr txBox="1">
                <a:spLocks noRot="1" noChangeAspect="1" noMove="1" noResize="1" noEditPoints="1" noAdjustHandles="1" noChangeArrowheads="1" noChangeShapeType="1" noTextEdit="1"/>
              </p:cNvSpPr>
              <p:nvPr/>
            </p:nvSpPr>
            <p:spPr>
              <a:xfrm>
                <a:off x="1292221" y="3583510"/>
                <a:ext cx="6850857" cy="8175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EB29066-6421-C24C-AD5A-E978D3364697}"/>
                  </a:ext>
                </a:extLst>
              </p:cNvPr>
              <p:cNvSpPr txBox="1"/>
              <p:nvPr/>
            </p:nvSpPr>
            <p:spPr>
              <a:xfrm>
                <a:off x="2174008" y="4778423"/>
                <a:ext cx="2188512" cy="369332"/>
              </a:xfrm>
              <a:prstGeom prst="rect">
                <a:avLst/>
              </a:prstGeom>
              <a:noFill/>
            </p:spPr>
            <p:txBody>
              <a:bodyPr wrap="square">
                <a:spAutoFit/>
              </a:bodyPr>
              <a:lstStyle/>
              <a:p>
                <a14:m>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=1.5</m:t>
                    </m:r>
                  </m:oMath>
                </a14:m>
                <a:r>
                  <a:rPr lang="en-US" sz="1800" dirty="0"/>
                  <a:t>,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r>
                      <a:rPr lang="en-GB" sz="1800" i="1">
                        <a:latin typeface="Cambria Math" panose="02040503050406030204" pitchFamily="18" charset="0"/>
                      </a:rPr>
                      <m:t>=</m:t>
                    </m:r>
                    <m:r>
                      <a:rPr lang="en-GB" sz="1800" b="0" i="1" smtClean="0">
                        <a:latin typeface="Cambria Math" panose="02040503050406030204" pitchFamily="18" charset="0"/>
                      </a:rPr>
                      <m:t>1</m:t>
                    </m:r>
                  </m:oMath>
                </a14:m>
                <a:r>
                  <a:rPr lang="en-US" sz="1800" dirty="0"/>
                  <a:t> </a:t>
                </a:r>
              </a:p>
            </p:txBody>
          </p:sp>
        </mc:Choice>
        <mc:Fallback xmlns="">
          <p:sp>
            <p:nvSpPr>
              <p:cNvPr id="45" name="TextBox 44">
                <a:extLst>
                  <a:ext uri="{FF2B5EF4-FFF2-40B4-BE49-F238E27FC236}">
                    <a16:creationId xmlns:a16="http://schemas.microsoft.com/office/drawing/2014/main" id="{6EB29066-6421-C24C-AD5A-E978D3364697}"/>
                  </a:ext>
                </a:extLst>
              </p:cNvPr>
              <p:cNvSpPr txBox="1">
                <a:spLocks noRot="1" noChangeAspect="1" noMove="1" noResize="1" noEditPoints="1" noAdjustHandles="1" noChangeArrowheads="1" noChangeShapeType="1" noTextEdit="1"/>
              </p:cNvSpPr>
              <p:nvPr/>
            </p:nvSpPr>
            <p:spPr>
              <a:xfrm>
                <a:off x="2174008" y="4778423"/>
                <a:ext cx="2188512" cy="369332"/>
              </a:xfrm>
              <a:prstGeom prst="rect">
                <a:avLst/>
              </a:prstGeom>
              <a:blipFill>
                <a:blip r:embed="rId7"/>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6C59933-4468-6548-A533-ACE69D4E85B7}"/>
                  </a:ext>
                </a:extLst>
              </p:cNvPr>
              <p:cNvSpPr txBox="1"/>
              <p:nvPr/>
            </p:nvSpPr>
            <p:spPr>
              <a:xfrm>
                <a:off x="2174008" y="5406664"/>
                <a:ext cx="2069381" cy="369332"/>
              </a:xfrm>
              <a:prstGeom prst="rect">
                <a:avLst/>
              </a:prstGeom>
              <a:noFill/>
            </p:spPr>
            <p:txBody>
              <a:bodyPr wrap="square">
                <a:spAutoFit/>
              </a:bodyPr>
              <a:lstStyle/>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ea typeface="Cambria Math" panose="02040503050406030204" pitchFamily="18" charset="0"/>
                      </a:rPr>
                      <m:t>=50.2°</m:t>
                    </m:r>
                  </m:oMath>
                </a14:m>
                <a:r>
                  <a:rPr lang="en-US" sz="1800" dirty="0"/>
                  <a:t> or 53.3</a:t>
                </a:r>
                <a14:m>
                  <m:oMath xmlns:m="http://schemas.openxmlformats.org/officeDocument/2006/math">
                    <m:r>
                      <a:rPr lang="en-GB" sz="1800" i="1">
                        <a:latin typeface="Cambria Math" panose="02040503050406030204" pitchFamily="18" charset="0"/>
                        <a:ea typeface="Cambria Math" panose="02040503050406030204" pitchFamily="18" charset="0"/>
                      </a:rPr>
                      <m:t>°</m:t>
                    </m:r>
                  </m:oMath>
                </a14:m>
                <a:endParaRPr lang="en-US" sz="1800" dirty="0"/>
              </a:p>
            </p:txBody>
          </p:sp>
        </mc:Choice>
        <mc:Fallback xmlns="">
          <p:sp>
            <p:nvSpPr>
              <p:cNvPr id="47" name="TextBox 46">
                <a:extLst>
                  <a:ext uri="{FF2B5EF4-FFF2-40B4-BE49-F238E27FC236}">
                    <a16:creationId xmlns:a16="http://schemas.microsoft.com/office/drawing/2014/main" id="{16C59933-4468-6548-A533-ACE69D4E85B7}"/>
                  </a:ext>
                </a:extLst>
              </p:cNvPr>
              <p:cNvSpPr txBox="1">
                <a:spLocks noRot="1" noChangeAspect="1" noMove="1" noResize="1" noEditPoints="1" noAdjustHandles="1" noChangeArrowheads="1" noChangeShapeType="1" noTextEdit="1"/>
              </p:cNvSpPr>
              <p:nvPr/>
            </p:nvSpPr>
            <p:spPr>
              <a:xfrm>
                <a:off x="2174008" y="5406664"/>
                <a:ext cx="2069381" cy="369332"/>
              </a:xfrm>
              <a:prstGeom prst="rect">
                <a:avLst/>
              </a:prstGeom>
              <a:blipFill>
                <a:blip r:embed="rId8"/>
                <a:stretch>
                  <a:fillRect t="-6452" b="-19355"/>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81AE773-138D-2E47-AC0A-9FA1275D2DB6}"/>
              </a:ext>
            </a:extLst>
          </p:cNvPr>
          <p:cNvSpPr txBox="1"/>
          <p:nvPr/>
        </p:nvSpPr>
        <p:spPr>
          <a:xfrm>
            <a:off x="764647" y="4793948"/>
            <a:ext cx="1409360" cy="369332"/>
          </a:xfrm>
          <a:prstGeom prst="rect">
            <a:avLst/>
          </a:prstGeom>
          <a:noFill/>
        </p:spPr>
        <p:txBody>
          <a:bodyPr wrap="none" rtlCol="0">
            <a:spAutoFit/>
          </a:bodyPr>
          <a:lstStyle/>
          <a:p>
            <a:r>
              <a:rPr lang="en-US" sz="1800" dirty="0"/>
              <a:t>For example:</a:t>
            </a:r>
          </a:p>
        </p:txBody>
      </p:sp>
      <p:cxnSp>
        <p:nvCxnSpPr>
          <p:cNvPr id="49" name="Straight Connector 48">
            <a:extLst>
              <a:ext uri="{FF2B5EF4-FFF2-40B4-BE49-F238E27FC236}">
                <a16:creationId xmlns:a16="http://schemas.microsoft.com/office/drawing/2014/main" id="{EE1B696B-0BA3-A946-8462-D56742524105}"/>
              </a:ext>
            </a:extLst>
          </p:cNvPr>
          <p:cNvCxnSpPr/>
          <p:nvPr/>
        </p:nvCxnSpPr>
        <p:spPr bwMode="auto">
          <a:xfrm>
            <a:off x="5450682" y="5384697"/>
            <a:ext cx="0" cy="10001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4B9FB682-5719-3B4A-A639-8EF750EB134D}"/>
              </a:ext>
            </a:extLst>
          </p:cNvPr>
          <p:cNvCxnSpPr/>
          <p:nvPr/>
        </p:nvCxnSpPr>
        <p:spPr bwMode="auto">
          <a:xfrm flipV="1">
            <a:off x="5450682" y="4598884"/>
            <a:ext cx="2486025" cy="7858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8018E878-8249-074F-ABE7-672D209AECF9}"/>
              </a:ext>
            </a:extLst>
          </p:cNvPr>
          <p:cNvCxnSpPr/>
          <p:nvPr/>
        </p:nvCxnSpPr>
        <p:spPr bwMode="auto">
          <a:xfrm flipV="1">
            <a:off x="5450681" y="5614534"/>
            <a:ext cx="2486025" cy="7858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0525C8DC-B890-D441-BB05-DC6DA967146F}"/>
              </a:ext>
            </a:extLst>
          </p:cNvPr>
          <p:cNvCxnSpPr/>
          <p:nvPr/>
        </p:nvCxnSpPr>
        <p:spPr bwMode="auto">
          <a:xfrm>
            <a:off x="7936706" y="4598884"/>
            <a:ext cx="0" cy="10001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Arrow Connector 52">
            <a:extLst>
              <a:ext uri="{FF2B5EF4-FFF2-40B4-BE49-F238E27FC236}">
                <a16:creationId xmlns:a16="http://schemas.microsoft.com/office/drawing/2014/main" id="{6033B667-00F7-CC4E-8C9B-FBA0C12E504C}"/>
              </a:ext>
            </a:extLst>
          </p:cNvPr>
          <p:cNvCxnSpPr/>
          <p:nvPr/>
        </p:nvCxnSpPr>
        <p:spPr bwMode="auto">
          <a:xfrm>
            <a:off x="4750595" y="6099072"/>
            <a:ext cx="165735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cxnSp>
        <p:nvCxnSpPr>
          <p:cNvPr id="54" name="Straight Arrow Connector 53">
            <a:extLst>
              <a:ext uri="{FF2B5EF4-FFF2-40B4-BE49-F238E27FC236}">
                <a16:creationId xmlns:a16="http://schemas.microsoft.com/office/drawing/2014/main" id="{29DE86CA-F9CD-934D-B5E6-A7EDA9AA438B}"/>
              </a:ext>
            </a:extLst>
          </p:cNvPr>
          <p:cNvCxnSpPr>
            <a:cxnSpLocks/>
          </p:cNvCxnSpPr>
          <p:nvPr/>
        </p:nvCxnSpPr>
        <p:spPr bwMode="auto">
          <a:xfrm flipV="1">
            <a:off x="6407945" y="4852487"/>
            <a:ext cx="771523" cy="1246585"/>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cxnSp>
        <p:nvCxnSpPr>
          <p:cNvPr id="55" name="Straight Connector 54">
            <a:extLst>
              <a:ext uri="{FF2B5EF4-FFF2-40B4-BE49-F238E27FC236}">
                <a16:creationId xmlns:a16="http://schemas.microsoft.com/office/drawing/2014/main" id="{E7C0F52A-16D0-A44E-98D7-EB209A49A059}"/>
              </a:ext>
            </a:extLst>
          </p:cNvPr>
          <p:cNvCxnSpPr>
            <a:cxnSpLocks/>
          </p:cNvCxnSpPr>
          <p:nvPr/>
        </p:nvCxnSpPr>
        <p:spPr bwMode="auto">
          <a:xfrm>
            <a:off x="6136482" y="5400222"/>
            <a:ext cx="400049" cy="1107280"/>
          </a:xfrm>
          <a:prstGeom prst="line">
            <a:avLst/>
          </a:prstGeom>
          <a:solidFill>
            <a:schemeClr val="accent1"/>
          </a:solidFill>
          <a:ln w="952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6D5EE11-1F49-6A43-B5E9-7E05A66D7606}"/>
                  </a:ext>
                </a:extLst>
              </p:cNvPr>
              <p:cNvSpPr txBox="1"/>
              <p:nvPr/>
            </p:nvSpPr>
            <p:spPr>
              <a:xfrm>
                <a:off x="5804299" y="5780181"/>
                <a:ext cx="778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m:oMathPara>
                </a14:m>
                <a:endParaRPr lang="en-US" sz="1800" dirty="0"/>
              </a:p>
            </p:txBody>
          </p:sp>
        </mc:Choice>
        <mc:Fallback xmlns="">
          <p:sp>
            <p:nvSpPr>
              <p:cNvPr id="58" name="TextBox 57">
                <a:extLst>
                  <a:ext uri="{FF2B5EF4-FFF2-40B4-BE49-F238E27FC236}">
                    <a16:creationId xmlns:a16="http://schemas.microsoft.com/office/drawing/2014/main" id="{06D5EE11-1F49-6A43-B5E9-7E05A66D7606}"/>
                  </a:ext>
                </a:extLst>
              </p:cNvPr>
              <p:cNvSpPr txBox="1">
                <a:spLocks noRot="1" noChangeAspect="1" noMove="1" noResize="1" noEditPoints="1" noAdjustHandles="1" noChangeArrowheads="1" noChangeShapeType="1" noTextEdit="1"/>
              </p:cNvSpPr>
              <p:nvPr/>
            </p:nvSpPr>
            <p:spPr>
              <a:xfrm>
                <a:off x="5804299" y="5780181"/>
                <a:ext cx="77866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9369276-0B22-4646-BC82-74491171AEA1}"/>
                  </a:ext>
                </a:extLst>
              </p:cNvPr>
              <p:cNvSpPr txBox="1"/>
              <p:nvPr/>
            </p:nvSpPr>
            <p:spPr>
              <a:xfrm>
                <a:off x="5209581" y="6046174"/>
                <a:ext cx="778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m:oMathPara>
                </a14:m>
                <a:endParaRPr lang="en-US" sz="1800" dirty="0"/>
              </a:p>
            </p:txBody>
          </p:sp>
        </mc:Choice>
        <mc:Fallback xmlns="">
          <p:sp>
            <p:nvSpPr>
              <p:cNvPr id="59" name="TextBox 58">
                <a:extLst>
                  <a:ext uri="{FF2B5EF4-FFF2-40B4-BE49-F238E27FC236}">
                    <a16:creationId xmlns:a16="http://schemas.microsoft.com/office/drawing/2014/main" id="{A9369276-0B22-4646-BC82-74491171AEA1}"/>
                  </a:ext>
                </a:extLst>
              </p:cNvPr>
              <p:cNvSpPr txBox="1">
                <a:spLocks noRot="1" noChangeAspect="1" noMove="1" noResize="1" noEditPoints="1" noAdjustHandles="1" noChangeArrowheads="1" noChangeShapeType="1" noTextEdit="1"/>
              </p:cNvSpPr>
              <p:nvPr/>
            </p:nvSpPr>
            <p:spPr>
              <a:xfrm>
                <a:off x="5209581" y="6046174"/>
                <a:ext cx="778669" cy="369332"/>
              </a:xfrm>
              <a:prstGeom prst="rect">
                <a:avLst/>
              </a:prstGeom>
              <a:blipFill>
                <a:blip r:embed="rId10"/>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166E745C-FBD9-CA48-8167-F50A18AAE8AF}"/>
              </a:ext>
            </a:extLst>
          </p:cNvPr>
          <p:cNvCxnSpPr>
            <a:cxnSpLocks/>
          </p:cNvCxnSpPr>
          <p:nvPr/>
        </p:nvCxnSpPr>
        <p:spPr bwMode="auto">
          <a:xfrm flipH="1" flipV="1">
            <a:off x="5796503" y="5804572"/>
            <a:ext cx="2652" cy="2756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Oval 26">
            <a:extLst>
              <a:ext uri="{FF2B5EF4-FFF2-40B4-BE49-F238E27FC236}">
                <a16:creationId xmlns:a16="http://schemas.microsoft.com/office/drawing/2014/main" id="{CC73B101-2640-8048-9C85-9D1352F3C868}"/>
              </a:ext>
            </a:extLst>
          </p:cNvPr>
          <p:cNvSpPr>
            <a:spLocks noChangeAspect="1"/>
          </p:cNvSpPr>
          <p:nvPr/>
        </p:nvSpPr>
        <p:spPr>
          <a:xfrm>
            <a:off x="5767927" y="6065891"/>
            <a:ext cx="72000" cy="72000"/>
          </a:xfrm>
          <a:prstGeom prst="ellips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Oval 27">
            <a:extLst>
              <a:ext uri="{FF2B5EF4-FFF2-40B4-BE49-F238E27FC236}">
                <a16:creationId xmlns:a16="http://schemas.microsoft.com/office/drawing/2014/main" id="{FC136548-143A-D742-B11A-B00CF10F2009}"/>
              </a:ext>
            </a:extLst>
          </p:cNvPr>
          <p:cNvSpPr>
            <a:spLocks noChangeAspect="1"/>
          </p:cNvSpPr>
          <p:nvPr/>
        </p:nvSpPr>
        <p:spPr>
          <a:xfrm>
            <a:off x="5703583" y="6009072"/>
            <a:ext cx="180000" cy="18000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5FF2723-F459-BD4F-89C0-02300485EFCE}"/>
                  </a:ext>
                </a:extLst>
              </p:cNvPr>
              <p:cNvSpPr txBox="1"/>
              <p:nvPr/>
            </p:nvSpPr>
            <p:spPr>
              <a:xfrm>
                <a:off x="5705864" y="6292864"/>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66" name="TextBox 65">
                <a:extLst>
                  <a:ext uri="{FF2B5EF4-FFF2-40B4-BE49-F238E27FC236}">
                    <a16:creationId xmlns:a16="http://schemas.microsoft.com/office/drawing/2014/main" id="{65FF2723-F459-BD4F-89C0-02300485EFCE}"/>
                  </a:ext>
                </a:extLst>
              </p:cNvPr>
              <p:cNvSpPr txBox="1">
                <a:spLocks noRot="1" noChangeAspect="1" noMove="1" noResize="1" noEditPoints="1" noAdjustHandles="1" noChangeArrowheads="1" noChangeShapeType="1" noTextEdit="1"/>
              </p:cNvSpPr>
              <p:nvPr/>
            </p:nvSpPr>
            <p:spPr>
              <a:xfrm>
                <a:off x="5705864" y="6292864"/>
                <a:ext cx="426720" cy="336374"/>
              </a:xfrm>
              <a:prstGeom prst="rect">
                <a:avLst/>
              </a:prstGeom>
              <a:blipFill>
                <a:blip r:embed="rId11"/>
                <a:stretch>
                  <a:fillRect l="-11765" t="-3704" r="-11765"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5B7CD14-F2E7-924A-90B1-CE3E81BB0D73}"/>
                  </a:ext>
                </a:extLst>
              </p:cNvPr>
              <p:cNvSpPr txBox="1"/>
              <p:nvPr/>
            </p:nvSpPr>
            <p:spPr>
              <a:xfrm>
                <a:off x="5493830" y="5496928"/>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67" name="TextBox 66">
                <a:extLst>
                  <a:ext uri="{FF2B5EF4-FFF2-40B4-BE49-F238E27FC236}">
                    <a16:creationId xmlns:a16="http://schemas.microsoft.com/office/drawing/2014/main" id="{25B7CD14-F2E7-924A-90B1-CE3E81BB0D73}"/>
                  </a:ext>
                </a:extLst>
              </p:cNvPr>
              <p:cNvSpPr txBox="1">
                <a:spLocks noRot="1" noChangeAspect="1" noMove="1" noResize="1" noEditPoints="1" noAdjustHandles="1" noChangeArrowheads="1" noChangeShapeType="1" noTextEdit="1"/>
              </p:cNvSpPr>
              <p:nvPr/>
            </p:nvSpPr>
            <p:spPr>
              <a:xfrm>
                <a:off x="5493830" y="5496928"/>
                <a:ext cx="426720" cy="366832"/>
              </a:xfrm>
              <a:prstGeom prst="rect">
                <a:avLst/>
              </a:prstGeom>
              <a:blipFill>
                <a:blip r:embed="rId12"/>
                <a:stretch>
                  <a:fillRect l="-11429" t="-3333" r="-8571" b="-20000"/>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F0BC1050-5231-A343-9E8F-B9CC567DDEEA}"/>
              </a:ext>
            </a:extLst>
          </p:cNvPr>
          <p:cNvCxnSpPr>
            <a:cxnSpLocks/>
          </p:cNvCxnSpPr>
          <p:nvPr/>
        </p:nvCxnSpPr>
        <p:spPr bwMode="auto">
          <a:xfrm flipH="1" flipV="1">
            <a:off x="6535206" y="5268761"/>
            <a:ext cx="274114" cy="1645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4DA705C7-3251-8342-A938-7DCADC0A540C}"/>
              </a:ext>
            </a:extLst>
          </p:cNvPr>
          <p:cNvSpPr>
            <a:spLocks noChangeAspect="1"/>
          </p:cNvSpPr>
          <p:nvPr/>
        </p:nvSpPr>
        <p:spPr>
          <a:xfrm>
            <a:off x="6792105" y="5405942"/>
            <a:ext cx="72000" cy="72000"/>
          </a:xfrm>
          <a:prstGeom prst="ellips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5" name="Oval 84">
            <a:extLst>
              <a:ext uri="{FF2B5EF4-FFF2-40B4-BE49-F238E27FC236}">
                <a16:creationId xmlns:a16="http://schemas.microsoft.com/office/drawing/2014/main" id="{30353C01-60C3-9A4A-B27A-540994DA9DD1}"/>
              </a:ext>
            </a:extLst>
          </p:cNvPr>
          <p:cNvSpPr>
            <a:spLocks noChangeAspect="1"/>
          </p:cNvSpPr>
          <p:nvPr/>
        </p:nvSpPr>
        <p:spPr>
          <a:xfrm>
            <a:off x="6727761" y="5349123"/>
            <a:ext cx="180000" cy="18000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C4E7C9F-CB42-8D4D-8A63-61061D8051CC}"/>
                  </a:ext>
                </a:extLst>
              </p:cNvPr>
              <p:cNvSpPr txBox="1"/>
              <p:nvPr/>
            </p:nvSpPr>
            <p:spPr>
              <a:xfrm>
                <a:off x="6873033" y="5418473"/>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86" name="TextBox 85">
                <a:extLst>
                  <a:ext uri="{FF2B5EF4-FFF2-40B4-BE49-F238E27FC236}">
                    <a16:creationId xmlns:a16="http://schemas.microsoft.com/office/drawing/2014/main" id="{DC4E7C9F-CB42-8D4D-8A63-61061D8051CC}"/>
                  </a:ext>
                </a:extLst>
              </p:cNvPr>
              <p:cNvSpPr txBox="1">
                <a:spLocks noRot="1" noChangeAspect="1" noMove="1" noResize="1" noEditPoints="1" noAdjustHandles="1" noChangeArrowheads="1" noChangeShapeType="1" noTextEdit="1"/>
              </p:cNvSpPr>
              <p:nvPr/>
            </p:nvSpPr>
            <p:spPr>
              <a:xfrm>
                <a:off x="6873033" y="5418473"/>
                <a:ext cx="456728" cy="336374"/>
              </a:xfrm>
              <a:prstGeom prst="rect">
                <a:avLst/>
              </a:prstGeom>
              <a:blipFill>
                <a:blip r:embed="rId13"/>
                <a:stretch>
                  <a:fillRect l="-8108" t="-3571" r="-1081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F2741CF-CA32-C741-91C3-2FF4703DA583}"/>
                  </a:ext>
                </a:extLst>
              </p:cNvPr>
              <p:cNvSpPr txBox="1"/>
              <p:nvPr/>
            </p:nvSpPr>
            <p:spPr>
              <a:xfrm>
                <a:off x="6245665" y="5375484"/>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87" name="TextBox 86">
                <a:extLst>
                  <a:ext uri="{FF2B5EF4-FFF2-40B4-BE49-F238E27FC236}">
                    <a16:creationId xmlns:a16="http://schemas.microsoft.com/office/drawing/2014/main" id="{EF2741CF-CA32-C741-91C3-2FF4703DA583}"/>
                  </a:ext>
                </a:extLst>
              </p:cNvPr>
              <p:cNvSpPr txBox="1">
                <a:spLocks noRot="1" noChangeAspect="1" noMove="1" noResize="1" noEditPoints="1" noAdjustHandles="1" noChangeArrowheads="1" noChangeShapeType="1" noTextEdit="1"/>
              </p:cNvSpPr>
              <p:nvPr/>
            </p:nvSpPr>
            <p:spPr>
              <a:xfrm>
                <a:off x="6245665" y="5375484"/>
                <a:ext cx="456728" cy="366832"/>
              </a:xfrm>
              <a:prstGeom prst="rect">
                <a:avLst/>
              </a:prstGeom>
              <a:blipFill>
                <a:blip r:embed="rId14"/>
                <a:stretch>
                  <a:fillRect l="-11111" t="-6667" r="-11111" b="-16667"/>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CD1C08-3124-F543-8BE6-902679012D82}"/>
              </a:ext>
            </a:extLst>
          </p:cNvPr>
          <p:cNvGrpSpPr/>
          <p:nvPr/>
        </p:nvGrpSpPr>
        <p:grpSpPr>
          <a:xfrm>
            <a:off x="101731" y="754761"/>
            <a:ext cx="5346700" cy="4566074"/>
            <a:chOff x="1587500" y="1098126"/>
            <a:chExt cx="5346700" cy="4566074"/>
          </a:xfrm>
        </p:grpSpPr>
        <p:sp>
          <p:nvSpPr>
            <p:cNvPr id="33" name="Rectangle 32">
              <a:extLst>
                <a:ext uri="{FF2B5EF4-FFF2-40B4-BE49-F238E27FC236}">
                  <a16:creationId xmlns:a16="http://schemas.microsoft.com/office/drawing/2014/main" id="{BCFF09F8-7CDC-5C4A-AC21-4DE0AADB19C8}"/>
                </a:ext>
              </a:extLst>
            </p:cNvPr>
            <p:cNvSpPr/>
            <p:nvPr/>
          </p:nvSpPr>
          <p:spPr>
            <a:xfrm>
              <a:off x="1587500" y="1098126"/>
              <a:ext cx="5346700" cy="4566074"/>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34" name="Picture 33">
              <a:extLst>
                <a:ext uri="{FF2B5EF4-FFF2-40B4-BE49-F238E27FC236}">
                  <a16:creationId xmlns:a16="http://schemas.microsoft.com/office/drawing/2014/main" id="{108AF98A-3138-464B-8E28-15D864C50E0F}"/>
                </a:ext>
              </a:extLst>
            </p:cNvPr>
            <p:cNvPicPr>
              <a:picLocks noChangeAspect="1"/>
            </p:cNvPicPr>
            <p:nvPr/>
          </p:nvPicPr>
          <p:blipFill>
            <a:blip r:embed="rId15"/>
            <a:stretch>
              <a:fillRect/>
            </a:stretch>
          </p:blipFill>
          <p:spPr>
            <a:xfrm>
              <a:off x="1752600" y="1098126"/>
              <a:ext cx="5181600" cy="4356100"/>
            </a:xfrm>
            <a:prstGeom prst="rect">
              <a:avLst/>
            </a:prstGeom>
          </p:spPr>
        </p:pic>
        <p:cxnSp>
          <p:nvCxnSpPr>
            <p:cNvPr id="35" name="Straight Arrow Connector 34">
              <a:extLst>
                <a:ext uri="{FF2B5EF4-FFF2-40B4-BE49-F238E27FC236}">
                  <a16:creationId xmlns:a16="http://schemas.microsoft.com/office/drawing/2014/main" id="{E36DD0AD-DD83-5349-9EED-5F5F72EE9D63}"/>
                </a:ext>
              </a:extLst>
            </p:cNvPr>
            <p:cNvCxnSpPr/>
            <p:nvPr/>
          </p:nvCxnSpPr>
          <p:spPr bwMode="auto">
            <a:xfrm>
              <a:off x="4051300" y="4521200"/>
              <a:ext cx="0" cy="177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240B76FD-6C12-B04F-8620-CD8E24F97AF8}"/>
                </a:ext>
              </a:extLst>
            </p:cNvPr>
            <p:cNvCxnSpPr/>
            <p:nvPr/>
          </p:nvCxnSpPr>
          <p:spPr bwMode="auto">
            <a:xfrm>
              <a:off x="4800600" y="4546600"/>
              <a:ext cx="0" cy="177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041429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Rhomb</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B97281-F8F2-FA4B-9D92-3720346183A3}"/>
                  </a:ext>
                </a:extLst>
              </p:cNvPr>
              <p:cNvSpPr txBox="1"/>
              <p:nvPr/>
            </p:nvSpPr>
            <p:spPr>
              <a:xfrm>
                <a:off x="1114423" y="871904"/>
                <a:ext cx="7286625" cy="1754326"/>
              </a:xfrm>
              <a:prstGeom prst="rect">
                <a:avLst/>
              </a:prstGeom>
              <a:noFill/>
            </p:spPr>
            <p:txBody>
              <a:bodyPr wrap="square" rtlCol="0">
                <a:spAutoFit/>
              </a:bodyPr>
              <a:lstStyle/>
              <a:p>
                <a:r>
                  <a:rPr lang="en-GB" sz="1800" dirty="0"/>
                  <a:t>One TIR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a14:m>
                <a:r>
                  <a:rPr lang="en-US" sz="1800" dirty="0"/>
                  <a:t> induces 45</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dirty="0"/>
                  <a:t> phase change, two TIR will induce 90</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 </m:t>
                    </m:r>
                  </m:oMath>
                </a14:m>
                <a:r>
                  <a:rPr lang="en-US" sz="1800" dirty="0"/>
                  <a:t>phase change (equivalent to a quarter waveplate), …four TIR will induce 180</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 </m:t>
                    </m:r>
                  </m:oMath>
                </a14:m>
                <a:r>
                  <a:rPr lang="en-US" sz="1800" dirty="0"/>
                  <a:t>phase change (equivalent to a half waveplate). </a:t>
                </a:r>
              </a:p>
              <a:p>
                <a:r>
                  <a:rPr lang="en-US" sz="1800" dirty="0"/>
                  <a:t>A slab of crystal is cut to a tilt angle of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a14:m>
                <a:r>
                  <a:rPr lang="en-US" sz="1800" dirty="0"/>
                  <a:t>. Light incident normal to the surface undergo TIR inside the crystal will induce the desired phase change. Such device is called Fresnel rhomb.</a:t>
                </a:r>
              </a:p>
            </p:txBody>
          </p:sp>
        </mc:Choice>
        <mc:Fallback xmlns="">
          <p:sp>
            <p:nvSpPr>
              <p:cNvPr id="2" name="TextBox 1">
                <a:extLst>
                  <a:ext uri="{FF2B5EF4-FFF2-40B4-BE49-F238E27FC236}">
                    <a16:creationId xmlns:a16="http://schemas.microsoft.com/office/drawing/2014/main" id="{97B97281-F8F2-FA4B-9D92-3720346183A3}"/>
                  </a:ext>
                </a:extLst>
              </p:cNvPr>
              <p:cNvSpPr txBox="1">
                <a:spLocks noRot="1" noChangeAspect="1" noMove="1" noResize="1" noEditPoints="1" noAdjustHandles="1" noChangeArrowheads="1" noChangeShapeType="1" noTextEdit="1"/>
              </p:cNvSpPr>
              <p:nvPr/>
            </p:nvSpPr>
            <p:spPr>
              <a:xfrm>
                <a:off x="1114423" y="871904"/>
                <a:ext cx="7286625" cy="1754326"/>
              </a:xfrm>
              <a:prstGeom prst="rect">
                <a:avLst/>
              </a:prstGeom>
              <a:blipFill>
                <a:blip r:embed="rId3"/>
                <a:stretch>
                  <a:fillRect l="-696" t="-1439" b="-431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E9BC235-ADE2-AC4C-AA1C-E50E683A62A0}"/>
              </a:ext>
            </a:extLst>
          </p:cNvPr>
          <p:cNvCxnSpPr/>
          <p:nvPr/>
        </p:nvCxnSpPr>
        <p:spPr bwMode="auto">
          <a:xfrm>
            <a:off x="1514475" y="4214813"/>
            <a:ext cx="0" cy="10001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812654B-1377-824C-9286-C4854C3B67CF}"/>
              </a:ext>
            </a:extLst>
          </p:cNvPr>
          <p:cNvCxnSpPr/>
          <p:nvPr/>
        </p:nvCxnSpPr>
        <p:spPr bwMode="auto">
          <a:xfrm flipV="1">
            <a:off x="1514475" y="3429000"/>
            <a:ext cx="2486025" cy="7858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A1CC560A-5B2D-F44C-A6A6-B1D3F5BB6745}"/>
              </a:ext>
            </a:extLst>
          </p:cNvPr>
          <p:cNvCxnSpPr/>
          <p:nvPr/>
        </p:nvCxnSpPr>
        <p:spPr bwMode="auto">
          <a:xfrm flipV="1">
            <a:off x="1514474" y="4444650"/>
            <a:ext cx="2486025" cy="7858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720CA045-E151-7647-B228-4EB3BBC9F4FA}"/>
              </a:ext>
            </a:extLst>
          </p:cNvPr>
          <p:cNvCxnSpPr/>
          <p:nvPr/>
        </p:nvCxnSpPr>
        <p:spPr bwMode="auto">
          <a:xfrm>
            <a:off x="4000499" y="3429000"/>
            <a:ext cx="0" cy="10001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Arrow Connector 12">
            <a:extLst>
              <a:ext uri="{FF2B5EF4-FFF2-40B4-BE49-F238E27FC236}">
                <a16:creationId xmlns:a16="http://schemas.microsoft.com/office/drawing/2014/main" id="{C90D3D83-65F1-614E-9F2B-02E253412BBC}"/>
              </a:ext>
            </a:extLst>
          </p:cNvPr>
          <p:cNvCxnSpPr/>
          <p:nvPr/>
        </p:nvCxnSpPr>
        <p:spPr bwMode="auto">
          <a:xfrm>
            <a:off x="814388" y="4929188"/>
            <a:ext cx="165735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cxnSp>
        <p:nvCxnSpPr>
          <p:cNvPr id="33" name="Straight Arrow Connector 32">
            <a:extLst>
              <a:ext uri="{FF2B5EF4-FFF2-40B4-BE49-F238E27FC236}">
                <a16:creationId xmlns:a16="http://schemas.microsoft.com/office/drawing/2014/main" id="{FB26960D-4D6F-AB41-92ED-385F49F94668}"/>
              </a:ext>
            </a:extLst>
          </p:cNvPr>
          <p:cNvCxnSpPr>
            <a:cxnSpLocks/>
          </p:cNvCxnSpPr>
          <p:nvPr/>
        </p:nvCxnSpPr>
        <p:spPr bwMode="auto">
          <a:xfrm flipV="1">
            <a:off x="2471738" y="3682603"/>
            <a:ext cx="771523" cy="1246585"/>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cxnSp>
        <p:nvCxnSpPr>
          <p:cNvPr id="35" name="Straight Connector 34">
            <a:extLst>
              <a:ext uri="{FF2B5EF4-FFF2-40B4-BE49-F238E27FC236}">
                <a16:creationId xmlns:a16="http://schemas.microsoft.com/office/drawing/2014/main" id="{1DC3390E-FC17-0042-B97A-C6AC3EACCC47}"/>
              </a:ext>
            </a:extLst>
          </p:cNvPr>
          <p:cNvCxnSpPr>
            <a:cxnSpLocks/>
          </p:cNvCxnSpPr>
          <p:nvPr/>
        </p:nvCxnSpPr>
        <p:spPr bwMode="auto">
          <a:xfrm>
            <a:off x="2200275" y="4230338"/>
            <a:ext cx="400049" cy="110728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9" name="Straight Arrow Connector 38">
            <a:extLst>
              <a:ext uri="{FF2B5EF4-FFF2-40B4-BE49-F238E27FC236}">
                <a16:creationId xmlns:a16="http://schemas.microsoft.com/office/drawing/2014/main" id="{49251676-A21B-814B-A0DD-1251A390509E}"/>
              </a:ext>
            </a:extLst>
          </p:cNvPr>
          <p:cNvCxnSpPr/>
          <p:nvPr/>
        </p:nvCxnSpPr>
        <p:spPr bwMode="auto">
          <a:xfrm>
            <a:off x="3243261" y="3682603"/>
            <a:ext cx="165735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93F9BB-C4D8-A345-9DD5-EE85CB6FBECE}"/>
                  </a:ext>
                </a:extLst>
              </p:cNvPr>
              <p:cNvSpPr txBox="1"/>
              <p:nvPr/>
            </p:nvSpPr>
            <p:spPr>
              <a:xfrm>
                <a:off x="1839516" y="4580697"/>
                <a:ext cx="778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m:oMathPara>
                </a14:m>
                <a:endParaRPr lang="en-US" sz="1800" dirty="0"/>
              </a:p>
            </p:txBody>
          </p:sp>
        </mc:Choice>
        <mc:Fallback xmlns="">
          <p:sp>
            <p:nvSpPr>
              <p:cNvPr id="16" name="TextBox 15">
                <a:extLst>
                  <a:ext uri="{FF2B5EF4-FFF2-40B4-BE49-F238E27FC236}">
                    <a16:creationId xmlns:a16="http://schemas.microsoft.com/office/drawing/2014/main" id="{2F93F9BB-C4D8-A345-9DD5-EE85CB6FBECE}"/>
                  </a:ext>
                </a:extLst>
              </p:cNvPr>
              <p:cNvSpPr txBox="1">
                <a:spLocks noRot="1" noChangeAspect="1" noMove="1" noResize="1" noEditPoints="1" noAdjustHandles="1" noChangeArrowheads="1" noChangeShapeType="1" noTextEdit="1"/>
              </p:cNvSpPr>
              <p:nvPr/>
            </p:nvSpPr>
            <p:spPr>
              <a:xfrm>
                <a:off x="1839516" y="4580697"/>
                <a:ext cx="77866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9620EC9-1FC1-7942-B606-095D44022FC8}"/>
                  </a:ext>
                </a:extLst>
              </p:cNvPr>
              <p:cNvSpPr txBox="1"/>
              <p:nvPr/>
            </p:nvSpPr>
            <p:spPr>
              <a:xfrm>
                <a:off x="1306413" y="4885281"/>
                <a:ext cx="778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m:oMathPara>
                </a14:m>
                <a:endParaRPr lang="en-US" sz="1800" dirty="0"/>
              </a:p>
            </p:txBody>
          </p:sp>
        </mc:Choice>
        <mc:Fallback xmlns="">
          <p:sp>
            <p:nvSpPr>
              <p:cNvPr id="17" name="TextBox 16">
                <a:extLst>
                  <a:ext uri="{FF2B5EF4-FFF2-40B4-BE49-F238E27FC236}">
                    <a16:creationId xmlns:a16="http://schemas.microsoft.com/office/drawing/2014/main" id="{39620EC9-1FC1-7942-B606-095D44022FC8}"/>
                  </a:ext>
                </a:extLst>
              </p:cNvPr>
              <p:cNvSpPr txBox="1">
                <a:spLocks noRot="1" noChangeAspect="1" noMove="1" noResize="1" noEditPoints="1" noAdjustHandles="1" noChangeArrowheads="1" noChangeShapeType="1" noTextEdit="1"/>
              </p:cNvSpPr>
              <p:nvPr/>
            </p:nvSpPr>
            <p:spPr>
              <a:xfrm>
                <a:off x="1306413" y="4885281"/>
                <a:ext cx="778669"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543B1FD7-D367-FC45-8E63-991092907179}"/>
              </a:ext>
            </a:extLst>
          </p:cNvPr>
          <p:cNvCxnSpPr>
            <a:cxnSpLocks/>
          </p:cNvCxnSpPr>
          <p:nvPr/>
        </p:nvCxnSpPr>
        <p:spPr bwMode="auto">
          <a:xfrm>
            <a:off x="3036986" y="3134158"/>
            <a:ext cx="400049" cy="1107280"/>
          </a:xfrm>
          <a:prstGeom prst="line">
            <a:avLst/>
          </a:prstGeom>
          <a:solidFill>
            <a:schemeClr val="accent1"/>
          </a:solidFill>
          <a:ln w="952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9B1401-80F5-594D-83F6-75D82688A5A4}"/>
                  </a:ext>
                </a:extLst>
              </p:cNvPr>
              <p:cNvSpPr txBox="1"/>
              <p:nvPr/>
            </p:nvSpPr>
            <p:spPr>
              <a:xfrm>
                <a:off x="2832497" y="3878961"/>
                <a:ext cx="778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m:oMathPara>
                </a14:m>
                <a:endParaRPr lang="en-US" sz="1800" dirty="0"/>
              </a:p>
            </p:txBody>
          </p:sp>
        </mc:Choice>
        <mc:Fallback xmlns="">
          <p:sp>
            <p:nvSpPr>
              <p:cNvPr id="19" name="TextBox 18">
                <a:extLst>
                  <a:ext uri="{FF2B5EF4-FFF2-40B4-BE49-F238E27FC236}">
                    <a16:creationId xmlns:a16="http://schemas.microsoft.com/office/drawing/2014/main" id="{839B1401-80F5-594D-83F6-75D82688A5A4}"/>
                  </a:ext>
                </a:extLst>
              </p:cNvPr>
              <p:cNvSpPr txBox="1">
                <a:spLocks noRot="1" noChangeAspect="1" noMove="1" noResize="1" noEditPoints="1" noAdjustHandles="1" noChangeArrowheads="1" noChangeShapeType="1" noTextEdit="1"/>
              </p:cNvSpPr>
              <p:nvPr/>
            </p:nvSpPr>
            <p:spPr>
              <a:xfrm>
                <a:off x="2832497" y="3878961"/>
                <a:ext cx="77866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C3591B-4F6A-0049-9DE0-9352F93C7CF5}"/>
                  </a:ext>
                </a:extLst>
              </p:cNvPr>
              <p:cNvSpPr txBox="1"/>
              <p:nvPr/>
            </p:nvSpPr>
            <p:spPr>
              <a:xfrm>
                <a:off x="3134766" y="3701653"/>
                <a:ext cx="778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0</m:t>
                          </m:r>
                        </m:sub>
                      </m:sSub>
                    </m:oMath>
                  </m:oMathPara>
                </a14:m>
                <a:endParaRPr lang="en-US" sz="1800" dirty="0"/>
              </a:p>
            </p:txBody>
          </p:sp>
        </mc:Choice>
        <mc:Fallback xmlns="">
          <p:sp>
            <p:nvSpPr>
              <p:cNvPr id="20" name="TextBox 19">
                <a:extLst>
                  <a:ext uri="{FF2B5EF4-FFF2-40B4-BE49-F238E27FC236}">
                    <a16:creationId xmlns:a16="http://schemas.microsoft.com/office/drawing/2014/main" id="{57C3591B-4F6A-0049-9DE0-9352F93C7CF5}"/>
                  </a:ext>
                </a:extLst>
              </p:cNvPr>
              <p:cNvSpPr txBox="1">
                <a:spLocks noRot="1" noChangeAspect="1" noMove="1" noResize="1" noEditPoints="1" noAdjustHandles="1" noChangeArrowheads="1" noChangeShapeType="1" noTextEdit="1"/>
              </p:cNvSpPr>
              <p:nvPr/>
            </p:nvSpPr>
            <p:spPr>
              <a:xfrm>
                <a:off x="3134766" y="3701653"/>
                <a:ext cx="778669" cy="369332"/>
              </a:xfrm>
              <a:prstGeom prst="rect">
                <a:avLst/>
              </a:prstGeom>
              <a:blipFill>
                <a:blip r:embed="rId7"/>
                <a:stretch>
                  <a:fillRect/>
                </a:stretch>
              </a:blipFill>
            </p:spPr>
            <p:txBody>
              <a:bodyPr/>
              <a:lstStyle/>
              <a:p>
                <a:r>
                  <a:rPr lang="en-US">
                    <a:noFill/>
                  </a:rPr>
                  <a:t> </a:t>
                </a:r>
              </a:p>
            </p:txBody>
          </p:sp>
        </mc:Fallback>
      </mc:AlternateContent>
      <p:pic>
        <p:nvPicPr>
          <p:cNvPr id="7170" name="Picture 2" descr="Fresnel Rhomb Retarders">
            <a:extLst>
              <a:ext uri="{FF2B5EF4-FFF2-40B4-BE49-F238E27FC236}">
                <a16:creationId xmlns:a16="http://schemas.microsoft.com/office/drawing/2014/main" id="{8B944FD5-7C90-3C4D-8686-8319915B16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675" y="3156545"/>
            <a:ext cx="3568700" cy="22987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AEA8F11-C893-564C-99DA-D1EE20957509}"/>
              </a:ext>
            </a:extLst>
          </p:cNvPr>
          <p:cNvSpPr txBox="1"/>
          <p:nvPr/>
        </p:nvSpPr>
        <p:spPr>
          <a:xfrm>
            <a:off x="842979" y="5671094"/>
            <a:ext cx="3729019" cy="369332"/>
          </a:xfrm>
          <a:prstGeom prst="rect">
            <a:avLst/>
          </a:prstGeom>
          <a:noFill/>
        </p:spPr>
        <p:txBody>
          <a:bodyPr wrap="square">
            <a:spAutoFit/>
          </a:bodyPr>
          <a:lstStyle/>
          <a:p>
            <a:r>
              <a:rPr lang="en-US" sz="1800" dirty="0"/>
              <a:t>Quarter-wave Fresnel rhomb retarder</a:t>
            </a:r>
          </a:p>
        </p:txBody>
      </p:sp>
      <p:sp>
        <p:nvSpPr>
          <p:cNvPr id="23" name="TextBox 22">
            <a:extLst>
              <a:ext uri="{FF2B5EF4-FFF2-40B4-BE49-F238E27FC236}">
                <a16:creationId xmlns:a16="http://schemas.microsoft.com/office/drawing/2014/main" id="{27847BFA-7BCF-BD41-954A-F5F9534856DD}"/>
              </a:ext>
            </a:extLst>
          </p:cNvPr>
          <p:cNvSpPr txBox="1"/>
          <p:nvPr/>
        </p:nvSpPr>
        <p:spPr>
          <a:xfrm>
            <a:off x="5143519" y="5671094"/>
            <a:ext cx="3729019" cy="369332"/>
          </a:xfrm>
          <a:prstGeom prst="rect">
            <a:avLst/>
          </a:prstGeom>
          <a:noFill/>
        </p:spPr>
        <p:txBody>
          <a:bodyPr wrap="square">
            <a:spAutoFit/>
          </a:bodyPr>
          <a:lstStyle/>
          <a:p>
            <a:r>
              <a:rPr lang="en-US" sz="1800" dirty="0"/>
              <a:t>Half-wave Fresnel rhomb retarder</a:t>
            </a:r>
          </a:p>
        </p:txBody>
      </p:sp>
      <p:pic>
        <p:nvPicPr>
          <p:cNvPr id="7174" name="Picture 6" descr="Fresnel Rhomb Retarders">
            <a:extLst>
              <a:ext uri="{FF2B5EF4-FFF2-40B4-BE49-F238E27FC236}">
                <a16:creationId xmlns:a16="http://schemas.microsoft.com/office/drawing/2014/main" id="{F42A32FF-D3FC-6446-A49D-B5D2BCA976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3942" y="2883896"/>
            <a:ext cx="6736111" cy="272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2137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Transmittance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7B973491-3ABB-E549-9AD8-DDFC99E4A58E}"/>
              </a:ext>
            </a:extLst>
          </p:cNvPr>
          <p:cNvGrpSpPr/>
          <p:nvPr/>
        </p:nvGrpSpPr>
        <p:grpSpPr>
          <a:xfrm>
            <a:off x="4431649" y="1071456"/>
            <a:ext cx="4041338" cy="3461844"/>
            <a:chOff x="4431649" y="1071456"/>
            <a:chExt cx="4041338" cy="3461844"/>
          </a:xfrm>
        </p:grpSpPr>
        <p:pic>
          <p:nvPicPr>
            <p:cNvPr id="25" name="Picture 2" descr="Reflection &amp; Refraction of Light Tutorial">
              <a:extLst>
                <a:ext uri="{FF2B5EF4-FFF2-40B4-BE49-F238E27FC236}">
                  <a16:creationId xmlns:a16="http://schemas.microsoft.com/office/drawing/2014/main" id="{22F943D3-C920-D944-87EE-4601D1842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649" y="1445718"/>
              <a:ext cx="4041338" cy="30875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4FCF895-4029-924A-AD8A-E53718DC5124}"/>
                    </a:ext>
                  </a:extLst>
                </p:cNvPr>
                <p:cNvSpPr txBox="1"/>
                <p:nvPr/>
              </p:nvSpPr>
              <p:spPr>
                <a:xfrm>
                  <a:off x="5683514" y="1402299"/>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6" name="TextBox 25">
                  <a:extLst>
                    <a:ext uri="{FF2B5EF4-FFF2-40B4-BE49-F238E27FC236}">
                      <a16:creationId xmlns:a16="http://schemas.microsoft.com/office/drawing/2014/main" id="{24FCF895-4029-924A-AD8A-E53718DC5124}"/>
                    </a:ext>
                  </a:extLst>
                </p:cNvPr>
                <p:cNvSpPr txBox="1">
                  <a:spLocks noRot="1" noChangeAspect="1" noMove="1" noResize="1" noEditPoints="1" noAdjustHandles="1" noChangeArrowheads="1" noChangeShapeType="1" noTextEdit="1"/>
                </p:cNvSpPr>
                <p:nvPr/>
              </p:nvSpPr>
              <p:spPr>
                <a:xfrm>
                  <a:off x="5683514" y="1402299"/>
                  <a:ext cx="229229" cy="246221"/>
                </a:xfrm>
                <a:prstGeom prst="rect">
                  <a:avLst/>
                </a:prstGeom>
                <a:blipFill>
                  <a:blip r:embed="rId4"/>
                  <a:stretch>
                    <a:fillRect l="-21053" r="-26316" b="-20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F6856FA-CA38-3643-A9C7-1CB4DBC76718}"/>
                </a:ext>
              </a:extLst>
            </p:cNvPr>
            <p:cNvCxnSpPr>
              <a:cxnSpLocks/>
            </p:cNvCxnSpPr>
            <p:nvPr/>
          </p:nvCxnSpPr>
          <p:spPr bwMode="auto">
            <a:xfrm flipV="1">
              <a:off x="5855551" y="1369942"/>
              <a:ext cx="237537"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7C7715-590E-5E43-83B5-81770CA504B0}"/>
                    </a:ext>
                  </a:extLst>
                </p:cNvPr>
                <p:cNvSpPr txBox="1"/>
                <p:nvPr/>
              </p:nvSpPr>
              <p:spPr>
                <a:xfrm>
                  <a:off x="5547599" y="1093693"/>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28" name="TextBox 27">
                  <a:extLst>
                    <a:ext uri="{FF2B5EF4-FFF2-40B4-BE49-F238E27FC236}">
                      <a16:creationId xmlns:a16="http://schemas.microsoft.com/office/drawing/2014/main" id="{687C7715-590E-5E43-83B5-81770CA504B0}"/>
                    </a:ext>
                  </a:extLst>
                </p:cNvPr>
                <p:cNvSpPr txBox="1">
                  <a:spLocks noRot="1" noChangeAspect="1" noMove="1" noResize="1" noEditPoints="1" noAdjustHandles="1" noChangeArrowheads="1" noChangeShapeType="1" noTextEdit="1"/>
                </p:cNvSpPr>
                <p:nvPr/>
              </p:nvSpPr>
              <p:spPr>
                <a:xfrm>
                  <a:off x="5547599" y="1093693"/>
                  <a:ext cx="426720" cy="336374"/>
                </a:xfrm>
                <a:prstGeom prst="rect">
                  <a:avLst/>
                </a:prstGeom>
                <a:blipFill>
                  <a:blip r:embed="rId5"/>
                  <a:stretch>
                    <a:fillRect l="-11429" t="-3571" r="-8571" b="-1785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62939545-1671-D846-8246-1E19A18AF73F}"/>
                </a:ext>
              </a:extLst>
            </p:cNvPr>
            <p:cNvCxnSpPr>
              <a:cxnSpLocks/>
            </p:cNvCxnSpPr>
            <p:nvPr/>
          </p:nvCxnSpPr>
          <p:spPr bwMode="auto">
            <a:xfrm flipH="1" flipV="1">
              <a:off x="6626268" y="1853852"/>
              <a:ext cx="271031" cy="1134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33DB6A7-CA87-854D-B358-941AD50B0166}"/>
                    </a:ext>
                  </a:extLst>
                </p:cNvPr>
                <p:cNvSpPr txBox="1"/>
                <p:nvPr/>
              </p:nvSpPr>
              <p:spPr>
                <a:xfrm>
                  <a:off x="6093088" y="1071456"/>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32" name="TextBox 31">
                  <a:extLst>
                    <a:ext uri="{FF2B5EF4-FFF2-40B4-BE49-F238E27FC236}">
                      <a16:creationId xmlns:a16="http://schemas.microsoft.com/office/drawing/2014/main" id="{F33DB6A7-CA87-854D-B358-941AD50B0166}"/>
                    </a:ext>
                  </a:extLst>
                </p:cNvPr>
                <p:cNvSpPr txBox="1">
                  <a:spLocks noRot="1" noChangeAspect="1" noMove="1" noResize="1" noEditPoints="1" noAdjustHandles="1" noChangeArrowheads="1" noChangeShapeType="1" noTextEdit="1"/>
                </p:cNvSpPr>
                <p:nvPr/>
              </p:nvSpPr>
              <p:spPr>
                <a:xfrm>
                  <a:off x="6093088" y="1071456"/>
                  <a:ext cx="426720" cy="366832"/>
                </a:xfrm>
                <a:prstGeom prst="rect">
                  <a:avLst/>
                </a:prstGeom>
                <a:blipFill>
                  <a:blip r:embed="rId6"/>
                  <a:stretch>
                    <a:fillRect l="-14706" t="-3333" r="-882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39215F0-92A9-B04F-87F5-FFC0DB387164}"/>
                    </a:ext>
                  </a:extLst>
                </p:cNvPr>
                <p:cNvSpPr txBox="1"/>
                <p:nvPr/>
              </p:nvSpPr>
              <p:spPr>
                <a:xfrm>
                  <a:off x="6897299" y="1956453"/>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34" name="TextBox 33">
                  <a:extLst>
                    <a:ext uri="{FF2B5EF4-FFF2-40B4-BE49-F238E27FC236}">
                      <a16:creationId xmlns:a16="http://schemas.microsoft.com/office/drawing/2014/main" id="{639215F0-92A9-B04F-87F5-FFC0DB387164}"/>
                    </a:ext>
                  </a:extLst>
                </p:cNvPr>
                <p:cNvSpPr txBox="1">
                  <a:spLocks noRot="1" noChangeAspect="1" noMove="1" noResize="1" noEditPoints="1" noAdjustHandles="1" noChangeArrowheads="1" noChangeShapeType="1" noTextEdit="1"/>
                </p:cNvSpPr>
                <p:nvPr/>
              </p:nvSpPr>
              <p:spPr>
                <a:xfrm>
                  <a:off x="6897299" y="1956453"/>
                  <a:ext cx="456728" cy="336374"/>
                </a:xfrm>
                <a:prstGeom prst="rect">
                  <a:avLst/>
                </a:prstGeom>
                <a:blipFill>
                  <a:blip r:embed="rId7"/>
                  <a:stretch>
                    <a:fillRect l="-8108" t="-3704" r="-10811"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89F327-7394-6445-A634-05F85D30F0F3}"/>
                    </a:ext>
                  </a:extLst>
                </p:cNvPr>
                <p:cNvSpPr txBox="1"/>
                <p:nvPr/>
              </p:nvSpPr>
              <p:spPr>
                <a:xfrm>
                  <a:off x="6795210" y="1831189"/>
                  <a:ext cx="2292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6" name="TextBox 35">
                  <a:extLst>
                    <a:ext uri="{FF2B5EF4-FFF2-40B4-BE49-F238E27FC236}">
                      <a16:creationId xmlns:a16="http://schemas.microsoft.com/office/drawing/2014/main" id="{FE89F327-7394-6445-A634-05F85D30F0F3}"/>
                    </a:ext>
                  </a:extLst>
                </p:cNvPr>
                <p:cNvSpPr txBox="1">
                  <a:spLocks noRot="1" noChangeAspect="1" noMove="1" noResize="1" noEditPoints="1" noAdjustHandles="1" noChangeArrowheads="1" noChangeShapeType="1" noTextEdit="1"/>
                </p:cNvSpPr>
                <p:nvPr/>
              </p:nvSpPr>
              <p:spPr>
                <a:xfrm>
                  <a:off x="6795210" y="1831189"/>
                  <a:ext cx="229230" cy="246221"/>
                </a:xfrm>
                <a:prstGeom prst="rect">
                  <a:avLst/>
                </a:prstGeom>
                <a:blipFill>
                  <a:blip r:embed="rId8"/>
                  <a:stretch>
                    <a:fillRect l="-27778" r="-2777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9CC5FB-32E7-7D48-AC63-5A8D3CC56E78}"/>
                    </a:ext>
                  </a:extLst>
                </p:cNvPr>
                <p:cNvSpPr txBox="1"/>
                <p:nvPr/>
              </p:nvSpPr>
              <p:spPr>
                <a:xfrm>
                  <a:off x="6566846" y="1445718"/>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37" name="TextBox 36">
                  <a:extLst>
                    <a:ext uri="{FF2B5EF4-FFF2-40B4-BE49-F238E27FC236}">
                      <a16:creationId xmlns:a16="http://schemas.microsoft.com/office/drawing/2014/main" id="{279CC5FB-32E7-7D48-AC63-5A8D3CC56E78}"/>
                    </a:ext>
                  </a:extLst>
                </p:cNvPr>
                <p:cNvSpPr txBox="1">
                  <a:spLocks noRot="1" noChangeAspect="1" noMove="1" noResize="1" noEditPoints="1" noAdjustHandles="1" noChangeArrowheads="1" noChangeShapeType="1" noTextEdit="1"/>
                </p:cNvSpPr>
                <p:nvPr/>
              </p:nvSpPr>
              <p:spPr>
                <a:xfrm>
                  <a:off x="6566846" y="1445718"/>
                  <a:ext cx="456728" cy="366832"/>
                </a:xfrm>
                <a:prstGeom prst="rect">
                  <a:avLst/>
                </a:prstGeom>
                <a:blipFill>
                  <a:blip r:embed="rId9"/>
                  <a:stretch>
                    <a:fillRect l="-8108" t="-3333" r="-1081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42DDE16-0EE3-8240-A4CD-3BE18224CCFD}"/>
                    </a:ext>
                  </a:extLst>
                </p:cNvPr>
                <p:cNvSpPr txBox="1"/>
                <p:nvPr/>
              </p:nvSpPr>
              <p:spPr>
                <a:xfrm>
                  <a:off x="6556896" y="3529208"/>
                  <a:ext cx="2292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8" name="TextBox 37">
                  <a:extLst>
                    <a:ext uri="{FF2B5EF4-FFF2-40B4-BE49-F238E27FC236}">
                      <a16:creationId xmlns:a16="http://schemas.microsoft.com/office/drawing/2014/main" id="{E42DDE16-0EE3-8240-A4CD-3BE18224CCFD}"/>
                    </a:ext>
                  </a:extLst>
                </p:cNvPr>
                <p:cNvSpPr txBox="1">
                  <a:spLocks noRot="1" noChangeAspect="1" noMove="1" noResize="1" noEditPoints="1" noAdjustHandles="1" noChangeArrowheads="1" noChangeShapeType="1" noTextEdit="1"/>
                </p:cNvSpPr>
                <p:nvPr/>
              </p:nvSpPr>
              <p:spPr>
                <a:xfrm>
                  <a:off x="6556896" y="3529208"/>
                  <a:ext cx="229230" cy="246221"/>
                </a:xfrm>
                <a:prstGeom prst="rect">
                  <a:avLst/>
                </a:prstGeom>
                <a:blipFill>
                  <a:blip r:embed="rId10"/>
                  <a:stretch>
                    <a:fillRect l="-26316" r="-26316" b="-19048"/>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C46ADDB4-F198-0648-A3BA-2D25DE2865B9}"/>
                </a:ext>
              </a:extLst>
            </p:cNvPr>
            <p:cNvCxnSpPr>
              <a:cxnSpLocks/>
            </p:cNvCxnSpPr>
            <p:nvPr/>
          </p:nvCxnSpPr>
          <p:spPr bwMode="auto">
            <a:xfrm rot="-540000" flipV="1">
              <a:off x="6671511" y="3601733"/>
              <a:ext cx="352063" cy="316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861EB0A-8821-7D4E-9093-CE7523A346B9}"/>
                    </a:ext>
                  </a:extLst>
                </p:cNvPr>
                <p:cNvSpPr txBox="1"/>
                <p:nvPr/>
              </p:nvSpPr>
              <p:spPr>
                <a:xfrm>
                  <a:off x="7023574" y="3390974"/>
                  <a:ext cx="439864"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41" name="TextBox 40">
                  <a:extLst>
                    <a:ext uri="{FF2B5EF4-FFF2-40B4-BE49-F238E27FC236}">
                      <a16:creationId xmlns:a16="http://schemas.microsoft.com/office/drawing/2014/main" id="{7861EB0A-8821-7D4E-9093-CE7523A346B9}"/>
                    </a:ext>
                  </a:extLst>
                </p:cNvPr>
                <p:cNvSpPr txBox="1">
                  <a:spLocks noRot="1" noChangeAspect="1" noMove="1" noResize="1" noEditPoints="1" noAdjustHandles="1" noChangeArrowheads="1" noChangeShapeType="1" noTextEdit="1"/>
                </p:cNvSpPr>
                <p:nvPr/>
              </p:nvSpPr>
              <p:spPr>
                <a:xfrm>
                  <a:off x="7023574" y="3390974"/>
                  <a:ext cx="439864" cy="366832"/>
                </a:xfrm>
                <a:prstGeom prst="rect">
                  <a:avLst/>
                </a:prstGeom>
                <a:blipFill>
                  <a:blip r:embed="rId11"/>
                  <a:stretch>
                    <a:fillRect l="-8333" t="-3333" r="-1111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098CDF-9B5B-CA41-8450-F18646C9EAFA}"/>
                    </a:ext>
                  </a:extLst>
                </p:cNvPr>
                <p:cNvSpPr txBox="1"/>
                <p:nvPr/>
              </p:nvSpPr>
              <p:spPr>
                <a:xfrm>
                  <a:off x="6664904" y="3200128"/>
                  <a:ext cx="439864"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42" name="TextBox 41">
                  <a:extLst>
                    <a:ext uri="{FF2B5EF4-FFF2-40B4-BE49-F238E27FC236}">
                      <a16:creationId xmlns:a16="http://schemas.microsoft.com/office/drawing/2014/main" id="{DA098CDF-9B5B-CA41-8450-F18646C9EAFA}"/>
                    </a:ext>
                  </a:extLst>
                </p:cNvPr>
                <p:cNvSpPr txBox="1">
                  <a:spLocks noRot="1" noChangeAspect="1" noMove="1" noResize="1" noEditPoints="1" noAdjustHandles="1" noChangeArrowheads="1" noChangeShapeType="1" noTextEdit="1"/>
                </p:cNvSpPr>
                <p:nvPr/>
              </p:nvSpPr>
              <p:spPr>
                <a:xfrm>
                  <a:off x="6664904" y="3200128"/>
                  <a:ext cx="439864" cy="336374"/>
                </a:xfrm>
                <a:prstGeom prst="rect">
                  <a:avLst/>
                </a:prstGeom>
                <a:blipFill>
                  <a:blip r:embed="rId12"/>
                  <a:stretch>
                    <a:fillRect l="-11111" t="-3704" r="-11111" b="-1851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6DC8C02-32F2-2F40-8BE7-19323B4A28C9}"/>
                  </a:ext>
                </a:extLst>
              </p:cNvPr>
              <p:cNvSpPr txBox="1"/>
              <p:nvPr/>
            </p:nvSpPr>
            <p:spPr>
              <a:xfrm>
                <a:off x="561821" y="1721138"/>
                <a:ext cx="3540241" cy="87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r>
                        <a:rPr lang="en-GB" sz="1800" b="0" i="1" smtClean="0">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2</m:t>
                              </m:r>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oMath>
                  </m:oMathPara>
                </a14:m>
                <a:endParaRPr lang="en-US" sz="1800" dirty="0"/>
              </a:p>
            </p:txBody>
          </p:sp>
        </mc:Choice>
        <mc:Fallback xmlns="">
          <p:sp>
            <p:nvSpPr>
              <p:cNvPr id="43" name="TextBox 42">
                <a:extLst>
                  <a:ext uri="{FF2B5EF4-FFF2-40B4-BE49-F238E27FC236}">
                    <a16:creationId xmlns:a16="http://schemas.microsoft.com/office/drawing/2014/main" id="{16DC8C02-32F2-2F40-8BE7-19323B4A28C9}"/>
                  </a:ext>
                </a:extLst>
              </p:cNvPr>
              <p:cNvSpPr txBox="1">
                <a:spLocks noRot="1" noChangeAspect="1" noMove="1" noResize="1" noEditPoints="1" noAdjustHandles="1" noChangeArrowheads="1" noChangeShapeType="1" noTextEdit="1"/>
              </p:cNvSpPr>
              <p:nvPr/>
            </p:nvSpPr>
            <p:spPr>
              <a:xfrm>
                <a:off x="561821" y="1721138"/>
                <a:ext cx="3540241" cy="873444"/>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2B865A7-3114-D84B-B6EC-C574FB4C93CE}"/>
                  </a:ext>
                </a:extLst>
              </p:cNvPr>
              <p:cNvSpPr txBox="1"/>
              <p:nvPr/>
            </p:nvSpPr>
            <p:spPr>
              <a:xfrm>
                <a:off x="666935" y="2761112"/>
                <a:ext cx="3406044" cy="8242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𝑠</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𝑠</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r>
                        <a:rPr lang="en-GB" sz="1800" b="0" i="1" smtClean="0">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2</m:t>
                              </m:r>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e>
                          </m:func>
                        </m:den>
                      </m:f>
                    </m:oMath>
                  </m:oMathPara>
                </a14:m>
                <a:endParaRPr lang="en-US" sz="1800" dirty="0"/>
              </a:p>
            </p:txBody>
          </p:sp>
        </mc:Choice>
        <mc:Fallback xmlns="">
          <p:sp>
            <p:nvSpPr>
              <p:cNvPr id="44" name="TextBox 43">
                <a:extLst>
                  <a:ext uri="{FF2B5EF4-FFF2-40B4-BE49-F238E27FC236}">
                    <a16:creationId xmlns:a16="http://schemas.microsoft.com/office/drawing/2014/main" id="{E2B865A7-3114-D84B-B6EC-C574FB4C93CE}"/>
                  </a:ext>
                </a:extLst>
              </p:cNvPr>
              <p:cNvSpPr txBox="1">
                <a:spLocks noRot="1" noChangeAspect="1" noMove="1" noResize="1" noEditPoints="1" noAdjustHandles="1" noChangeArrowheads="1" noChangeShapeType="1" noTextEdit="1"/>
              </p:cNvSpPr>
              <p:nvPr/>
            </p:nvSpPr>
            <p:spPr>
              <a:xfrm>
                <a:off x="666935" y="2761112"/>
                <a:ext cx="3406044" cy="824265"/>
              </a:xfrm>
              <a:prstGeom prst="rect">
                <a:avLst/>
              </a:prstGeom>
              <a:blipFill>
                <a:blip r:embed="rId14"/>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DEE9193E-FE0B-4A4B-8F79-120F4541ACD0}"/>
              </a:ext>
            </a:extLst>
          </p:cNvPr>
          <p:cNvSpPr txBox="1"/>
          <p:nvPr/>
        </p:nvSpPr>
        <p:spPr>
          <a:xfrm>
            <a:off x="561821" y="1185276"/>
            <a:ext cx="1661176" cy="369332"/>
          </a:xfrm>
          <a:prstGeom prst="rect">
            <a:avLst/>
          </a:prstGeom>
          <a:noFill/>
        </p:spPr>
        <p:txBody>
          <a:bodyPr wrap="square" rtlCol="0">
            <a:spAutoFit/>
          </a:bodyPr>
          <a:lstStyle/>
          <a:p>
            <a:r>
              <a:rPr lang="en-US" sz="1800" dirty="0">
                <a:latin typeface="+mn-lt"/>
                <a:ea typeface="Baskerville" panose="02020502070401020303" pitchFamily="18" charset="0"/>
              </a:rPr>
              <a:t>Transmittivity</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D1E37E6-714A-524E-B97F-C3EF2FABE8E9}"/>
                  </a:ext>
                </a:extLst>
              </p:cNvPr>
              <p:cNvSpPr txBox="1"/>
              <p:nvPr/>
            </p:nvSpPr>
            <p:spPr>
              <a:xfrm>
                <a:off x="461807" y="4052480"/>
                <a:ext cx="4424518"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Baskerville" panose="02020502070401020303" pitchFamily="18" charset="0"/>
                        </a:rPr>
                        <m:t>𝑡𝑟𝑎𝑛𝑠𝑚𝑖𝑡𝑡𝑎𝑛𝑐𝑒</m:t>
                      </m:r>
                      <m:r>
                        <a:rPr lang="en-GB" sz="1800" b="0" i="1" smtClean="0">
                          <a:latin typeface="Cambria Math" panose="02040503050406030204" pitchFamily="18" charset="0"/>
                          <a:ea typeface="Baskerville" panose="02020502070401020303" pitchFamily="18" charset="0"/>
                        </a:rPr>
                        <m:t>(</m:t>
                      </m:r>
                      <m:r>
                        <a:rPr lang="en-GB" sz="1800" b="0" i="1" smtClean="0">
                          <a:latin typeface="Cambria Math" panose="02040503050406030204" pitchFamily="18" charset="0"/>
                          <a:ea typeface="Baskerville" panose="02020502070401020303" pitchFamily="18" charset="0"/>
                        </a:rPr>
                        <m:t>𝑇</m:t>
                      </m:r>
                      <m:r>
                        <a:rPr lang="en-GB" sz="1800" b="0" i="1" smtClean="0">
                          <a:latin typeface="Cambria Math" panose="02040503050406030204" pitchFamily="18" charset="0"/>
                          <a:ea typeface="Baskerville" panose="02020502070401020303" pitchFamily="18" charset="0"/>
                        </a:rPr>
                        <m:t>)=</m:t>
                      </m:r>
                      <m:f>
                        <m:fPr>
                          <m:ctrlPr>
                            <a:rPr lang="en-GB" sz="1800" b="0" i="1" smtClean="0">
                              <a:latin typeface="Cambria Math" panose="02040503050406030204" pitchFamily="18" charset="0"/>
                              <a:ea typeface="Baskerville" panose="02020502070401020303" pitchFamily="18" charset="0"/>
                            </a:rPr>
                          </m:ctrlPr>
                        </m:fPr>
                        <m:num>
                          <m:r>
                            <a:rPr lang="en-GB" sz="1800" b="0" i="1" smtClean="0">
                              <a:latin typeface="Cambria Math" panose="02040503050406030204" pitchFamily="18" charset="0"/>
                              <a:ea typeface="Baskerville" panose="02020502070401020303" pitchFamily="18" charset="0"/>
                            </a:rPr>
                            <m:t>𝑡𝑟𝑎𝑛𝑠𝑚𝑖𝑡𝑡𝑒𝑑</m:t>
                          </m:r>
                          <m:r>
                            <a:rPr lang="en-GB" sz="1800" b="0" i="1" smtClean="0">
                              <a:latin typeface="Cambria Math" panose="02040503050406030204" pitchFamily="18" charset="0"/>
                              <a:ea typeface="Baskerville" panose="02020502070401020303" pitchFamily="18" charset="0"/>
                            </a:rPr>
                            <m:t> </m:t>
                          </m:r>
                          <m:r>
                            <a:rPr lang="en-GB" sz="1800" b="0" i="1" smtClean="0">
                              <a:latin typeface="Cambria Math" panose="02040503050406030204" pitchFamily="18" charset="0"/>
                              <a:ea typeface="Baskerville" panose="02020502070401020303" pitchFamily="18" charset="0"/>
                            </a:rPr>
                            <m:t>𝑝𝑜𝑤𝑒𝑟</m:t>
                          </m:r>
                        </m:num>
                        <m:den>
                          <m:r>
                            <a:rPr lang="en-GB" sz="1800" b="0" i="1" smtClean="0">
                              <a:latin typeface="Cambria Math" panose="02040503050406030204" pitchFamily="18" charset="0"/>
                              <a:ea typeface="Baskerville" panose="02020502070401020303" pitchFamily="18" charset="0"/>
                            </a:rPr>
                            <m:t>𝑖𝑛𝑐𝑖𝑑𝑒𝑛𝑡</m:t>
                          </m:r>
                          <m:r>
                            <a:rPr lang="en-GB" sz="1800" b="0" i="1" smtClean="0">
                              <a:latin typeface="Cambria Math" panose="02040503050406030204" pitchFamily="18" charset="0"/>
                              <a:ea typeface="Baskerville" panose="02020502070401020303" pitchFamily="18" charset="0"/>
                            </a:rPr>
                            <m:t> </m:t>
                          </m:r>
                          <m:r>
                            <a:rPr lang="en-GB" sz="1800" b="0" i="1" smtClean="0">
                              <a:latin typeface="Cambria Math" panose="02040503050406030204" pitchFamily="18" charset="0"/>
                              <a:ea typeface="Baskerville" panose="02020502070401020303" pitchFamily="18" charset="0"/>
                            </a:rPr>
                            <m:t>𝑝𝑜𝑤𝑒𝑟</m:t>
                          </m:r>
                        </m:den>
                      </m:f>
                    </m:oMath>
                  </m:oMathPara>
                </a14:m>
                <a:endParaRPr lang="en-US" sz="1800" dirty="0">
                  <a:latin typeface="+mn-lt"/>
                  <a:ea typeface="Baskerville" panose="02020502070401020303" pitchFamily="18" charset="0"/>
                </a:endParaRPr>
              </a:p>
            </p:txBody>
          </p:sp>
        </mc:Choice>
        <mc:Fallback xmlns="">
          <p:sp>
            <p:nvSpPr>
              <p:cNvPr id="48" name="TextBox 47">
                <a:extLst>
                  <a:ext uri="{FF2B5EF4-FFF2-40B4-BE49-F238E27FC236}">
                    <a16:creationId xmlns:a16="http://schemas.microsoft.com/office/drawing/2014/main" id="{5D1E37E6-714A-524E-B97F-C3EF2FABE8E9}"/>
                  </a:ext>
                </a:extLst>
              </p:cNvPr>
              <p:cNvSpPr txBox="1">
                <a:spLocks noRot="1" noChangeAspect="1" noMove="1" noResize="1" noEditPoints="1" noAdjustHandles="1" noChangeArrowheads="1" noChangeShapeType="1" noTextEdit="1"/>
              </p:cNvSpPr>
              <p:nvPr/>
            </p:nvSpPr>
            <p:spPr>
              <a:xfrm>
                <a:off x="461807" y="4052480"/>
                <a:ext cx="4424518" cy="664926"/>
              </a:xfrm>
              <a:prstGeom prst="rect">
                <a:avLst/>
              </a:prstGeom>
              <a:blipFill>
                <a:blip r:embed="rId15"/>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B71656A-1761-EA4C-A4AE-E76C0F8D6391}"/>
                  </a:ext>
                </a:extLst>
              </p:cNvPr>
              <p:cNvSpPr txBox="1"/>
              <p:nvPr/>
            </p:nvSpPr>
            <p:spPr>
              <a:xfrm>
                <a:off x="364316" y="5119837"/>
                <a:ext cx="44245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Baskerville" panose="02020502070401020303" pitchFamily="18" charset="0"/>
                        </a:rPr>
                        <m:t>𝑡𝑟𝑎𝑛𝑠𝑚𝑖𝑡𝑡𝑎𝑛𝑐𝑒</m:t>
                      </m:r>
                      <m:r>
                        <a:rPr lang="en-GB" sz="1800" b="0" i="1" smtClean="0">
                          <a:latin typeface="Cambria Math" panose="02040503050406030204" pitchFamily="18" charset="0"/>
                          <a:ea typeface="Baskerville" panose="02020502070401020303" pitchFamily="18" charset="0"/>
                        </a:rPr>
                        <m:t>(</m:t>
                      </m:r>
                      <m:r>
                        <a:rPr lang="en-GB" sz="1800" b="0" i="1" smtClean="0">
                          <a:latin typeface="Cambria Math" panose="02040503050406030204" pitchFamily="18" charset="0"/>
                          <a:ea typeface="Baskerville" panose="02020502070401020303" pitchFamily="18" charset="0"/>
                        </a:rPr>
                        <m:t>𝑇</m:t>
                      </m:r>
                      <m:r>
                        <a:rPr lang="en-GB" sz="1800" b="0" i="1" smtClean="0">
                          <a:latin typeface="Cambria Math" panose="02040503050406030204" pitchFamily="18" charset="0"/>
                          <a:ea typeface="Baskerville" panose="02020502070401020303" pitchFamily="18" charset="0"/>
                        </a:rPr>
                        <m:t>)≠</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𝑡𝑟𝑎𝑛𝑠𝑚𝑖𝑡𝑡𝑖𝑣𝑖𝑡𝑦</m:t>
                          </m:r>
                          <m:r>
                            <a:rPr lang="en-GB" sz="1800" b="0" i="1" smtClean="0">
                              <a:latin typeface="Cambria Math" panose="02040503050406030204" pitchFamily="18" charset="0"/>
                              <a:ea typeface="Cambria Math" panose="02040503050406030204" pitchFamily="18" charset="0"/>
                            </a:rPr>
                            <m:t>|</m:t>
                          </m:r>
                        </m:e>
                        <m:sup>
                          <m:r>
                            <a:rPr lang="en-GB" sz="1800" b="0" i="1" smtClean="0">
                              <a:latin typeface="Cambria Math" panose="02040503050406030204" pitchFamily="18" charset="0"/>
                              <a:ea typeface="Cambria Math" panose="02040503050406030204" pitchFamily="18" charset="0"/>
                            </a:rPr>
                            <m:t>2</m:t>
                          </m:r>
                        </m:sup>
                      </m:sSup>
                    </m:oMath>
                  </m:oMathPara>
                </a14:m>
                <a:endParaRPr lang="en-US" sz="1800" dirty="0"/>
              </a:p>
            </p:txBody>
          </p:sp>
        </mc:Choice>
        <mc:Fallback xmlns="">
          <p:sp>
            <p:nvSpPr>
              <p:cNvPr id="49" name="TextBox 48">
                <a:extLst>
                  <a:ext uri="{FF2B5EF4-FFF2-40B4-BE49-F238E27FC236}">
                    <a16:creationId xmlns:a16="http://schemas.microsoft.com/office/drawing/2014/main" id="{DB71656A-1761-EA4C-A4AE-E76C0F8D6391}"/>
                  </a:ext>
                </a:extLst>
              </p:cNvPr>
              <p:cNvSpPr txBox="1">
                <a:spLocks noRot="1" noChangeAspect="1" noMove="1" noResize="1" noEditPoints="1" noAdjustHandles="1" noChangeArrowheads="1" noChangeShapeType="1" noTextEdit="1"/>
              </p:cNvSpPr>
              <p:nvPr/>
            </p:nvSpPr>
            <p:spPr>
              <a:xfrm>
                <a:off x="364316" y="5119837"/>
                <a:ext cx="4424518" cy="36933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1432CE-E6DF-3244-9035-F17AD785ADDB}"/>
                  </a:ext>
                </a:extLst>
              </p:cNvPr>
              <p:cNvSpPr txBox="1"/>
              <p:nvPr/>
            </p:nvSpPr>
            <p:spPr>
              <a:xfrm>
                <a:off x="523432" y="5674253"/>
                <a:ext cx="6830596" cy="646331"/>
              </a:xfrm>
              <a:prstGeom prst="rect">
                <a:avLst/>
              </a:prstGeom>
              <a:noFill/>
            </p:spPr>
            <p:txBody>
              <a:bodyPr wrap="square" rtlCol="0">
                <a:spAutoFit/>
              </a:bodyPr>
              <a:lstStyle/>
              <a:p>
                <a:r>
                  <a:rPr lang="en-US" sz="1800" dirty="0"/>
                  <a:t>Because the refracted angle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2</m:t>
                        </m:r>
                      </m:sub>
                    </m:sSub>
                  </m:oMath>
                </a14:m>
                <a:r>
                  <a:rPr lang="en-US" sz="1800" dirty="0"/>
                  <a:t> is different from that of incident angle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oMath>
                </a14:m>
                <a:r>
                  <a:rPr lang="en-US" sz="1800" dirty="0"/>
                  <a:t>, and the two media have different refractive indexes. </a:t>
                </a:r>
              </a:p>
            </p:txBody>
          </p:sp>
        </mc:Choice>
        <mc:Fallback xmlns="">
          <p:sp>
            <p:nvSpPr>
              <p:cNvPr id="5" name="TextBox 4">
                <a:extLst>
                  <a:ext uri="{FF2B5EF4-FFF2-40B4-BE49-F238E27FC236}">
                    <a16:creationId xmlns:a16="http://schemas.microsoft.com/office/drawing/2014/main" id="{BD1432CE-E6DF-3244-9035-F17AD785ADDB}"/>
                  </a:ext>
                </a:extLst>
              </p:cNvPr>
              <p:cNvSpPr txBox="1">
                <a:spLocks noRot="1" noChangeAspect="1" noMove="1" noResize="1" noEditPoints="1" noAdjustHandles="1" noChangeArrowheads="1" noChangeShapeType="1" noTextEdit="1"/>
              </p:cNvSpPr>
              <p:nvPr/>
            </p:nvSpPr>
            <p:spPr>
              <a:xfrm>
                <a:off x="523432" y="5674253"/>
                <a:ext cx="6830596" cy="646331"/>
              </a:xfrm>
              <a:prstGeom prst="rect">
                <a:avLst/>
              </a:prstGeom>
              <a:blipFill>
                <a:blip r:embed="rId17"/>
                <a:stretch>
                  <a:fillRect l="-929"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858194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Transmittance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27FEC9D8-6783-5A4C-A976-D01EA85BE640}"/>
              </a:ext>
            </a:extLst>
          </p:cNvPr>
          <p:cNvSpPr txBox="1"/>
          <p:nvPr/>
        </p:nvSpPr>
        <p:spPr>
          <a:xfrm>
            <a:off x="538241" y="992893"/>
            <a:ext cx="3903173" cy="646331"/>
          </a:xfrm>
          <a:prstGeom prst="rect">
            <a:avLst/>
          </a:prstGeom>
          <a:noFill/>
        </p:spPr>
        <p:txBody>
          <a:bodyPr wrap="square" rtlCol="0">
            <a:spAutoFit/>
          </a:bodyPr>
          <a:lstStyle/>
          <a:p>
            <a:r>
              <a:rPr lang="en-US" sz="1800" dirty="0"/>
              <a:t>Poynting vector: energy flow across unit area in unit time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1D13B73-1844-EB42-B6C0-C2CE67655E07}"/>
                  </a:ext>
                </a:extLst>
              </p:cNvPr>
              <p:cNvSpPr txBox="1"/>
              <p:nvPr/>
            </p:nvSpPr>
            <p:spPr>
              <a:xfrm>
                <a:off x="1217726" y="1869850"/>
                <a:ext cx="105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0" smtClean="0">
                          <a:latin typeface="Cambria Math" panose="02040503050406030204" pitchFamily="18" charset="0"/>
                        </a:rPr>
                        <m:t>𝐒</m:t>
                      </m:r>
                      <m:r>
                        <a:rPr lang="en-GB" sz="2000" b="1" i="0" smtClean="0">
                          <a:latin typeface="Cambria Math" panose="02040503050406030204" pitchFamily="18" charset="0"/>
                        </a:rPr>
                        <m:t>=</m:t>
                      </m:r>
                      <m:r>
                        <a:rPr lang="en-GB" sz="2000" b="1" i="0" smtClean="0">
                          <a:latin typeface="Cambria Math" panose="02040503050406030204" pitchFamily="18" charset="0"/>
                        </a:rPr>
                        <m:t>𝐄</m:t>
                      </m:r>
                      <m:r>
                        <a:rPr lang="en-GB" sz="2000" b="1" i="0" smtClean="0">
                          <a:latin typeface="Cambria Math" panose="02040503050406030204" pitchFamily="18" charset="0"/>
                          <a:ea typeface="Cambria Math" panose="02040503050406030204" pitchFamily="18" charset="0"/>
                        </a:rPr>
                        <m:t>×</m:t>
                      </m:r>
                      <m:r>
                        <a:rPr lang="en-GB" sz="2000" b="1" i="0" smtClean="0">
                          <a:latin typeface="Cambria Math" panose="02040503050406030204" pitchFamily="18" charset="0"/>
                          <a:ea typeface="Cambria Math" panose="02040503050406030204" pitchFamily="18" charset="0"/>
                        </a:rPr>
                        <m:t>𝐇</m:t>
                      </m:r>
                    </m:oMath>
                  </m:oMathPara>
                </a14:m>
                <a:endParaRPr lang="en-US" sz="2000" b="1" dirty="0"/>
              </a:p>
            </p:txBody>
          </p:sp>
        </mc:Choice>
        <mc:Fallback xmlns="">
          <p:sp>
            <p:nvSpPr>
              <p:cNvPr id="20" name="TextBox 19">
                <a:extLst>
                  <a:ext uri="{FF2B5EF4-FFF2-40B4-BE49-F238E27FC236}">
                    <a16:creationId xmlns:a16="http://schemas.microsoft.com/office/drawing/2014/main" id="{21D13B73-1844-EB42-B6C0-C2CE67655E07}"/>
                  </a:ext>
                </a:extLst>
              </p:cNvPr>
              <p:cNvSpPr txBox="1">
                <a:spLocks noRot="1" noChangeAspect="1" noMove="1" noResize="1" noEditPoints="1" noAdjustHandles="1" noChangeArrowheads="1" noChangeShapeType="1" noTextEdit="1"/>
              </p:cNvSpPr>
              <p:nvPr/>
            </p:nvSpPr>
            <p:spPr>
              <a:xfrm>
                <a:off x="1217726" y="1869850"/>
                <a:ext cx="1057790" cy="307777"/>
              </a:xfrm>
              <a:prstGeom prst="rect">
                <a:avLst/>
              </a:prstGeom>
              <a:blipFill>
                <a:blip r:embed="rId3"/>
                <a:stretch>
                  <a:fillRect l="-4762" r="-3571"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C3E0D9C-2274-AF4E-8488-335E822B9F72}"/>
                  </a:ext>
                </a:extLst>
              </p:cNvPr>
              <p:cNvSpPr txBox="1"/>
              <p:nvPr/>
            </p:nvSpPr>
            <p:spPr>
              <a:xfrm>
                <a:off x="1217726" y="2495042"/>
                <a:ext cx="893065" cy="628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000" b="0" i="0" smtClean="0">
                          <a:latin typeface="Cambria Math" panose="02040503050406030204" pitchFamily="18" charset="0"/>
                          <a:ea typeface="Cambria Math" panose="02040503050406030204" pitchFamily="18" charset="0"/>
                        </a:rPr>
                        <m:t>H</m:t>
                      </m:r>
                      <m:r>
                        <a:rPr lang="en-GB" sz="2000" b="0" i="0"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𝐸</m:t>
                          </m:r>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𝜂</m:t>
                              </m:r>
                            </m:e>
                            <m:sub>
                              <m:r>
                                <a:rPr lang="en-GB" sz="2000" b="0" i="1" smtClean="0">
                                  <a:latin typeface="Cambria Math" panose="02040503050406030204" pitchFamily="18" charset="0"/>
                                  <a:ea typeface="Cambria Math" panose="02040503050406030204" pitchFamily="18" charset="0"/>
                                </a:rPr>
                                <m:t>0</m:t>
                              </m:r>
                            </m:sub>
                          </m:sSub>
                        </m:den>
                      </m:f>
                    </m:oMath>
                  </m:oMathPara>
                </a14:m>
                <a:endParaRPr lang="en-US" sz="2000" dirty="0"/>
              </a:p>
            </p:txBody>
          </p:sp>
        </mc:Choice>
        <mc:Fallback xmlns="">
          <p:sp>
            <p:nvSpPr>
              <p:cNvPr id="61" name="TextBox 60">
                <a:extLst>
                  <a:ext uri="{FF2B5EF4-FFF2-40B4-BE49-F238E27FC236}">
                    <a16:creationId xmlns:a16="http://schemas.microsoft.com/office/drawing/2014/main" id="{6C3E0D9C-2274-AF4E-8488-335E822B9F72}"/>
                  </a:ext>
                </a:extLst>
              </p:cNvPr>
              <p:cNvSpPr txBox="1">
                <a:spLocks noRot="1" noChangeAspect="1" noMove="1" noResize="1" noEditPoints="1" noAdjustHandles="1" noChangeArrowheads="1" noChangeShapeType="1" noTextEdit="1"/>
              </p:cNvSpPr>
              <p:nvPr/>
            </p:nvSpPr>
            <p:spPr>
              <a:xfrm>
                <a:off x="1217726" y="2495042"/>
                <a:ext cx="893065" cy="628442"/>
              </a:xfrm>
              <a:prstGeom prst="rect">
                <a:avLst/>
              </a:prstGeom>
              <a:blipFill>
                <a:blip r:embed="rId4"/>
                <a:stretch>
                  <a:fillRect l="-5634" t="-2000" r="-4225"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D646D35-3630-C340-AFB6-4D65254E2A69}"/>
                  </a:ext>
                </a:extLst>
              </p:cNvPr>
              <p:cNvSpPr txBox="1"/>
              <p:nvPr/>
            </p:nvSpPr>
            <p:spPr>
              <a:xfrm>
                <a:off x="1203478" y="3630658"/>
                <a:ext cx="870558" cy="6081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S</m:t>
                      </m:r>
                      <m:r>
                        <a:rPr lang="en-GB" sz="1800" b="0" i="0"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𝑛</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𝐸</m:t>
                              </m:r>
                            </m:e>
                            <m:sup>
                              <m:r>
                                <a:rPr lang="en-GB" sz="1800" i="1">
                                  <a:latin typeface="Cambria Math" panose="02040503050406030204" pitchFamily="18" charset="0"/>
                                  <a:ea typeface="Cambria Math" panose="02040503050406030204" pitchFamily="18" charset="0"/>
                                </a:rPr>
                                <m:t>2</m:t>
                              </m:r>
                            </m:sup>
                          </m:sSup>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𝜂</m:t>
                              </m:r>
                            </m:e>
                            <m:sub>
                              <m:r>
                                <a:rPr lang="en-GB" sz="1800" i="1">
                                  <a:latin typeface="Cambria Math" panose="02040503050406030204" pitchFamily="18" charset="0"/>
                                  <a:ea typeface="Cambria Math" panose="02040503050406030204" pitchFamily="18" charset="0"/>
                                </a:rPr>
                                <m:t>0</m:t>
                              </m:r>
                            </m:sub>
                          </m:sSub>
                        </m:den>
                      </m:f>
                    </m:oMath>
                  </m:oMathPara>
                </a14:m>
                <a:endParaRPr lang="en-US" sz="1800" dirty="0"/>
              </a:p>
            </p:txBody>
          </p:sp>
        </mc:Choice>
        <mc:Fallback xmlns="">
          <p:sp>
            <p:nvSpPr>
              <p:cNvPr id="62" name="TextBox 61">
                <a:extLst>
                  <a:ext uri="{FF2B5EF4-FFF2-40B4-BE49-F238E27FC236}">
                    <a16:creationId xmlns:a16="http://schemas.microsoft.com/office/drawing/2014/main" id="{1D646D35-3630-C340-AFB6-4D65254E2A69}"/>
                  </a:ext>
                </a:extLst>
              </p:cNvPr>
              <p:cNvSpPr txBox="1">
                <a:spLocks noRot="1" noChangeAspect="1" noMove="1" noResize="1" noEditPoints="1" noAdjustHandles="1" noChangeArrowheads="1" noChangeShapeType="1" noTextEdit="1"/>
              </p:cNvSpPr>
              <p:nvPr/>
            </p:nvSpPr>
            <p:spPr>
              <a:xfrm>
                <a:off x="1203478" y="3630658"/>
                <a:ext cx="870558" cy="608115"/>
              </a:xfrm>
              <a:prstGeom prst="rect">
                <a:avLst/>
              </a:prstGeom>
              <a:blipFill>
                <a:blip r:embed="rId5"/>
                <a:stretch>
                  <a:fillRect l="-4286" r="-1429" b="-12500"/>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198C2BA9-551D-A34D-A161-9600FF420C45}"/>
              </a:ext>
            </a:extLst>
          </p:cNvPr>
          <p:cNvGrpSpPr/>
          <p:nvPr/>
        </p:nvGrpSpPr>
        <p:grpSpPr>
          <a:xfrm>
            <a:off x="5148296" y="1057506"/>
            <a:ext cx="3457463" cy="3224916"/>
            <a:chOff x="5154499" y="1200309"/>
            <a:chExt cx="3457463" cy="3224916"/>
          </a:xfrm>
        </p:grpSpPr>
        <p:cxnSp>
          <p:nvCxnSpPr>
            <p:cNvPr id="3" name="Straight Connector 2">
              <a:extLst>
                <a:ext uri="{FF2B5EF4-FFF2-40B4-BE49-F238E27FC236}">
                  <a16:creationId xmlns:a16="http://schemas.microsoft.com/office/drawing/2014/main" id="{F6C74C92-D1FD-0245-B7F9-BB3824770532}"/>
                </a:ext>
              </a:extLst>
            </p:cNvPr>
            <p:cNvCxnSpPr/>
            <p:nvPr/>
          </p:nvCxnSpPr>
          <p:spPr bwMode="auto">
            <a:xfrm>
              <a:off x="5683136" y="2782224"/>
              <a:ext cx="288607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 name="Oval 6">
              <a:extLst>
                <a:ext uri="{FF2B5EF4-FFF2-40B4-BE49-F238E27FC236}">
                  <a16:creationId xmlns:a16="http://schemas.microsoft.com/office/drawing/2014/main" id="{8F451691-AE6B-2C4E-8432-AA64400D2018}"/>
                </a:ext>
              </a:extLst>
            </p:cNvPr>
            <p:cNvSpPr/>
            <p:nvPr/>
          </p:nvSpPr>
          <p:spPr>
            <a:xfrm>
              <a:off x="6468949" y="2567911"/>
              <a:ext cx="1214437" cy="414338"/>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F1C80C2A-829D-A44F-ACD0-D932A0A8CECC}"/>
                </a:ext>
              </a:extLst>
            </p:cNvPr>
            <p:cNvCxnSpPr>
              <a:stCxn id="7" idx="2"/>
            </p:cNvCxnSpPr>
            <p:nvPr/>
          </p:nvCxnSpPr>
          <p:spPr bwMode="auto">
            <a:xfrm flipH="1" flipV="1">
              <a:off x="5154499" y="1639224"/>
              <a:ext cx="1314450" cy="11358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CF64055B-9347-DB45-9FB3-35B9FD0A2105}"/>
                </a:ext>
              </a:extLst>
            </p:cNvPr>
            <p:cNvCxnSpPr>
              <a:cxnSpLocks/>
            </p:cNvCxnSpPr>
            <p:nvPr/>
          </p:nvCxnSpPr>
          <p:spPr bwMode="auto">
            <a:xfrm flipH="1" flipV="1">
              <a:off x="5932551" y="1200309"/>
              <a:ext cx="1779411" cy="15581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648B1F7B-10C0-9D47-92CD-302146550A16}"/>
                </a:ext>
              </a:extLst>
            </p:cNvPr>
            <p:cNvCxnSpPr>
              <a:cxnSpLocks/>
            </p:cNvCxnSpPr>
            <p:nvPr/>
          </p:nvCxnSpPr>
          <p:spPr bwMode="auto">
            <a:xfrm flipH="1" flipV="1">
              <a:off x="6468948" y="2791657"/>
              <a:ext cx="607219" cy="15581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EA1D3CE6-9379-ED4A-B326-6AC4FCB8D8BE}"/>
                </a:ext>
              </a:extLst>
            </p:cNvPr>
            <p:cNvCxnSpPr>
              <a:cxnSpLocks/>
            </p:cNvCxnSpPr>
            <p:nvPr/>
          </p:nvCxnSpPr>
          <p:spPr bwMode="auto">
            <a:xfrm flipH="1" flipV="1">
              <a:off x="7683386" y="2772791"/>
              <a:ext cx="607219" cy="15581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473E8F0B-CB47-F24B-9168-7E09B5EC5BF9}"/>
                </a:ext>
              </a:extLst>
            </p:cNvPr>
            <p:cNvCxnSpPr/>
            <p:nvPr/>
          </p:nvCxnSpPr>
          <p:spPr bwMode="auto">
            <a:xfrm>
              <a:off x="7711962" y="2787079"/>
              <a:ext cx="900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43F29C33-EB2D-C843-8310-185353E372A0}"/>
                </a:ext>
              </a:extLst>
            </p:cNvPr>
            <p:cNvCxnSpPr/>
            <p:nvPr/>
          </p:nvCxnSpPr>
          <p:spPr bwMode="auto">
            <a:xfrm>
              <a:off x="5568948" y="2782224"/>
              <a:ext cx="900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1" name="Oval 50">
              <a:extLst>
                <a:ext uri="{FF2B5EF4-FFF2-40B4-BE49-F238E27FC236}">
                  <a16:creationId xmlns:a16="http://schemas.microsoft.com/office/drawing/2014/main" id="{6227EB84-82CD-3C43-9471-9E20AB848B78}"/>
                </a:ext>
              </a:extLst>
            </p:cNvPr>
            <p:cNvSpPr/>
            <p:nvPr/>
          </p:nvSpPr>
          <p:spPr>
            <a:xfrm rot="19429613">
              <a:off x="5793300" y="1756025"/>
              <a:ext cx="851946" cy="523921"/>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2" name="Oval 51">
              <a:extLst>
                <a:ext uri="{FF2B5EF4-FFF2-40B4-BE49-F238E27FC236}">
                  <a16:creationId xmlns:a16="http://schemas.microsoft.com/office/drawing/2014/main" id="{C7C64588-E2E3-9343-ACA9-D86064497C3F}"/>
                </a:ext>
              </a:extLst>
            </p:cNvPr>
            <p:cNvSpPr>
              <a:spLocks noChangeAspect="1"/>
            </p:cNvSpPr>
            <p:nvPr/>
          </p:nvSpPr>
          <p:spPr>
            <a:xfrm rot="20650270">
              <a:off x="6908950" y="3589322"/>
              <a:ext cx="1152000" cy="505616"/>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53" name="Straight Connector 52">
              <a:extLst>
                <a:ext uri="{FF2B5EF4-FFF2-40B4-BE49-F238E27FC236}">
                  <a16:creationId xmlns:a16="http://schemas.microsoft.com/office/drawing/2014/main" id="{FBB46A97-AB1E-5C44-AEFB-3F229AAF5344}"/>
                </a:ext>
              </a:extLst>
            </p:cNvPr>
            <p:cNvCxnSpPr>
              <a:cxnSpLocks noChangeAspect="1"/>
            </p:cNvCxnSpPr>
            <p:nvPr/>
          </p:nvCxnSpPr>
          <p:spPr bwMode="auto">
            <a:xfrm flipV="1">
              <a:off x="5932551" y="1724138"/>
              <a:ext cx="573443" cy="5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4" name="Straight Connector 53">
              <a:extLst>
                <a:ext uri="{FF2B5EF4-FFF2-40B4-BE49-F238E27FC236}">
                  <a16:creationId xmlns:a16="http://schemas.microsoft.com/office/drawing/2014/main" id="{97385A07-87D0-0C4F-A7E0-481C98205954}"/>
                </a:ext>
              </a:extLst>
            </p:cNvPr>
            <p:cNvCxnSpPr>
              <a:cxnSpLocks noChangeAspect="1"/>
              <a:endCxn id="52" idx="6"/>
            </p:cNvCxnSpPr>
            <p:nvPr/>
          </p:nvCxnSpPr>
          <p:spPr bwMode="auto">
            <a:xfrm flipV="1">
              <a:off x="6955980" y="3685018"/>
              <a:ext cx="1083129" cy="314636"/>
            </a:xfrm>
            <a:prstGeom prst="line">
              <a:avLst/>
            </a:prstGeom>
            <a:solidFill>
              <a:schemeClr val="accent1"/>
            </a:solidFill>
            <a:ln w="952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93009E0-BD39-4A4A-B421-C4869427C57C}"/>
                    </a:ext>
                  </a:extLst>
                </p:cNvPr>
                <p:cNvSpPr txBox="1"/>
                <p:nvPr/>
              </p:nvSpPr>
              <p:spPr>
                <a:xfrm>
                  <a:off x="5393814" y="2380329"/>
                  <a:ext cx="764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oMath>
                    </m:oMathPara>
                  </a14:m>
                  <a:endParaRPr lang="en-US" sz="1800" dirty="0"/>
                </a:p>
              </p:txBody>
            </p:sp>
          </mc:Choice>
          <mc:Fallback xmlns="">
            <p:sp>
              <p:nvSpPr>
                <p:cNvPr id="55" name="TextBox 54">
                  <a:extLst>
                    <a:ext uri="{FF2B5EF4-FFF2-40B4-BE49-F238E27FC236}">
                      <a16:creationId xmlns:a16="http://schemas.microsoft.com/office/drawing/2014/main" id="{093009E0-BD39-4A4A-B421-C4869427C57C}"/>
                    </a:ext>
                  </a:extLst>
                </p:cNvPr>
                <p:cNvSpPr txBox="1">
                  <a:spLocks noRot="1" noChangeAspect="1" noMove="1" noResize="1" noEditPoints="1" noAdjustHandles="1" noChangeArrowheads="1" noChangeShapeType="1" noTextEdit="1"/>
                </p:cNvSpPr>
                <p:nvPr/>
              </p:nvSpPr>
              <p:spPr>
                <a:xfrm>
                  <a:off x="5393814" y="2380329"/>
                  <a:ext cx="76438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8CC5921-8BCD-0949-A5F0-9E05AB109367}"/>
                    </a:ext>
                  </a:extLst>
                </p:cNvPr>
                <p:cNvSpPr txBox="1"/>
                <p:nvPr/>
              </p:nvSpPr>
              <p:spPr>
                <a:xfrm>
                  <a:off x="5400957" y="2847560"/>
                  <a:ext cx="764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oMath>
                    </m:oMathPara>
                  </a14:m>
                  <a:endParaRPr lang="en-US" sz="1800" dirty="0"/>
                </a:p>
              </p:txBody>
            </p:sp>
          </mc:Choice>
          <mc:Fallback xmlns="">
            <p:sp>
              <p:nvSpPr>
                <p:cNvPr id="56" name="TextBox 55">
                  <a:extLst>
                    <a:ext uri="{FF2B5EF4-FFF2-40B4-BE49-F238E27FC236}">
                      <a16:creationId xmlns:a16="http://schemas.microsoft.com/office/drawing/2014/main" id="{78CC5921-8BCD-0949-A5F0-9E05AB109367}"/>
                    </a:ext>
                  </a:extLst>
                </p:cNvPr>
                <p:cNvSpPr txBox="1">
                  <a:spLocks noRot="1" noChangeAspect="1" noMove="1" noResize="1" noEditPoints="1" noAdjustHandles="1" noChangeArrowheads="1" noChangeShapeType="1" noTextEdit="1"/>
                </p:cNvSpPr>
                <p:nvPr/>
              </p:nvSpPr>
              <p:spPr>
                <a:xfrm>
                  <a:off x="5400957" y="2847560"/>
                  <a:ext cx="764382" cy="369332"/>
                </a:xfrm>
                <a:prstGeom prst="rect">
                  <a:avLst/>
                </a:prstGeom>
                <a:blipFill>
                  <a:blip r:embed="rId7"/>
                  <a:stretch>
                    <a:fillRect/>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148BD7F-ED0D-A54B-87A0-87B9392CFC3A}"/>
                </a:ext>
              </a:extLst>
            </p:cNvPr>
            <p:cNvCxnSpPr/>
            <p:nvPr/>
          </p:nvCxnSpPr>
          <p:spPr bwMode="auto">
            <a:xfrm>
              <a:off x="6468948" y="2266521"/>
              <a:ext cx="0" cy="1332000"/>
            </a:xfrm>
            <a:prstGeom prst="line">
              <a:avLst/>
            </a:prstGeom>
            <a:solidFill>
              <a:schemeClr val="accent1"/>
            </a:solidFill>
            <a:ln w="952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0ECBC3C-94DE-9D49-B60A-5A7AD5BCBBE4}"/>
                    </a:ext>
                  </a:extLst>
                </p:cNvPr>
                <p:cNvSpPr txBox="1"/>
                <p:nvPr/>
              </p:nvSpPr>
              <p:spPr>
                <a:xfrm>
                  <a:off x="5958394" y="2264138"/>
                  <a:ext cx="764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1</m:t>
                            </m:r>
                          </m:sub>
                        </m:sSub>
                      </m:oMath>
                    </m:oMathPara>
                  </a14:m>
                  <a:endParaRPr lang="en-US" sz="1800" dirty="0"/>
                </a:p>
              </p:txBody>
            </p:sp>
          </mc:Choice>
          <mc:Fallback xmlns="">
            <p:sp>
              <p:nvSpPr>
                <p:cNvPr id="59" name="TextBox 58">
                  <a:extLst>
                    <a:ext uri="{FF2B5EF4-FFF2-40B4-BE49-F238E27FC236}">
                      <a16:creationId xmlns:a16="http://schemas.microsoft.com/office/drawing/2014/main" id="{00ECBC3C-94DE-9D49-B60A-5A7AD5BCBBE4}"/>
                    </a:ext>
                  </a:extLst>
                </p:cNvPr>
                <p:cNvSpPr txBox="1">
                  <a:spLocks noRot="1" noChangeAspect="1" noMove="1" noResize="1" noEditPoints="1" noAdjustHandles="1" noChangeArrowheads="1" noChangeShapeType="1" noTextEdit="1"/>
                </p:cNvSpPr>
                <p:nvPr/>
              </p:nvSpPr>
              <p:spPr>
                <a:xfrm>
                  <a:off x="5958394" y="2264138"/>
                  <a:ext cx="76438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1E24A74-98B4-1A40-9537-CED9A04C8676}"/>
                    </a:ext>
                  </a:extLst>
                </p:cNvPr>
                <p:cNvSpPr txBox="1"/>
                <p:nvPr/>
              </p:nvSpPr>
              <p:spPr>
                <a:xfrm>
                  <a:off x="6233204" y="3287667"/>
                  <a:ext cx="764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rPr>
                              <m:t>2</m:t>
                            </m:r>
                          </m:sub>
                        </m:sSub>
                      </m:oMath>
                    </m:oMathPara>
                  </a14:m>
                  <a:endParaRPr lang="en-US" sz="1800" dirty="0"/>
                </a:p>
              </p:txBody>
            </p:sp>
          </mc:Choice>
          <mc:Fallback xmlns="">
            <p:sp>
              <p:nvSpPr>
                <p:cNvPr id="60" name="TextBox 59">
                  <a:extLst>
                    <a:ext uri="{FF2B5EF4-FFF2-40B4-BE49-F238E27FC236}">
                      <a16:creationId xmlns:a16="http://schemas.microsoft.com/office/drawing/2014/main" id="{B1E24A74-98B4-1A40-9537-CED9A04C8676}"/>
                    </a:ext>
                  </a:extLst>
                </p:cNvPr>
                <p:cNvSpPr txBox="1">
                  <a:spLocks noRot="1" noChangeAspect="1" noMove="1" noResize="1" noEditPoints="1" noAdjustHandles="1" noChangeArrowheads="1" noChangeShapeType="1" noTextEdit="1"/>
                </p:cNvSpPr>
                <p:nvPr/>
              </p:nvSpPr>
              <p:spPr>
                <a:xfrm>
                  <a:off x="6233204" y="3287667"/>
                  <a:ext cx="7643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E7661C2-208C-E942-AB37-8FA2FC2E1EF0}"/>
                    </a:ext>
                  </a:extLst>
                </p:cNvPr>
                <p:cNvSpPr txBox="1"/>
                <p:nvPr/>
              </p:nvSpPr>
              <p:spPr>
                <a:xfrm>
                  <a:off x="5581542" y="1454953"/>
                  <a:ext cx="490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1</m:t>
                            </m:r>
                          </m:sub>
                        </m:sSub>
                      </m:oMath>
                    </m:oMathPara>
                  </a14:m>
                  <a:endParaRPr lang="en-US" sz="1800" dirty="0"/>
                </a:p>
              </p:txBody>
            </p:sp>
          </mc:Choice>
          <mc:Fallback xmlns="">
            <p:sp>
              <p:nvSpPr>
                <p:cNvPr id="67" name="TextBox 66">
                  <a:extLst>
                    <a:ext uri="{FF2B5EF4-FFF2-40B4-BE49-F238E27FC236}">
                      <a16:creationId xmlns:a16="http://schemas.microsoft.com/office/drawing/2014/main" id="{9E7661C2-208C-E942-AB37-8FA2FC2E1EF0}"/>
                    </a:ext>
                  </a:extLst>
                </p:cNvPr>
                <p:cNvSpPr txBox="1">
                  <a:spLocks noRot="1" noChangeAspect="1" noMove="1" noResize="1" noEditPoints="1" noAdjustHandles="1" noChangeArrowheads="1" noChangeShapeType="1" noTextEdit="1"/>
                </p:cNvSpPr>
                <p:nvPr/>
              </p:nvSpPr>
              <p:spPr>
                <a:xfrm>
                  <a:off x="5581542" y="1454953"/>
                  <a:ext cx="49026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7CC1FCF-D9D0-CA4D-B676-442D7DD6E575}"/>
                    </a:ext>
                  </a:extLst>
                </p:cNvPr>
                <p:cNvSpPr txBox="1"/>
                <p:nvPr/>
              </p:nvSpPr>
              <p:spPr>
                <a:xfrm>
                  <a:off x="7439329" y="4055893"/>
                  <a:ext cx="4955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2</m:t>
                            </m:r>
                          </m:sub>
                        </m:sSub>
                      </m:oMath>
                    </m:oMathPara>
                  </a14:m>
                  <a:endParaRPr lang="en-US" sz="1800" dirty="0"/>
                </a:p>
              </p:txBody>
            </p:sp>
          </mc:Choice>
          <mc:Fallback xmlns="">
            <p:sp>
              <p:nvSpPr>
                <p:cNvPr id="69" name="TextBox 68">
                  <a:extLst>
                    <a:ext uri="{FF2B5EF4-FFF2-40B4-BE49-F238E27FC236}">
                      <a16:creationId xmlns:a16="http://schemas.microsoft.com/office/drawing/2014/main" id="{B7CC1FCF-D9D0-CA4D-B676-442D7DD6E575}"/>
                    </a:ext>
                  </a:extLst>
                </p:cNvPr>
                <p:cNvSpPr txBox="1">
                  <a:spLocks noRot="1" noChangeAspect="1" noMove="1" noResize="1" noEditPoints="1" noAdjustHandles="1" noChangeArrowheads="1" noChangeShapeType="1" noTextEdit="1"/>
                </p:cNvSpPr>
                <p:nvPr/>
              </p:nvSpPr>
              <p:spPr>
                <a:xfrm>
                  <a:off x="7439329" y="4055893"/>
                  <a:ext cx="49558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5C7EE18-1C4F-AE4C-A3B7-8E7566F853C5}"/>
                    </a:ext>
                  </a:extLst>
                </p:cNvPr>
                <p:cNvSpPr txBox="1"/>
                <p:nvPr/>
              </p:nvSpPr>
              <p:spPr>
                <a:xfrm>
                  <a:off x="7112557" y="3043184"/>
                  <a:ext cx="2058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𝐴</m:t>
                        </m:r>
                      </m:oMath>
                    </m:oMathPara>
                  </a14:m>
                  <a:endParaRPr lang="en-US" sz="1800" dirty="0"/>
                </a:p>
              </p:txBody>
            </p:sp>
          </mc:Choice>
          <mc:Fallback xmlns="">
            <p:sp>
              <p:nvSpPr>
                <p:cNvPr id="70" name="TextBox 69">
                  <a:extLst>
                    <a:ext uri="{FF2B5EF4-FFF2-40B4-BE49-F238E27FC236}">
                      <a16:creationId xmlns:a16="http://schemas.microsoft.com/office/drawing/2014/main" id="{A5C7EE18-1C4F-AE4C-A3B7-8E7566F853C5}"/>
                    </a:ext>
                  </a:extLst>
                </p:cNvPr>
                <p:cNvSpPr txBox="1">
                  <a:spLocks noRot="1" noChangeAspect="1" noMove="1" noResize="1" noEditPoints="1" noAdjustHandles="1" noChangeArrowheads="1" noChangeShapeType="1" noTextEdit="1"/>
                </p:cNvSpPr>
                <p:nvPr/>
              </p:nvSpPr>
              <p:spPr>
                <a:xfrm>
                  <a:off x="7112557" y="3043184"/>
                  <a:ext cx="205826" cy="276999"/>
                </a:xfrm>
                <a:prstGeom prst="rect">
                  <a:avLst/>
                </a:prstGeom>
                <a:blipFill>
                  <a:blip r:embed="rId12"/>
                  <a:stretch>
                    <a:fillRect l="-23529" r="-23529"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25D3FF6-601A-6D40-98DC-95EC11C459E7}"/>
                  </a:ext>
                </a:extLst>
              </p:cNvPr>
              <p:cNvSpPr txBox="1"/>
              <p:nvPr/>
            </p:nvSpPr>
            <p:spPr>
              <a:xfrm>
                <a:off x="482105" y="4745947"/>
                <a:ext cx="15626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r>
                        <a:rPr lang="en-GB" sz="1800" b="0" i="1" smtClean="0">
                          <a:latin typeface="Cambria Math" panose="02040503050406030204" pitchFamily="18" charset="0"/>
                        </a:rPr>
                        <m:t>𝐴</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1</m:t>
                              </m:r>
                            </m:sub>
                          </m:sSub>
                        </m:e>
                      </m:func>
                    </m:oMath>
                  </m:oMathPara>
                </a14:m>
                <a:endParaRPr lang="en-US" sz="1800" dirty="0"/>
              </a:p>
            </p:txBody>
          </p:sp>
        </mc:Choice>
        <mc:Fallback xmlns="">
          <p:sp>
            <p:nvSpPr>
              <p:cNvPr id="71" name="TextBox 70">
                <a:extLst>
                  <a:ext uri="{FF2B5EF4-FFF2-40B4-BE49-F238E27FC236}">
                    <a16:creationId xmlns:a16="http://schemas.microsoft.com/office/drawing/2014/main" id="{D25D3FF6-601A-6D40-98DC-95EC11C459E7}"/>
                  </a:ext>
                </a:extLst>
              </p:cNvPr>
              <p:cNvSpPr txBox="1">
                <a:spLocks noRot="1" noChangeAspect="1" noMove="1" noResize="1" noEditPoints="1" noAdjustHandles="1" noChangeArrowheads="1" noChangeShapeType="1" noTextEdit="1"/>
              </p:cNvSpPr>
              <p:nvPr/>
            </p:nvSpPr>
            <p:spPr>
              <a:xfrm>
                <a:off x="482105" y="4745947"/>
                <a:ext cx="156260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BB5A1C9-0185-A549-9442-43EB77C31488}"/>
                  </a:ext>
                </a:extLst>
              </p:cNvPr>
              <p:cNvSpPr txBox="1"/>
              <p:nvPr/>
            </p:nvSpPr>
            <p:spPr>
              <a:xfrm>
                <a:off x="2275516" y="4740672"/>
                <a:ext cx="16256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m:t>
                      </m:r>
                      <m:r>
                        <a:rPr lang="en-GB" sz="1800" b="0" i="1" smtClean="0">
                          <a:latin typeface="Cambria Math" panose="02040503050406030204" pitchFamily="18" charset="0"/>
                        </a:rPr>
                        <m:t>𝐴</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72" name="TextBox 71">
                <a:extLst>
                  <a:ext uri="{FF2B5EF4-FFF2-40B4-BE49-F238E27FC236}">
                    <a16:creationId xmlns:a16="http://schemas.microsoft.com/office/drawing/2014/main" id="{9BB5A1C9-0185-A549-9442-43EB77C31488}"/>
                  </a:ext>
                </a:extLst>
              </p:cNvPr>
              <p:cNvSpPr txBox="1">
                <a:spLocks noRot="1" noChangeAspect="1" noMove="1" noResize="1" noEditPoints="1" noAdjustHandles="1" noChangeArrowheads="1" noChangeShapeType="1" noTextEdit="1"/>
              </p:cNvSpPr>
              <p:nvPr/>
            </p:nvSpPr>
            <p:spPr>
              <a:xfrm>
                <a:off x="2275516" y="4740672"/>
                <a:ext cx="162563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D504B6-649B-C042-AE07-06001234AC5E}"/>
                  </a:ext>
                </a:extLst>
              </p:cNvPr>
              <p:cNvSpPr txBox="1"/>
              <p:nvPr/>
            </p:nvSpPr>
            <p:spPr>
              <a:xfrm>
                <a:off x="457076" y="5194367"/>
                <a:ext cx="4215834" cy="578300"/>
              </a:xfrm>
              <a:prstGeom prst="rect">
                <a:avLst/>
              </a:prstGeom>
              <a:noFill/>
            </p:spPr>
            <p:txBody>
              <a:bodyPr wrap="none" rtlCol="0">
                <a:spAutoFit/>
              </a:bodyPr>
              <a:lstStyle/>
              <a:p>
                <a:r>
                  <a:rPr lang="en-US" sz="1800" dirty="0"/>
                  <a:t>Incident power </a:t>
                </a:r>
                <a14:m>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𝑃</m:t>
                        </m:r>
                      </m:e>
                      <m:sub>
                        <m:r>
                          <a:rPr lang="en-GB" sz="1800" b="0" i="1" smtClean="0">
                            <a:latin typeface="Cambria Math" panose="02040503050406030204" pitchFamily="18" charset="0"/>
                          </a:rPr>
                          <m:t>𝑖</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𝑆</m:t>
                        </m:r>
                      </m:e>
                      <m:sub>
                        <m:r>
                          <a:rPr lang="en-GB" sz="1800" b="0" i="1" smtClean="0">
                            <a:latin typeface="Cambria Math" panose="02040503050406030204" pitchFamily="18" charset="0"/>
                          </a:rPr>
                          <m:t>1</m:t>
                        </m:r>
                      </m:sub>
                    </m:s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f>
                      <m:fPr>
                        <m:ctrlPr>
                          <a:rPr lang="en-GB" sz="1800" i="1" smtClean="0">
                            <a:latin typeface="Cambria Math" panose="02040503050406030204" pitchFamily="18" charset="0"/>
                            <a:ea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i="1">
                            <a:latin typeface="Cambria Math" panose="02040503050406030204" pitchFamily="18" charset="0"/>
                          </a:rPr>
                          <m:t>𝐴</m:t>
                        </m:r>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rPr>
                                  <m:t>1</m:t>
                                </m:r>
                              </m:sub>
                            </m:sSub>
                          </m:e>
                        </m:func>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𝐸</m:t>
                                </m:r>
                              </m:e>
                              <m:sup>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𝑖</m:t>
                                    </m:r>
                                  </m:e>
                                </m:d>
                              </m:sup>
                            </m:sSup>
                            <m:r>
                              <a:rPr lang="en-GB" sz="1800" i="1">
                                <a:latin typeface="Cambria Math" panose="02040503050406030204" pitchFamily="18" charset="0"/>
                                <a:ea typeface="Cambria Math" panose="02040503050406030204" pitchFamily="18" charset="0"/>
                              </a:rPr>
                              <m:t>|</m:t>
                            </m:r>
                          </m:e>
                          <m:sup>
                            <m:r>
                              <a:rPr lang="en-GB" sz="1800" i="1">
                                <a:latin typeface="Cambria Math" panose="02040503050406030204" pitchFamily="18" charset="0"/>
                                <a:ea typeface="Cambria Math" panose="02040503050406030204" pitchFamily="18" charset="0"/>
                              </a:rPr>
                              <m:t>2</m:t>
                            </m:r>
                          </m:sup>
                        </m:sSup>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𝜂</m:t>
                            </m:r>
                          </m:e>
                          <m:sub>
                            <m:r>
                              <a:rPr lang="en-GB" sz="1800" i="1">
                                <a:latin typeface="Cambria Math" panose="02040503050406030204" pitchFamily="18" charset="0"/>
                                <a:ea typeface="Cambria Math" panose="02040503050406030204" pitchFamily="18" charset="0"/>
                              </a:rPr>
                              <m:t>0</m:t>
                            </m:r>
                          </m:sub>
                        </m:sSub>
                      </m:den>
                    </m:f>
                  </m:oMath>
                </a14:m>
                <a:endParaRPr lang="en-US" sz="1800" dirty="0"/>
              </a:p>
            </p:txBody>
          </p:sp>
        </mc:Choice>
        <mc:Fallback xmlns="">
          <p:sp>
            <p:nvSpPr>
              <p:cNvPr id="73" name="TextBox 72">
                <a:extLst>
                  <a:ext uri="{FF2B5EF4-FFF2-40B4-BE49-F238E27FC236}">
                    <a16:creationId xmlns:a16="http://schemas.microsoft.com/office/drawing/2014/main" id="{C0D504B6-649B-C042-AE07-06001234AC5E}"/>
                  </a:ext>
                </a:extLst>
              </p:cNvPr>
              <p:cNvSpPr txBox="1">
                <a:spLocks noRot="1" noChangeAspect="1" noMove="1" noResize="1" noEditPoints="1" noAdjustHandles="1" noChangeArrowheads="1" noChangeShapeType="1" noTextEdit="1"/>
              </p:cNvSpPr>
              <p:nvPr/>
            </p:nvSpPr>
            <p:spPr>
              <a:xfrm>
                <a:off x="457076" y="5194367"/>
                <a:ext cx="4215834" cy="578300"/>
              </a:xfrm>
              <a:prstGeom prst="rect">
                <a:avLst/>
              </a:prstGeom>
              <a:blipFill>
                <a:blip r:embed="rId15"/>
                <a:stretch>
                  <a:fillRect l="-1201"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2DA51F3-1BAF-B941-9F1D-0251431164E7}"/>
                  </a:ext>
                </a:extLst>
              </p:cNvPr>
              <p:cNvSpPr txBox="1"/>
              <p:nvPr/>
            </p:nvSpPr>
            <p:spPr>
              <a:xfrm>
                <a:off x="405370" y="5865107"/>
                <a:ext cx="4608121" cy="578492"/>
              </a:xfrm>
              <a:prstGeom prst="rect">
                <a:avLst/>
              </a:prstGeom>
              <a:noFill/>
            </p:spPr>
            <p:txBody>
              <a:bodyPr wrap="none" rtlCol="0">
                <a:spAutoFit/>
              </a:bodyPr>
              <a:lstStyle/>
              <a:p>
                <a:r>
                  <a:rPr lang="en-US" sz="1800" dirty="0"/>
                  <a:t>Transmitted power </a:t>
                </a:r>
                <a14:m>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𝑃</m:t>
                        </m:r>
                      </m:e>
                      <m:sub>
                        <m:r>
                          <a:rPr lang="en-GB" sz="1800" b="0" i="1" smtClean="0">
                            <a:latin typeface="Cambria Math" panose="02040503050406030204" pitchFamily="18" charset="0"/>
                          </a:rPr>
                          <m:t>𝑡</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𝑆</m:t>
                        </m:r>
                      </m:e>
                      <m:sub>
                        <m:r>
                          <a:rPr lang="en-GB" sz="1800" b="0" i="1" smtClean="0">
                            <a:latin typeface="Cambria Math" panose="02040503050406030204" pitchFamily="18" charset="0"/>
                          </a:rPr>
                          <m:t>2</m:t>
                        </m:r>
                      </m:sub>
                    </m:s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Acos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2</m:t>
                                </m:r>
                              </m:sub>
                            </m:sSub>
                          </m:e>
                        </m:func>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𝐸</m:t>
                                </m:r>
                              </m:e>
                              <m:sup>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𝑡</m:t>
                                    </m:r>
                                  </m:e>
                                </m:d>
                              </m:sup>
                            </m:sSup>
                            <m:r>
                              <a:rPr lang="en-GB" sz="1800" i="1">
                                <a:latin typeface="Cambria Math" panose="02040503050406030204" pitchFamily="18" charset="0"/>
                                <a:ea typeface="Cambria Math" panose="02040503050406030204" pitchFamily="18" charset="0"/>
                              </a:rPr>
                              <m:t>|</m:t>
                            </m:r>
                          </m:e>
                          <m:sup>
                            <m:r>
                              <a:rPr lang="en-GB" sz="1800" i="1">
                                <a:latin typeface="Cambria Math" panose="02040503050406030204" pitchFamily="18" charset="0"/>
                                <a:ea typeface="Cambria Math" panose="02040503050406030204" pitchFamily="18" charset="0"/>
                              </a:rPr>
                              <m:t>2</m:t>
                            </m:r>
                          </m:sup>
                        </m:sSup>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𝜂</m:t>
                            </m:r>
                          </m:e>
                          <m:sub>
                            <m:r>
                              <a:rPr lang="en-GB" sz="1800" i="1">
                                <a:latin typeface="Cambria Math" panose="02040503050406030204" pitchFamily="18" charset="0"/>
                                <a:ea typeface="Cambria Math" panose="02040503050406030204" pitchFamily="18" charset="0"/>
                              </a:rPr>
                              <m:t>0</m:t>
                            </m:r>
                          </m:sub>
                        </m:sSub>
                      </m:den>
                    </m:f>
                  </m:oMath>
                </a14:m>
                <a:endParaRPr lang="en-US" sz="1800" dirty="0"/>
              </a:p>
            </p:txBody>
          </p:sp>
        </mc:Choice>
        <mc:Fallback xmlns="">
          <p:sp>
            <p:nvSpPr>
              <p:cNvPr id="74" name="TextBox 73">
                <a:extLst>
                  <a:ext uri="{FF2B5EF4-FFF2-40B4-BE49-F238E27FC236}">
                    <a16:creationId xmlns:a16="http://schemas.microsoft.com/office/drawing/2014/main" id="{42DA51F3-1BAF-B941-9F1D-0251431164E7}"/>
                  </a:ext>
                </a:extLst>
              </p:cNvPr>
              <p:cNvSpPr txBox="1">
                <a:spLocks noRot="1" noChangeAspect="1" noMove="1" noResize="1" noEditPoints="1" noAdjustHandles="1" noChangeArrowheads="1" noChangeShapeType="1" noTextEdit="1"/>
              </p:cNvSpPr>
              <p:nvPr/>
            </p:nvSpPr>
            <p:spPr>
              <a:xfrm>
                <a:off x="405370" y="5865107"/>
                <a:ext cx="4608121" cy="578492"/>
              </a:xfrm>
              <a:prstGeom prst="rect">
                <a:avLst/>
              </a:prstGeom>
              <a:blipFill>
                <a:blip r:embed="rId16"/>
                <a:stretch>
                  <a:fillRect l="-1099"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5EDF19E-DF3A-8C4F-ADB7-A0994B75EF0D}"/>
                  </a:ext>
                </a:extLst>
              </p:cNvPr>
              <p:cNvSpPr txBox="1"/>
              <p:nvPr/>
            </p:nvSpPr>
            <p:spPr>
              <a:xfrm>
                <a:off x="5739590" y="5570777"/>
                <a:ext cx="2521652"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rgbClr val="0432FF"/>
                          </a:solidFill>
                          <a:latin typeface="Cambria Math" panose="02040503050406030204" pitchFamily="18" charset="0"/>
                        </a:rPr>
                        <m:t>𝑇</m:t>
                      </m:r>
                      <m:r>
                        <a:rPr lang="en-GB" sz="2000" b="0" i="1" smtClean="0">
                          <a:solidFill>
                            <a:srgbClr val="0432FF"/>
                          </a:solidFill>
                          <a:latin typeface="Cambria Math" panose="02040503050406030204" pitchFamily="18" charset="0"/>
                        </a:rPr>
                        <m:t>=</m:t>
                      </m:r>
                      <m:f>
                        <m:fPr>
                          <m:ctrlPr>
                            <a:rPr lang="en-GB" sz="2000" b="0" i="1" smtClean="0">
                              <a:solidFill>
                                <a:srgbClr val="0432FF"/>
                              </a:solidFill>
                              <a:latin typeface="Cambria Math" panose="02040503050406030204" pitchFamily="18" charset="0"/>
                            </a:rPr>
                          </m:ctrlPr>
                        </m:fPr>
                        <m:num>
                          <m:sSub>
                            <m:sSubPr>
                              <m:ctrlPr>
                                <a:rPr lang="en-US"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𝑃</m:t>
                              </m:r>
                            </m:e>
                            <m:sub>
                              <m:r>
                                <a:rPr lang="en-GB" sz="2000" b="0" i="1" smtClean="0">
                                  <a:solidFill>
                                    <a:srgbClr val="0432FF"/>
                                  </a:solidFill>
                                  <a:latin typeface="Cambria Math" panose="02040503050406030204" pitchFamily="18" charset="0"/>
                                </a:rPr>
                                <m:t>𝑡</m:t>
                              </m:r>
                            </m:sub>
                          </m:sSub>
                        </m:num>
                        <m:den>
                          <m:sSub>
                            <m:sSubPr>
                              <m:ctrlPr>
                                <a:rPr lang="en-US"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𝑃</m:t>
                              </m:r>
                            </m:e>
                            <m:sub>
                              <m:r>
                                <a:rPr lang="en-GB" sz="2000" i="1">
                                  <a:solidFill>
                                    <a:srgbClr val="0432FF"/>
                                  </a:solidFill>
                                  <a:latin typeface="Cambria Math" panose="02040503050406030204" pitchFamily="18" charset="0"/>
                                </a:rPr>
                                <m:t>𝑖</m:t>
                              </m:r>
                            </m:sub>
                          </m:sSub>
                        </m:den>
                      </m:f>
                      <m:r>
                        <a:rPr lang="en-GB" sz="2000" b="0" i="1" smtClean="0">
                          <a:solidFill>
                            <a:srgbClr val="0432FF"/>
                          </a:solidFill>
                          <a:latin typeface="Cambria Math" panose="02040503050406030204" pitchFamily="18" charset="0"/>
                        </a:rPr>
                        <m:t>=</m:t>
                      </m:r>
                      <m:f>
                        <m:fPr>
                          <m:ctrlPr>
                            <a:rPr lang="en-GB" sz="2000" b="0" i="1" smtClean="0">
                              <a:solidFill>
                                <a:srgbClr val="0432FF"/>
                              </a:solidFill>
                              <a:latin typeface="Cambria Math" panose="02040503050406030204" pitchFamily="18" charset="0"/>
                            </a:rPr>
                          </m:ctrlPr>
                        </m:fPr>
                        <m:num>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i="1">
                                  <a:solidFill>
                                    <a:srgbClr val="0432FF"/>
                                  </a:solidFill>
                                  <a:latin typeface="Cambria Math" panose="02040503050406030204" pitchFamily="18" charset="0"/>
                                </a:rPr>
                                <m:t>2</m:t>
                              </m:r>
                            </m:sub>
                          </m:sSub>
                          <m:func>
                            <m:funcPr>
                              <m:ctrlPr>
                                <a:rPr lang="en-GB" sz="2000" i="1">
                                  <a:solidFill>
                                    <a:srgbClr val="0432FF"/>
                                  </a:solidFill>
                                  <a:latin typeface="Cambria Math" panose="02040503050406030204" pitchFamily="18" charset="0"/>
                                </a:rPr>
                              </m:ctrlPr>
                            </m:funcPr>
                            <m:fName>
                              <m:r>
                                <m:rPr>
                                  <m:sty m:val="p"/>
                                </m:rPr>
                                <a:rPr lang="en-GB" sz="2000">
                                  <a:solidFill>
                                    <a:srgbClr val="0432FF"/>
                                  </a:solidFill>
                                  <a:latin typeface="Cambria Math" panose="02040503050406030204" pitchFamily="18" charset="0"/>
                                </a:rPr>
                                <m:t>cos</m:t>
                              </m:r>
                            </m:fName>
                            <m:e>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𝜃</m:t>
                                  </m:r>
                                </m:e>
                                <m:sub>
                                  <m:r>
                                    <a:rPr lang="en-GB" sz="2000" i="1">
                                      <a:solidFill>
                                        <a:srgbClr val="0432FF"/>
                                      </a:solidFill>
                                      <a:latin typeface="Cambria Math" panose="02040503050406030204" pitchFamily="18" charset="0"/>
                                      <a:ea typeface="Cambria Math" panose="02040503050406030204" pitchFamily="18" charset="0"/>
                                    </a:rPr>
                                    <m:t>2</m:t>
                                  </m:r>
                                </m:sub>
                              </m:sSub>
                            </m:e>
                          </m:func>
                        </m:num>
                        <m:den>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rPr>
                                <m:t>𝑛</m:t>
                              </m:r>
                            </m:e>
                            <m:sub>
                              <m:r>
                                <a:rPr lang="en-GB" sz="2000" b="0" i="1" smtClean="0">
                                  <a:solidFill>
                                    <a:srgbClr val="0432FF"/>
                                  </a:solidFill>
                                  <a:latin typeface="Cambria Math" panose="02040503050406030204" pitchFamily="18" charset="0"/>
                                </a:rPr>
                                <m:t>1</m:t>
                              </m:r>
                            </m:sub>
                          </m:sSub>
                          <m:func>
                            <m:funcPr>
                              <m:ctrlPr>
                                <a:rPr lang="en-GB" sz="2000" i="1">
                                  <a:solidFill>
                                    <a:srgbClr val="0432FF"/>
                                  </a:solidFill>
                                  <a:latin typeface="Cambria Math" panose="02040503050406030204" pitchFamily="18" charset="0"/>
                                </a:rPr>
                              </m:ctrlPr>
                            </m:funcPr>
                            <m:fName>
                              <m:r>
                                <m:rPr>
                                  <m:sty m:val="p"/>
                                </m:rPr>
                                <a:rPr lang="en-GB" sz="2000">
                                  <a:solidFill>
                                    <a:srgbClr val="0432FF"/>
                                  </a:solidFill>
                                  <a:latin typeface="Cambria Math" panose="02040503050406030204" pitchFamily="18" charset="0"/>
                                </a:rPr>
                                <m:t>cos</m:t>
                              </m:r>
                            </m:fName>
                            <m:e>
                              <m:sSub>
                                <m:sSubPr>
                                  <m:ctrlPr>
                                    <a:rPr lang="en-GB" sz="2000" i="1">
                                      <a:solidFill>
                                        <a:srgbClr val="0432FF"/>
                                      </a:solidFill>
                                      <a:latin typeface="Cambria Math" panose="02040503050406030204" pitchFamily="18" charset="0"/>
                                    </a:rPr>
                                  </m:ctrlPr>
                                </m:sSubPr>
                                <m:e>
                                  <m:r>
                                    <a:rPr lang="en-GB" sz="2000" i="1">
                                      <a:solidFill>
                                        <a:srgbClr val="0432FF"/>
                                      </a:solidFill>
                                      <a:latin typeface="Cambria Math" panose="02040503050406030204" pitchFamily="18" charset="0"/>
                                      <a:ea typeface="Cambria Math" panose="02040503050406030204" pitchFamily="18" charset="0"/>
                                    </a:rPr>
                                    <m:t>𝜃</m:t>
                                  </m:r>
                                </m:e>
                                <m:sub>
                                  <m:r>
                                    <a:rPr lang="en-GB" sz="2000" b="0" i="1" smtClean="0">
                                      <a:solidFill>
                                        <a:srgbClr val="0432FF"/>
                                      </a:solidFill>
                                      <a:latin typeface="Cambria Math" panose="02040503050406030204" pitchFamily="18" charset="0"/>
                                      <a:ea typeface="Cambria Math" panose="02040503050406030204" pitchFamily="18" charset="0"/>
                                    </a:rPr>
                                    <m:t>1</m:t>
                                  </m:r>
                                </m:sub>
                              </m:sSub>
                            </m:e>
                          </m:func>
                        </m:den>
                      </m:f>
                      <m:sSup>
                        <m:sSupPr>
                          <m:ctrlPr>
                            <a:rPr lang="en-GB" sz="2000" b="0" i="1" smtClean="0">
                              <a:solidFill>
                                <a:srgbClr val="0432FF"/>
                              </a:solidFill>
                              <a:latin typeface="Cambria Math" panose="02040503050406030204" pitchFamily="18" charset="0"/>
                            </a:rPr>
                          </m:ctrlPr>
                        </m:sSupPr>
                        <m:e>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𝑡</m:t>
                          </m:r>
                          <m:r>
                            <a:rPr lang="en-GB" sz="2000" b="0" i="1" smtClean="0">
                              <a:solidFill>
                                <a:srgbClr val="0432FF"/>
                              </a:solidFill>
                              <a:latin typeface="Cambria Math" panose="02040503050406030204" pitchFamily="18" charset="0"/>
                            </a:rPr>
                            <m:t>|</m:t>
                          </m:r>
                        </m:e>
                        <m:sup>
                          <m:r>
                            <a:rPr lang="en-GB" sz="2000" b="0" i="1" smtClean="0">
                              <a:solidFill>
                                <a:srgbClr val="0432FF"/>
                              </a:solidFill>
                              <a:latin typeface="Cambria Math" panose="02040503050406030204" pitchFamily="18" charset="0"/>
                            </a:rPr>
                            <m:t>2</m:t>
                          </m:r>
                        </m:sup>
                      </m:sSup>
                    </m:oMath>
                  </m:oMathPara>
                </a14:m>
                <a:endParaRPr lang="en-US" sz="2000" dirty="0">
                  <a:solidFill>
                    <a:srgbClr val="0432FF"/>
                  </a:solidFill>
                </a:endParaRPr>
              </a:p>
            </p:txBody>
          </p:sp>
        </mc:Choice>
        <mc:Fallback xmlns="">
          <p:sp>
            <p:nvSpPr>
              <p:cNvPr id="75" name="TextBox 74">
                <a:extLst>
                  <a:ext uri="{FF2B5EF4-FFF2-40B4-BE49-F238E27FC236}">
                    <a16:creationId xmlns:a16="http://schemas.microsoft.com/office/drawing/2014/main" id="{25EDF19E-DF3A-8C4F-ADB7-A0994B75EF0D}"/>
                  </a:ext>
                </a:extLst>
              </p:cNvPr>
              <p:cNvSpPr txBox="1">
                <a:spLocks noRot="1" noChangeAspect="1" noMove="1" noResize="1" noEditPoints="1" noAdjustHandles="1" noChangeArrowheads="1" noChangeShapeType="1" noTextEdit="1"/>
              </p:cNvSpPr>
              <p:nvPr/>
            </p:nvSpPr>
            <p:spPr>
              <a:xfrm>
                <a:off x="5739590" y="5570777"/>
                <a:ext cx="2521652" cy="632802"/>
              </a:xfrm>
              <a:prstGeom prst="rect">
                <a:avLst/>
              </a:prstGeom>
              <a:blipFill>
                <a:blip r:embed="rId17"/>
                <a:stretch>
                  <a:fillRect l="-2010" t="-1961" b="-9804"/>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DC1974C8-B882-614C-89AA-A52BE4645139}"/>
              </a:ext>
            </a:extLst>
          </p:cNvPr>
          <p:cNvSpPr txBox="1"/>
          <p:nvPr/>
        </p:nvSpPr>
        <p:spPr>
          <a:xfrm>
            <a:off x="6115025" y="4880993"/>
            <a:ext cx="1639167" cy="400110"/>
          </a:xfrm>
          <a:prstGeom prst="rect">
            <a:avLst/>
          </a:prstGeom>
          <a:noFill/>
        </p:spPr>
        <p:txBody>
          <a:bodyPr wrap="none" rtlCol="0">
            <a:spAutoFit/>
          </a:bodyPr>
          <a:lstStyle/>
          <a:p>
            <a:r>
              <a:rPr lang="en-US" sz="2000" u="sng" dirty="0"/>
              <a:t>Transmittance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47BC233-5052-0142-A204-D7BB907D1139}"/>
                  </a:ext>
                </a:extLst>
              </p:cNvPr>
              <p:cNvSpPr txBox="1"/>
              <p:nvPr/>
            </p:nvSpPr>
            <p:spPr>
              <a:xfrm>
                <a:off x="2392120" y="2539379"/>
                <a:ext cx="2818096" cy="839653"/>
              </a:xfrm>
              <a:prstGeom prst="rect">
                <a:avLst/>
              </a:prstGeom>
              <a:noFill/>
            </p:spPr>
            <p:txBody>
              <a:bodyPr wrap="square">
                <a:spAutoFit/>
              </a:bodyPr>
              <a:lstStyle/>
              <a:p>
                <a14:m>
                  <m:oMath xmlns:m="http://schemas.openxmlformats.org/officeDocument/2006/math">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𝜂</m:t>
                        </m:r>
                      </m:e>
                      <m:sub>
                        <m:r>
                          <a:rPr lang="en-GB" sz="1600" b="0" i="1" smtClean="0">
                            <a:latin typeface="Cambria Math" panose="02040503050406030204" pitchFamily="18" charset="0"/>
                            <a:ea typeface="Cambria Math" panose="02040503050406030204" pitchFamily="18" charset="0"/>
                          </a:rPr>
                          <m:t>0</m:t>
                        </m:r>
                      </m:sub>
                    </m:sSub>
                    <m:r>
                      <a:rPr lang="en-GB" sz="1600" b="0" i="1" smtClean="0">
                        <a:latin typeface="Cambria Math" panose="02040503050406030204" pitchFamily="18" charset="0"/>
                        <a:ea typeface="Cambria Math" panose="02040503050406030204" pitchFamily="18" charset="0"/>
                      </a:rPr>
                      <m:t>=</m:t>
                    </m:r>
                    <m:rad>
                      <m:radPr>
                        <m:degHide m:val="on"/>
                        <m:ctrlPr>
                          <a:rPr lang="en-GB" sz="1600" i="1">
                            <a:latin typeface="Cambria Math" panose="02040503050406030204" pitchFamily="18" charset="0"/>
                            <a:ea typeface="Cambria Math" panose="02040503050406030204" pitchFamily="18" charset="0"/>
                          </a:rPr>
                        </m:ctrlPr>
                      </m:radPr>
                      <m:deg/>
                      <m:e>
                        <m:f>
                          <m:fPr>
                            <m:ctrlPr>
                              <a:rPr lang="en-GB" sz="1600" i="1">
                                <a:latin typeface="Cambria Math" panose="02040503050406030204" pitchFamily="18" charset="0"/>
                                <a:ea typeface="Cambria Math" panose="02040503050406030204" pitchFamily="18" charset="0"/>
                              </a:rPr>
                            </m:ctrlPr>
                          </m:fPr>
                          <m:num>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i="1">
                                    <a:latin typeface="Cambria Math" panose="02040503050406030204" pitchFamily="18" charset="0"/>
                                    <a:ea typeface="Cambria Math" panose="02040503050406030204" pitchFamily="18" charset="0"/>
                                  </a:rPr>
                                  <m:t>0</m:t>
                                </m:r>
                              </m:sub>
                            </m:sSub>
                          </m:num>
                          <m:den>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𝜀</m:t>
                                </m:r>
                              </m:e>
                              <m:sub>
                                <m:r>
                                  <a:rPr lang="en-GB" sz="1600" i="1">
                                    <a:latin typeface="Cambria Math" panose="02040503050406030204" pitchFamily="18" charset="0"/>
                                    <a:ea typeface="Cambria Math" panose="02040503050406030204" pitchFamily="18" charset="0"/>
                                  </a:rPr>
                                  <m:t>0</m:t>
                                </m:r>
                              </m:sub>
                            </m:sSub>
                          </m:den>
                        </m:f>
                      </m:e>
                    </m:rad>
                    <m:r>
                      <a:rPr lang="en-GB" sz="1600" b="0" i="1" smtClean="0">
                        <a:latin typeface="Cambria Math" panose="02040503050406030204" pitchFamily="18" charset="0"/>
                        <a:ea typeface="Cambria Math" panose="02040503050406030204" pitchFamily="18" charset="0"/>
                      </a:rPr>
                      <m:t>=377</m:t>
                    </m:r>
                    <m:r>
                      <m:rPr>
                        <m:sty m:val="p"/>
                      </m:rPr>
                      <a:rPr lang="el-GR" sz="1600" b="0" i="1" smtClean="0">
                        <a:latin typeface="Cambria Math" panose="02040503050406030204" pitchFamily="18" charset="0"/>
                        <a:ea typeface="Cambria Math" panose="02040503050406030204" pitchFamily="18" charset="0"/>
                      </a:rPr>
                      <m:t>Ω</m:t>
                    </m:r>
                  </m:oMath>
                </a14:m>
                <a:r>
                  <a:rPr lang="en-US" sz="1600" dirty="0"/>
                  <a:t>, impedance of vacuum</a:t>
                </a:r>
              </a:p>
            </p:txBody>
          </p:sp>
        </mc:Choice>
        <mc:Fallback xmlns="">
          <p:sp>
            <p:nvSpPr>
              <p:cNvPr id="78" name="TextBox 77">
                <a:extLst>
                  <a:ext uri="{FF2B5EF4-FFF2-40B4-BE49-F238E27FC236}">
                    <a16:creationId xmlns:a16="http://schemas.microsoft.com/office/drawing/2014/main" id="{E47BC233-5052-0142-A204-D7BB907D1139}"/>
                  </a:ext>
                </a:extLst>
              </p:cNvPr>
              <p:cNvSpPr txBox="1">
                <a:spLocks noRot="1" noChangeAspect="1" noMove="1" noResize="1" noEditPoints="1" noAdjustHandles="1" noChangeArrowheads="1" noChangeShapeType="1" noTextEdit="1"/>
              </p:cNvSpPr>
              <p:nvPr/>
            </p:nvSpPr>
            <p:spPr>
              <a:xfrm>
                <a:off x="2392120" y="2539379"/>
                <a:ext cx="2818096" cy="839653"/>
              </a:xfrm>
              <a:prstGeom prst="rect">
                <a:avLst/>
              </a:prstGeom>
              <a:blipFill>
                <a:blip r:embed="rId18"/>
                <a:stretch>
                  <a:fillRect l="-1345" b="-10606"/>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D21AD7BB-C502-A24D-AA60-70CBFE711642}"/>
              </a:ext>
            </a:extLst>
          </p:cNvPr>
          <p:cNvSpPr txBox="1"/>
          <p:nvPr/>
        </p:nvSpPr>
        <p:spPr>
          <a:xfrm>
            <a:off x="2191096" y="3777100"/>
            <a:ext cx="2961067" cy="369332"/>
          </a:xfrm>
          <a:prstGeom prst="rect">
            <a:avLst/>
          </a:prstGeom>
          <a:noFill/>
        </p:spPr>
        <p:txBody>
          <a:bodyPr wrap="none" rtlCol="0">
            <a:spAutoFit/>
          </a:bodyPr>
          <a:lstStyle/>
          <a:p>
            <a:r>
              <a:rPr lang="en-US" sz="1800" dirty="0"/>
              <a:t>Magnitude of Poynting vector</a:t>
            </a:r>
          </a:p>
        </p:txBody>
      </p:sp>
    </p:spTree>
    <p:extLst>
      <p:ext uri="{BB962C8B-B14F-4D97-AF65-F5344CB8AC3E}">
        <p14:creationId xmlns:p14="http://schemas.microsoft.com/office/powerpoint/2010/main" val="2357425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Transmittance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BC1D26-D354-9541-AFCE-7592224C2789}"/>
                  </a:ext>
                </a:extLst>
              </p:cNvPr>
              <p:cNvSpPr txBox="1"/>
              <p:nvPr/>
            </p:nvSpPr>
            <p:spPr>
              <a:xfrm>
                <a:off x="2166261" y="1385211"/>
                <a:ext cx="43791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Baskerville" panose="02020502070401020303" pitchFamily="18" charset="0"/>
                        </a:rPr>
                        <m:t>𝑟𝑒𝑓𝑙𝑒𝑐𝑡𝑎𝑛𝑐𝑒</m:t>
                      </m:r>
                      <m:r>
                        <a:rPr lang="en-GB" sz="1800" b="0" i="1" smtClean="0">
                          <a:latin typeface="Cambria Math" panose="02040503050406030204" pitchFamily="18" charset="0"/>
                          <a:ea typeface="Baskerville" panose="02020502070401020303" pitchFamily="18" charset="0"/>
                        </a:rPr>
                        <m:t> (</m:t>
                      </m:r>
                      <m:r>
                        <a:rPr lang="en-GB" sz="1800" b="0" i="1" smtClean="0">
                          <a:latin typeface="Cambria Math" panose="02040503050406030204" pitchFamily="18" charset="0"/>
                          <a:ea typeface="Baskerville" panose="02020502070401020303" pitchFamily="18" charset="0"/>
                        </a:rPr>
                        <m:t>𝑅</m:t>
                      </m:r>
                      <m:r>
                        <a:rPr lang="en-GB" sz="1800" b="0" i="1" smtClean="0">
                          <a:latin typeface="Cambria Math" panose="02040503050406030204" pitchFamily="18" charset="0"/>
                          <a:ea typeface="Baskerville" panose="02020502070401020303" pitchFamily="18" charset="0"/>
                        </a:rPr>
                        <m:t>)+</m:t>
                      </m:r>
                      <m:r>
                        <a:rPr lang="en-GB" sz="1800" b="0" i="1" smtClean="0">
                          <a:latin typeface="Cambria Math" panose="02040503050406030204" pitchFamily="18" charset="0"/>
                          <a:ea typeface="Baskerville" panose="02020502070401020303" pitchFamily="18" charset="0"/>
                        </a:rPr>
                        <m:t>𝑡𝑟𝑎𝑛𝑠𝑚𝑖𝑡𝑡𝑎𝑛𝑐𝑒</m:t>
                      </m:r>
                      <m:r>
                        <a:rPr lang="en-GB" sz="1800" b="0" i="1" smtClean="0">
                          <a:latin typeface="Cambria Math" panose="02040503050406030204" pitchFamily="18" charset="0"/>
                          <a:ea typeface="Baskerville" panose="02020502070401020303" pitchFamily="18" charset="0"/>
                        </a:rPr>
                        <m:t>(</m:t>
                      </m:r>
                      <m:r>
                        <a:rPr lang="en-GB" sz="1800" b="0" i="1" smtClean="0">
                          <a:latin typeface="Cambria Math" panose="02040503050406030204" pitchFamily="18" charset="0"/>
                          <a:ea typeface="Baskerville" panose="02020502070401020303" pitchFamily="18" charset="0"/>
                        </a:rPr>
                        <m:t>𝑇</m:t>
                      </m:r>
                      <m:r>
                        <a:rPr lang="en-GB" sz="1800" b="0" i="1" smtClean="0">
                          <a:latin typeface="Cambria Math" panose="02040503050406030204" pitchFamily="18" charset="0"/>
                          <a:ea typeface="Baskerville" panose="02020502070401020303" pitchFamily="18" charset="0"/>
                        </a:rPr>
                        <m:t>)=1</m:t>
                      </m:r>
                    </m:oMath>
                  </m:oMathPara>
                </a14:m>
                <a:endParaRPr lang="en-US" sz="1800" dirty="0"/>
              </a:p>
            </p:txBody>
          </p:sp>
        </mc:Choice>
        <mc:Fallback xmlns="">
          <p:sp>
            <p:nvSpPr>
              <p:cNvPr id="40" name="TextBox 39">
                <a:extLst>
                  <a:ext uri="{FF2B5EF4-FFF2-40B4-BE49-F238E27FC236}">
                    <a16:creationId xmlns:a16="http://schemas.microsoft.com/office/drawing/2014/main" id="{56BC1D26-D354-9541-AFCE-7592224C2789}"/>
                  </a:ext>
                </a:extLst>
              </p:cNvPr>
              <p:cNvSpPr txBox="1">
                <a:spLocks noRot="1" noChangeAspect="1" noMove="1" noResize="1" noEditPoints="1" noAdjustHandles="1" noChangeArrowheads="1" noChangeShapeType="1" noTextEdit="1"/>
              </p:cNvSpPr>
              <p:nvPr/>
            </p:nvSpPr>
            <p:spPr>
              <a:xfrm>
                <a:off x="2166261" y="1385211"/>
                <a:ext cx="4379118" cy="369332"/>
              </a:xfrm>
              <a:prstGeom prst="rect">
                <a:avLst/>
              </a:prstGeom>
              <a:blipFill>
                <a:blip r:embed="rId3"/>
                <a:stretch>
                  <a:fillRect b="-161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71F0DC8-F102-CD4D-BC64-952DF50656E7}"/>
              </a:ext>
            </a:extLst>
          </p:cNvPr>
          <p:cNvSpPr txBox="1"/>
          <p:nvPr/>
        </p:nvSpPr>
        <p:spPr>
          <a:xfrm>
            <a:off x="2809198" y="895776"/>
            <a:ext cx="3341620" cy="369332"/>
          </a:xfrm>
          <a:prstGeom prst="rect">
            <a:avLst/>
          </a:prstGeom>
          <a:noFill/>
        </p:spPr>
        <p:txBody>
          <a:bodyPr wrap="none" rtlCol="0">
            <a:spAutoFit/>
          </a:bodyPr>
          <a:lstStyle/>
          <a:p>
            <a:r>
              <a:rPr lang="en-US" sz="1800" dirty="0"/>
              <a:t>Energy conservation law requires: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E6B7FB-83E1-8343-918D-5976F994DBA0}"/>
                  </a:ext>
                </a:extLst>
              </p:cNvPr>
              <p:cNvSpPr txBox="1"/>
              <p:nvPr/>
            </p:nvSpPr>
            <p:spPr>
              <a:xfrm>
                <a:off x="3767357" y="1935887"/>
                <a:ext cx="11769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𝑇</m:t>
                      </m:r>
                      <m:r>
                        <a:rPr lang="en-GB" sz="2000" b="0" i="1" smtClean="0">
                          <a:latin typeface="Cambria Math" panose="02040503050406030204" pitchFamily="18" charset="0"/>
                        </a:rPr>
                        <m:t>=1−</m:t>
                      </m:r>
                      <m:r>
                        <a:rPr lang="en-GB" sz="2000" b="0" i="1" smtClean="0">
                          <a:latin typeface="Cambria Math" panose="02040503050406030204" pitchFamily="18" charset="0"/>
                        </a:rPr>
                        <m:t>𝑅</m:t>
                      </m:r>
                    </m:oMath>
                  </m:oMathPara>
                </a14:m>
                <a:endParaRPr lang="en-US" sz="2000" dirty="0"/>
              </a:p>
            </p:txBody>
          </p:sp>
        </mc:Choice>
        <mc:Fallback xmlns="">
          <p:sp>
            <p:nvSpPr>
              <p:cNvPr id="11" name="TextBox 10">
                <a:extLst>
                  <a:ext uri="{FF2B5EF4-FFF2-40B4-BE49-F238E27FC236}">
                    <a16:creationId xmlns:a16="http://schemas.microsoft.com/office/drawing/2014/main" id="{57E6B7FB-83E1-8343-918D-5976F994DBA0}"/>
                  </a:ext>
                </a:extLst>
              </p:cNvPr>
              <p:cNvSpPr txBox="1">
                <a:spLocks noRot="1" noChangeAspect="1" noMove="1" noResize="1" noEditPoints="1" noAdjustHandles="1" noChangeArrowheads="1" noChangeShapeType="1" noTextEdit="1"/>
              </p:cNvSpPr>
              <p:nvPr/>
            </p:nvSpPr>
            <p:spPr>
              <a:xfrm>
                <a:off x="3767357" y="1935887"/>
                <a:ext cx="1176925" cy="307777"/>
              </a:xfrm>
              <a:prstGeom prst="rect">
                <a:avLst/>
              </a:prstGeom>
              <a:blipFill>
                <a:blip r:embed="rId4"/>
                <a:stretch>
                  <a:fillRect l="-4255" r="-3191" b="-8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2618016-7491-D048-AFFC-97420371A608}"/>
              </a:ext>
            </a:extLst>
          </p:cNvPr>
          <p:cNvSpPr txBox="1"/>
          <p:nvPr/>
        </p:nvSpPr>
        <p:spPr>
          <a:xfrm>
            <a:off x="792022" y="5605266"/>
            <a:ext cx="4034351" cy="923330"/>
          </a:xfrm>
          <a:prstGeom prst="rect">
            <a:avLst/>
          </a:prstGeom>
          <a:noFill/>
        </p:spPr>
        <p:txBody>
          <a:bodyPr wrap="square" rtlCol="0">
            <a:spAutoFit/>
          </a:bodyPr>
          <a:lstStyle/>
          <a:p>
            <a:r>
              <a:rPr lang="en-US" sz="1800" dirty="0"/>
              <a:t>Transmittance of light through a dielectric with refractive index of 1.5 as a function of incident angle</a:t>
            </a:r>
          </a:p>
        </p:txBody>
      </p:sp>
      <p:pic>
        <p:nvPicPr>
          <p:cNvPr id="49" name="Picture 48">
            <a:extLst>
              <a:ext uri="{FF2B5EF4-FFF2-40B4-BE49-F238E27FC236}">
                <a16:creationId xmlns:a16="http://schemas.microsoft.com/office/drawing/2014/main" id="{2E124585-ED19-CC4B-8946-04E27EF74A2E}"/>
              </a:ext>
            </a:extLst>
          </p:cNvPr>
          <p:cNvPicPr>
            <a:picLocks noChangeAspect="1"/>
          </p:cNvPicPr>
          <p:nvPr/>
        </p:nvPicPr>
        <p:blipFill>
          <a:blip r:embed="rId5"/>
          <a:stretch>
            <a:fillRect/>
          </a:stretch>
        </p:blipFill>
        <p:spPr>
          <a:xfrm>
            <a:off x="5055061" y="2383546"/>
            <a:ext cx="3703173" cy="3738441"/>
          </a:xfrm>
          <a:prstGeom prst="rect">
            <a:avLst/>
          </a:prstGeom>
        </p:spPr>
      </p:pic>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3327E0EA-7546-AF4B-8B18-4204843AAA18}"/>
                  </a:ext>
                </a:extLst>
              </p:cNvPr>
              <p:cNvSpPr/>
              <p:nvPr/>
            </p:nvSpPr>
            <p:spPr>
              <a:xfrm>
                <a:off x="6098211" y="4281913"/>
                <a:ext cx="166744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p</a:t>
                </a:r>
                <a14:m>
                  <m:oMath xmlns:m="http://schemas.openxmlformats.org/officeDocument/2006/math">
                    <m:r>
                      <a:rPr lang="en-GB" sz="1800" dirty="0">
                        <a:latin typeface="Cambria Math" panose="02040503050406030204" pitchFamily="18" charset="0"/>
                      </a:rPr>
                      <m:t>−</m:t>
                    </m:r>
                    <m:r>
                      <m:rPr>
                        <m:sty m:val="p"/>
                      </m:rPr>
                      <a:rPr lang="en-GB" sz="1800">
                        <a:latin typeface="Cambria Math" panose="02040503050406030204" pitchFamily="18" charset="0"/>
                      </a:rPr>
                      <m:t>polarisation</m:t>
                    </m:r>
                  </m:oMath>
                </a14:m>
                <a:endParaRPr lang="en-US" sz="1800" dirty="0">
                  <a:latin typeface="Baskerville" panose="02020502070401020303" pitchFamily="18" charset="0"/>
                  <a:ea typeface="Baskerville" panose="02020502070401020303" pitchFamily="18" charset="0"/>
                </a:endParaRPr>
              </a:p>
            </p:txBody>
          </p:sp>
        </mc:Choice>
        <mc:Fallback xmlns="">
          <p:sp>
            <p:nvSpPr>
              <p:cNvPr id="57" name="Rectangle 56">
                <a:extLst>
                  <a:ext uri="{FF2B5EF4-FFF2-40B4-BE49-F238E27FC236}">
                    <a16:creationId xmlns:a16="http://schemas.microsoft.com/office/drawing/2014/main" id="{3327E0EA-7546-AF4B-8B18-4204843AAA18}"/>
                  </a:ext>
                </a:extLst>
              </p:cNvPr>
              <p:cNvSpPr>
                <a:spLocks noRot="1" noChangeAspect="1" noMove="1" noResize="1" noEditPoints="1" noAdjustHandles="1" noChangeArrowheads="1" noChangeShapeType="1" noTextEdit="1"/>
              </p:cNvSpPr>
              <p:nvPr/>
            </p:nvSpPr>
            <p:spPr>
              <a:xfrm>
                <a:off x="6098211" y="4281913"/>
                <a:ext cx="1667444" cy="369332"/>
              </a:xfrm>
              <a:prstGeom prst="rect">
                <a:avLst/>
              </a:prstGeom>
              <a:blipFill>
                <a:blip r:embed="rId6"/>
                <a:stretch>
                  <a:fillRect l="-3030"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55AA8BA-3704-1A48-9E67-84B78DED2107}"/>
                  </a:ext>
                </a:extLst>
              </p:cNvPr>
              <p:cNvSpPr/>
              <p:nvPr/>
            </p:nvSpPr>
            <p:spPr>
              <a:xfrm>
                <a:off x="6545313" y="3173958"/>
                <a:ext cx="1523174" cy="369332"/>
              </a:xfrm>
              <a:prstGeom prst="rect">
                <a:avLst/>
              </a:prstGeom>
              <a:solidFill>
                <a:schemeClr val="bg1"/>
              </a:solidFill>
            </p:spPr>
            <p:txBody>
              <a:bodyPr wrap="none">
                <a:spAutoFit/>
              </a:bodyPr>
              <a:lstStyle/>
              <a:p>
                <a:r>
                  <a:rPr lang="en-US" sz="1800" dirty="0">
                    <a:latin typeface="Baskerville" panose="02020502070401020303" pitchFamily="18" charset="0"/>
                    <a:ea typeface="Baskerville" panose="02020502070401020303" pitchFamily="18" charset="0"/>
                  </a:rPr>
                  <a:t>s-</a:t>
                </a:r>
                <a14:m>
                  <m:oMath xmlns:m="http://schemas.openxmlformats.org/officeDocument/2006/math">
                    <m:r>
                      <m:rPr>
                        <m:sty m:val="p"/>
                      </m:rPr>
                      <a:rPr lang="en-GB" sz="1800">
                        <a:latin typeface="Cambria Math" panose="02040503050406030204" pitchFamily="18" charset="0"/>
                      </a:rPr>
                      <m:t>polarisation</m:t>
                    </m:r>
                  </m:oMath>
                </a14:m>
                <a:endParaRPr lang="en-US" sz="1800" dirty="0"/>
              </a:p>
            </p:txBody>
          </p:sp>
        </mc:Choice>
        <mc:Fallback xmlns="">
          <p:sp>
            <p:nvSpPr>
              <p:cNvPr id="63" name="Rectangle 62">
                <a:extLst>
                  <a:ext uri="{FF2B5EF4-FFF2-40B4-BE49-F238E27FC236}">
                    <a16:creationId xmlns:a16="http://schemas.microsoft.com/office/drawing/2014/main" id="{055AA8BA-3704-1A48-9E67-84B78DED2107}"/>
                  </a:ext>
                </a:extLst>
              </p:cNvPr>
              <p:cNvSpPr>
                <a:spLocks noRot="1" noChangeAspect="1" noMove="1" noResize="1" noEditPoints="1" noAdjustHandles="1" noChangeArrowheads="1" noChangeShapeType="1" noTextEdit="1"/>
              </p:cNvSpPr>
              <p:nvPr/>
            </p:nvSpPr>
            <p:spPr>
              <a:xfrm>
                <a:off x="6545313" y="3173958"/>
                <a:ext cx="1523174" cy="369332"/>
              </a:xfrm>
              <a:prstGeom prst="rect">
                <a:avLst/>
              </a:prstGeom>
              <a:blipFill>
                <a:blip r:embed="rId7"/>
                <a:stretch>
                  <a:fillRect l="-3306" t="-10345" b="-27586"/>
                </a:stretch>
              </a:blipFill>
            </p:spPr>
            <p:txBody>
              <a:bodyPr/>
              <a:lstStyle/>
              <a:p>
                <a:r>
                  <a:rPr lang="en-US">
                    <a:noFill/>
                  </a:rPr>
                  <a:t> </a:t>
                </a:r>
              </a:p>
            </p:txBody>
          </p:sp>
        </mc:Fallback>
      </mc:AlternateContent>
      <p:sp>
        <p:nvSpPr>
          <p:cNvPr id="66" name="Rectangle 65">
            <a:extLst>
              <a:ext uri="{FF2B5EF4-FFF2-40B4-BE49-F238E27FC236}">
                <a16:creationId xmlns:a16="http://schemas.microsoft.com/office/drawing/2014/main" id="{75CB94E0-E6B0-294D-9A58-06E3AFE54CFD}"/>
              </a:ext>
            </a:extLst>
          </p:cNvPr>
          <p:cNvSpPr/>
          <p:nvPr/>
        </p:nvSpPr>
        <p:spPr>
          <a:xfrm>
            <a:off x="6296984" y="4594964"/>
            <a:ext cx="1269899" cy="369332"/>
          </a:xfrm>
          <a:prstGeom prst="rect">
            <a:avLst/>
          </a:prstGeom>
          <a:solidFill>
            <a:schemeClr val="bg1"/>
          </a:solidFill>
        </p:spPr>
        <p:txBody>
          <a:bodyPr wrap="none">
            <a:spAutoFit/>
          </a:bodyPr>
          <a:lstStyle/>
          <a:p>
            <a:r>
              <a:rPr lang="en-GB" sz="1800" dirty="0">
                <a:latin typeface="Baskerville" panose="02020502070401020303" pitchFamily="18" charset="0"/>
                <a:ea typeface="Baskerville" panose="02020502070401020303" pitchFamily="18" charset="0"/>
              </a:rPr>
              <a:t>unpolarised</a:t>
            </a:r>
            <a:endParaRPr lang="en-US" sz="1800" dirty="0">
              <a:latin typeface="Baskerville" panose="02020502070401020303" pitchFamily="18" charset="0"/>
              <a:ea typeface="Baskerville" panose="02020502070401020303" pitchFamily="18" charset="0"/>
            </a:endParaRPr>
          </a:p>
        </p:txBody>
      </p:sp>
      <p:pic>
        <p:nvPicPr>
          <p:cNvPr id="9218" name="Picture 2">
            <a:extLst>
              <a:ext uri="{FF2B5EF4-FFF2-40B4-BE49-F238E27FC236}">
                <a16:creationId xmlns:a16="http://schemas.microsoft.com/office/drawing/2014/main" id="{28CCB44B-F322-754E-AB1F-54DB4ADCDC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416" y="2535479"/>
            <a:ext cx="3584370" cy="296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Evanescent Field</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 name="Straight Connector 2">
            <a:extLst>
              <a:ext uri="{FF2B5EF4-FFF2-40B4-BE49-F238E27FC236}">
                <a16:creationId xmlns:a16="http://schemas.microsoft.com/office/drawing/2014/main" id="{A6DA575A-C722-F847-998E-E87507413A7F}"/>
              </a:ext>
            </a:extLst>
          </p:cNvPr>
          <p:cNvCxnSpPr/>
          <p:nvPr/>
        </p:nvCxnSpPr>
        <p:spPr bwMode="auto">
          <a:xfrm>
            <a:off x="626550" y="2663371"/>
            <a:ext cx="311150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 name="Straight Arrow Connector 7">
            <a:extLst>
              <a:ext uri="{FF2B5EF4-FFF2-40B4-BE49-F238E27FC236}">
                <a16:creationId xmlns:a16="http://schemas.microsoft.com/office/drawing/2014/main" id="{F5FEB7E7-4B63-F24F-AD73-C18205074AD3}"/>
              </a:ext>
            </a:extLst>
          </p:cNvPr>
          <p:cNvCxnSpPr/>
          <p:nvPr/>
        </p:nvCxnSpPr>
        <p:spPr bwMode="auto">
          <a:xfrm flipV="1">
            <a:off x="747200" y="2678897"/>
            <a:ext cx="1435100" cy="1066800"/>
          </a:xfrm>
          <a:prstGeom prst="straightConnector1">
            <a:avLst/>
          </a:prstGeom>
          <a:solidFill>
            <a:schemeClr val="accent1"/>
          </a:solidFill>
          <a:ln w="19050" cap="flat" cmpd="sng" algn="ctr">
            <a:solidFill>
              <a:schemeClr val="tx1"/>
            </a:solidFill>
            <a:prstDash val="solid"/>
            <a:round/>
            <a:headEnd type="none" w="lg" len="med"/>
            <a:tailEnd type="triangle" w="lg" len="med"/>
          </a:ln>
          <a:effectLst/>
        </p:spPr>
      </p:cxnSp>
      <p:cxnSp>
        <p:nvCxnSpPr>
          <p:cNvPr id="13" name="Straight Arrow Connector 12">
            <a:extLst>
              <a:ext uri="{FF2B5EF4-FFF2-40B4-BE49-F238E27FC236}">
                <a16:creationId xmlns:a16="http://schemas.microsoft.com/office/drawing/2014/main" id="{25C1CF99-DAD2-4146-9E9D-A5C9D6842D16}"/>
              </a:ext>
            </a:extLst>
          </p:cNvPr>
          <p:cNvCxnSpPr/>
          <p:nvPr/>
        </p:nvCxnSpPr>
        <p:spPr bwMode="auto">
          <a:xfrm>
            <a:off x="2182300" y="2700669"/>
            <a:ext cx="1289050" cy="107667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DBCAFB1-A148-E444-B940-BA4EB159E748}"/>
                  </a:ext>
                </a:extLst>
              </p:cNvPr>
              <p:cNvSpPr txBox="1"/>
              <p:nvPr/>
            </p:nvSpPr>
            <p:spPr>
              <a:xfrm>
                <a:off x="1030734" y="3314324"/>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21" name="TextBox 20">
                <a:extLst>
                  <a:ext uri="{FF2B5EF4-FFF2-40B4-BE49-F238E27FC236}">
                    <a16:creationId xmlns:a16="http://schemas.microsoft.com/office/drawing/2014/main" id="{1DBCAFB1-A148-E444-B940-BA4EB159E748}"/>
                  </a:ext>
                </a:extLst>
              </p:cNvPr>
              <p:cNvSpPr txBox="1">
                <a:spLocks noRot="1" noChangeAspect="1" noMove="1" noResize="1" noEditPoints="1" noAdjustHandles="1" noChangeArrowheads="1" noChangeShapeType="1" noTextEdit="1"/>
              </p:cNvSpPr>
              <p:nvPr/>
            </p:nvSpPr>
            <p:spPr>
              <a:xfrm>
                <a:off x="1030734" y="3314324"/>
                <a:ext cx="229229" cy="246221"/>
              </a:xfrm>
              <a:prstGeom prst="rect">
                <a:avLst/>
              </a:prstGeom>
              <a:blipFill>
                <a:blip r:embed="rId3"/>
                <a:stretch>
                  <a:fillRect l="-26316" r="-21053" b="-20000"/>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373C7CC-4E56-B94C-BBE3-73E1D04D3FD5}"/>
              </a:ext>
            </a:extLst>
          </p:cNvPr>
          <p:cNvCxnSpPr>
            <a:cxnSpLocks/>
          </p:cNvCxnSpPr>
          <p:nvPr/>
        </p:nvCxnSpPr>
        <p:spPr bwMode="auto">
          <a:xfrm>
            <a:off x="1154373" y="3454288"/>
            <a:ext cx="236579" cy="2709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6F94B1C5-523A-3C42-B36F-CFC97D06D27F}"/>
              </a:ext>
            </a:extLst>
          </p:cNvPr>
          <p:cNvCxnSpPr>
            <a:cxnSpLocks/>
          </p:cNvCxnSpPr>
          <p:nvPr/>
        </p:nvCxnSpPr>
        <p:spPr bwMode="auto">
          <a:xfrm flipH="1">
            <a:off x="2589473" y="3289599"/>
            <a:ext cx="291285" cy="2709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FC7BC47-EC70-F447-893F-ED6B71CF8125}"/>
                  </a:ext>
                </a:extLst>
              </p:cNvPr>
              <p:cNvSpPr txBox="1"/>
              <p:nvPr/>
            </p:nvSpPr>
            <p:spPr>
              <a:xfrm>
                <a:off x="2766143" y="3150963"/>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27" name="TextBox 26">
                <a:extLst>
                  <a:ext uri="{FF2B5EF4-FFF2-40B4-BE49-F238E27FC236}">
                    <a16:creationId xmlns:a16="http://schemas.microsoft.com/office/drawing/2014/main" id="{2FC7BC47-EC70-F447-893F-ED6B71CF8125}"/>
                  </a:ext>
                </a:extLst>
              </p:cNvPr>
              <p:cNvSpPr txBox="1">
                <a:spLocks noRot="1" noChangeAspect="1" noMove="1" noResize="1" noEditPoints="1" noAdjustHandles="1" noChangeArrowheads="1" noChangeShapeType="1" noTextEdit="1"/>
              </p:cNvSpPr>
              <p:nvPr/>
            </p:nvSpPr>
            <p:spPr>
              <a:xfrm>
                <a:off x="2766143" y="3150963"/>
                <a:ext cx="229229" cy="246221"/>
              </a:xfrm>
              <a:prstGeom prst="rect">
                <a:avLst/>
              </a:prstGeom>
              <a:blipFill>
                <a:blip r:embed="rId4"/>
                <a:stretch>
                  <a:fillRect l="-21053" r="-2631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500C73E-A1B7-DD41-B8CF-861F13521025}"/>
                  </a:ext>
                </a:extLst>
              </p:cNvPr>
              <p:cNvSpPr txBox="1"/>
              <p:nvPr/>
            </p:nvSpPr>
            <p:spPr>
              <a:xfrm>
                <a:off x="755555" y="3113514"/>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p:sp>
            <p:nvSpPr>
              <p:cNvPr id="28" name="TextBox 27">
                <a:extLst>
                  <a:ext uri="{FF2B5EF4-FFF2-40B4-BE49-F238E27FC236}">
                    <a16:creationId xmlns:a16="http://schemas.microsoft.com/office/drawing/2014/main" id="{E500C73E-A1B7-DD41-B8CF-861F13521025}"/>
                  </a:ext>
                </a:extLst>
              </p:cNvPr>
              <p:cNvSpPr txBox="1">
                <a:spLocks noRot="1" noChangeAspect="1" noMove="1" noResize="1" noEditPoints="1" noAdjustHandles="1" noChangeArrowheads="1" noChangeShapeType="1" noTextEdit="1"/>
              </p:cNvSpPr>
              <p:nvPr/>
            </p:nvSpPr>
            <p:spPr>
              <a:xfrm>
                <a:off x="755555" y="3113514"/>
                <a:ext cx="426720" cy="336374"/>
              </a:xfrm>
              <a:prstGeom prst="rect">
                <a:avLst/>
              </a:prstGeom>
              <a:blipFill>
                <a:blip r:embed="rId5"/>
                <a:stretch>
                  <a:fillRect l="-11429" t="-7407" r="-8571" b="-18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6886A5E-9C8C-5E42-B3C3-C911C1294F52}"/>
                  </a:ext>
                </a:extLst>
              </p:cNvPr>
              <p:cNvSpPr txBox="1"/>
              <p:nvPr/>
            </p:nvSpPr>
            <p:spPr>
              <a:xfrm>
                <a:off x="1373716" y="3702174"/>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p:sp>
            <p:nvSpPr>
              <p:cNvPr id="29" name="TextBox 28">
                <a:extLst>
                  <a:ext uri="{FF2B5EF4-FFF2-40B4-BE49-F238E27FC236}">
                    <a16:creationId xmlns:a16="http://schemas.microsoft.com/office/drawing/2014/main" id="{E6886A5E-9C8C-5E42-B3C3-C911C1294F52}"/>
                  </a:ext>
                </a:extLst>
              </p:cNvPr>
              <p:cNvSpPr txBox="1">
                <a:spLocks noRot="1" noChangeAspect="1" noMove="1" noResize="1" noEditPoints="1" noAdjustHandles="1" noChangeArrowheads="1" noChangeShapeType="1" noTextEdit="1"/>
              </p:cNvSpPr>
              <p:nvPr/>
            </p:nvSpPr>
            <p:spPr>
              <a:xfrm>
                <a:off x="1373716" y="3702174"/>
                <a:ext cx="426720" cy="366832"/>
              </a:xfrm>
              <a:prstGeom prst="rect">
                <a:avLst/>
              </a:prstGeom>
              <a:blipFill>
                <a:blip r:embed="rId6"/>
                <a:stretch>
                  <a:fillRect l="-11765" t="-3333" r="-11765"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21BF042-257A-FA40-BDC4-6A818C5CE2B0}"/>
                  </a:ext>
                </a:extLst>
              </p:cNvPr>
              <p:cNvSpPr txBox="1"/>
              <p:nvPr/>
            </p:nvSpPr>
            <p:spPr>
              <a:xfrm>
                <a:off x="2995372" y="2978898"/>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p:sp>
            <p:nvSpPr>
              <p:cNvPr id="30" name="TextBox 29">
                <a:extLst>
                  <a:ext uri="{FF2B5EF4-FFF2-40B4-BE49-F238E27FC236}">
                    <a16:creationId xmlns:a16="http://schemas.microsoft.com/office/drawing/2014/main" id="{021BF042-257A-FA40-BDC4-6A818C5CE2B0}"/>
                  </a:ext>
                </a:extLst>
              </p:cNvPr>
              <p:cNvSpPr txBox="1">
                <a:spLocks noRot="1" noChangeAspect="1" noMove="1" noResize="1" noEditPoints="1" noAdjustHandles="1" noChangeArrowheads="1" noChangeShapeType="1" noTextEdit="1"/>
              </p:cNvSpPr>
              <p:nvPr/>
            </p:nvSpPr>
            <p:spPr>
              <a:xfrm>
                <a:off x="2995372" y="2978898"/>
                <a:ext cx="456728" cy="336374"/>
              </a:xfrm>
              <a:prstGeom prst="rect">
                <a:avLst/>
              </a:prstGeom>
              <a:blipFill>
                <a:blip r:embed="rId7"/>
                <a:stretch>
                  <a:fillRect l="-10811" t="-3571" r="-10811"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1B84D1F-B819-F648-83E2-4C0BFB808EBD}"/>
                  </a:ext>
                </a:extLst>
              </p:cNvPr>
              <p:cNvSpPr txBox="1"/>
              <p:nvPr/>
            </p:nvSpPr>
            <p:spPr>
              <a:xfrm>
                <a:off x="2523931" y="3576070"/>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p:sp>
            <p:nvSpPr>
              <p:cNvPr id="31" name="TextBox 30">
                <a:extLst>
                  <a:ext uri="{FF2B5EF4-FFF2-40B4-BE49-F238E27FC236}">
                    <a16:creationId xmlns:a16="http://schemas.microsoft.com/office/drawing/2014/main" id="{11B84D1F-B819-F648-83E2-4C0BFB808EBD}"/>
                  </a:ext>
                </a:extLst>
              </p:cNvPr>
              <p:cNvSpPr txBox="1">
                <a:spLocks noRot="1" noChangeAspect="1" noMove="1" noResize="1" noEditPoints="1" noAdjustHandles="1" noChangeArrowheads="1" noChangeShapeType="1" noTextEdit="1"/>
              </p:cNvSpPr>
              <p:nvPr/>
            </p:nvSpPr>
            <p:spPr>
              <a:xfrm>
                <a:off x="2523931" y="3576070"/>
                <a:ext cx="456728" cy="366832"/>
              </a:xfrm>
              <a:prstGeom prst="rect">
                <a:avLst/>
              </a:prstGeom>
              <a:blipFill>
                <a:blip r:embed="rId8"/>
                <a:stretch>
                  <a:fillRect l="-10811" t="-3333" r="-10811" b="-16667"/>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E62CDBA7-5452-C948-8C99-6F1D2228FC11}"/>
              </a:ext>
            </a:extLst>
          </p:cNvPr>
          <p:cNvCxnSpPr/>
          <p:nvPr/>
        </p:nvCxnSpPr>
        <p:spPr bwMode="auto">
          <a:xfrm>
            <a:off x="2171414" y="1567540"/>
            <a:ext cx="0" cy="2340429"/>
          </a:xfrm>
          <a:prstGeom prst="line">
            <a:avLst/>
          </a:prstGeom>
          <a:solidFill>
            <a:schemeClr val="accent1"/>
          </a:solidFill>
          <a:ln w="9525" cap="flat" cmpd="sng" algn="ctr">
            <a:solidFill>
              <a:schemeClr val="tx1"/>
            </a:solidFill>
            <a:prstDash val="solid"/>
            <a:round/>
            <a:headEnd type="triangle" w="med" len="med"/>
            <a:tailEnd type="none" w="med" len="med"/>
          </a:ln>
          <a:effectLst/>
        </p:spPr>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DFC4B5A-7663-EB46-8C64-A92330BBBCCE}"/>
                  </a:ext>
                </a:extLst>
              </p:cNvPr>
              <p:cNvSpPr txBox="1"/>
              <p:nvPr/>
            </p:nvSpPr>
            <p:spPr>
              <a:xfrm>
                <a:off x="3773105" y="2500477"/>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p:sp>
            <p:nvSpPr>
              <p:cNvPr id="19" name="TextBox 18">
                <a:extLst>
                  <a:ext uri="{FF2B5EF4-FFF2-40B4-BE49-F238E27FC236}">
                    <a16:creationId xmlns:a16="http://schemas.microsoft.com/office/drawing/2014/main" id="{EDFC4B5A-7663-EB46-8C64-A92330BBBCCE}"/>
                  </a:ext>
                </a:extLst>
              </p:cNvPr>
              <p:cNvSpPr txBox="1">
                <a:spLocks noRot="1" noChangeAspect="1" noMove="1" noResize="1" noEditPoints="1" noAdjustHandles="1" noChangeArrowheads="1" noChangeShapeType="1" noTextEdit="1"/>
              </p:cNvSpPr>
              <p:nvPr/>
            </p:nvSpPr>
            <p:spPr>
              <a:xfrm>
                <a:off x="3773105" y="2500477"/>
                <a:ext cx="188128" cy="276999"/>
              </a:xfrm>
              <a:prstGeom prst="rect">
                <a:avLst/>
              </a:prstGeom>
              <a:blipFill>
                <a:blip r:embed="rId9"/>
                <a:stretch>
                  <a:fillRect l="-20000" r="-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FA55723-6579-9B4E-A476-6EBBD388EA7F}"/>
                  </a:ext>
                </a:extLst>
              </p:cNvPr>
              <p:cNvSpPr txBox="1"/>
              <p:nvPr/>
            </p:nvSpPr>
            <p:spPr>
              <a:xfrm>
                <a:off x="2239403" y="1368939"/>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p:sp>
            <p:nvSpPr>
              <p:cNvPr id="35" name="TextBox 34">
                <a:extLst>
                  <a:ext uri="{FF2B5EF4-FFF2-40B4-BE49-F238E27FC236}">
                    <a16:creationId xmlns:a16="http://schemas.microsoft.com/office/drawing/2014/main" id="{0FA55723-6579-9B4E-A476-6EBBD388EA7F}"/>
                  </a:ext>
                </a:extLst>
              </p:cNvPr>
              <p:cNvSpPr txBox="1">
                <a:spLocks noRot="1" noChangeAspect="1" noMove="1" noResize="1" noEditPoints="1" noAdjustHandles="1" noChangeArrowheads="1" noChangeShapeType="1" noTextEdit="1"/>
              </p:cNvSpPr>
              <p:nvPr/>
            </p:nvSpPr>
            <p:spPr>
              <a:xfrm>
                <a:off x="2239403" y="1368939"/>
                <a:ext cx="173894" cy="276999"/>
              </a:xfrm>
              <a:prstGeom prst="rect">
                <a:avLst/>
              </a:prstGeom>
              <a:blipFill>
                <a:blip r:embed="rId10"/>
                <a:stretch>
                  <a:fillRect l="-13333" r="-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C758AB-B648-6B46-9AB6-DE1CD77498E6}"/>
                  </a:ext>
                </a:extLst>
              </p:cNvPr>
              <p:cNvSpPr txBox="1"/>
              <p:nvPr/>
            </p:nvSpPr>
            <p:spPr>
              <a:xfrm>
                <a:off x="503255" y="2753565"/>
                <a:ext cx="258661"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1</m:t>
                          </m:r>
                        </m:sub>
                      </m:sSub>
                    </m:oMath>
                  </m:oMathPara>
                </a14:m>
                <a:endParaRPr lang="en-US" sz="1600" dirty="0"/>
              </a:p>
            </p:txBody>
          </p:sp>
        </mc:Choice>
        <mc:Fallback>
          <p:sp>
            <p:nvSpPr>
              <p:cNvPr id="20" name="TextBox 19">
                <a:extLst>
                  <a:ext uri="{FF2B5EF4-FFF2-40B4-BE49-F238E27FC236}">
                    <a16:creationId xmlns:a16="http://schemas.microsoft.com/office/drawing/2014/main" id="{9AC758AB-B648-6B46-9AB6-DE1CD77498E6}"/>
                  </a:ext>
                </a:extLst>
              </p:cNvPr>
              <p:cNvSpPr txBox="1">
                <a:spLocks noRot="1" noChangeAspect="1" noMove="1" noResize="1" noEditPoints="1" noAdjustHandles="1" noChangeArrowheads="1" noChangeShapeType="1" noTextEdit="1"/>
              </p:cNvSpPr>
              <p:nvPr/>
            </p:nvSpPr>
            <p:spPr>
              <a:xfrm>
                <a:off x="503255" y="2753565"/>
                <a:ext cx="258661" cy="246221"/>
              </a:xfrm>
              <a:prstGeom prst="rect">
                <a:avLst/>
              </a:prstGeom>
              <a:blipFill>
                <a:blip r:embed="rId11"/>
                <a:stretch>
                  <a:fillRect l="-9091" r="-4545"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DF97EF9-0E91-E945-AAE5-B44AC0F23C91}"/>
                  </a:ext>
                </a:extLst>
              </p:cNvPr>
              <p:cNvSpPr txBox="1"/>
              <p:nvPr/>
            </p:nvSpPr>
            <p:spPr>
              <a:xfrm>
                <a:off x="503255" y="2264469"/>
                <a:ext cx="2634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2</m:t>
                          </m:r>
                        </m:sub>
                      </m:sSub>
                    </m:oMath>
                  </m:oMathPara>
                </a14:m>
                <a:endParaRPr lang="en-US" sz="1600" dirty="0"/>
              </a:p>
            </p:txBody>
          </p:sp>
        </mc:Choice>
        <mc:Fallback>
          <p:sp>
            <p:nvSpPr>
              <p:cNvPr id="37" name="TextBox 36">
                <a:extLst>
                  <a:ext uri="{FF2B5EF4-FFF2-40B4-BE49-F238E27FC236}">
                    <a16:creationId xmlns:a16="http://schemas.microsoft.com/office/drawing/2014/main" id="{4DF97EF9-0E91-E945-AAE5-B44AC0F23C91}"/>
                  </a:ext>
                </a:extLst>
              </p:cNvPr>
              <p:cNvSpPr txBox="1">
                <a:spLocks noRot="1" noChangeAspect="1" noMove="1" noResize="1" noEditPoints="1" noAdjustHandles="1" noChangeArrowheads="1" noChangeShapeType="1" noTextEdit="1"/>
              </p:cNvSpPr>
              <p:nvPr/>
            </p:nvSpPr>
            <p:spPr>
              <a:xfrm>
                <a:off x="503255" y="2264469"/>
                <a:ext cx="263405" cy="246221"/>
              </a:xfrm>
              <a:prstGeom prst="rect">
                <a:avLst/>
              </a:prstGeom>
              <a:blipFill>
                <a:blip r:embed="rId12"/>
                <a:stretch>
                  <a:fillRect l="-9091" r="-4545"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F2AE9D4-4037-2C4D-84B7-FD478C633A25}"/>
                  </a:ext>
                </a:extLst>
              </p:cNvPr>
              <p:cNvSpPr txBox="1"/>
              <p:nvPr/>
            </p:nvSpPr>
            <p:spPr>
              <a:xfrm>
                <a:off x="1864231" y="2900864"/>
                <a:ext cx="249876"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38" name="TextBox 37">
                <a:extLst>
                  <a:ext uri="{FF2B5EF4-FFF2-40B4-BE49-F238E27FC236}">
                    <a16:creationId xmlns:a16="http://schemas.microsoft.com/office/drawing/2014/main" id="{BF2AE9D4-4037-2C4D-84B7-FD478C633A25}"/>
                  </a:ext>
                </a:extLst>
              </p:cNvPr>
              <p:cNvSpPr txBox="1">
                <a:spLocks noRot="1" noChangeAspect="1" noMove="1" noResize="1" noEditPoints="1" noAdjustHandles="1" noChangeArrowheads="1" noChangeShapeType="1" noTextEdit="1"/>
              </p:cNvSpPr>
              <p:nvPr/>
            </p:nvSpPr>
            <p:spPr>
              <a:xfrm>
                <a:off x="1864231" y="2900864"/>
                <a:ext cx="249876" cy="246221"/>
              </a:xfrm>
              <a:prstGeom prst="rect">
                <a:avLst/>
              </a:prstGeom>
              <a:blipFill>
                <a:blip r:embed="rId13"/>
                <a:stretch>
                  <a:fillRect l="-14286" r="-4762" b="-2000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FB6B531-8176-1740-9B05-EB864BC2520A}"/>
              </a:ext>
            </a:extLst>
          </p:cNvPr>
          <p:cNvSpPr txBox="1"/>
          <p:nvPr/>
        </p:nvSpPr>
        <p:spPr>
          <a:xfrm>
            <a:off x="849422" y="4435946"/>
            <a:ext cx="2361480" cy="369332"/>
          </a:xfrm>
          <a:prstGeom prst="rect">
            <a:avLst/>
          </a:prstGeom>
          <a:noFill/>
        </p:spPr>
        <p:txBody>
          <a:bodyPr wrap="none" rtlCol="0">
            <a:spAutoFit/>
          </a:bodyPr>
          <a:lstStyle/>
          <a:p>
            <a:r>
              <a:rPr lang="en-US" sz="1800" dirty="0"/>
              <a:t>Total internal reflection</a:t>
            </a:r>
          </a:p>
        </p:txBody>
      </p:sp>
      <p:sp>
        <p:nvSpPr>
          <p:cNvPr id="41" name="TextBox 40">
            <a:extLst>
              <a:ext uri="{FF2B5EF4-FFF2-40B4-BE49-F238E27FC236}">
                <a16:creationId xmlns:a16="http://schemas.microsoft.com/office/drawing/2014/main" id="{9F5FDAA0-D9CB-5F43-A2CF-97081E8B79E2}"/>
              </a:ext>
            </a:extLst>
          </p:cNvPr>
          <p:cNvSpPr txBox="1"/>
          <p:nvPr/>
        </p:nvSpPr>
        <p:spPr>
          <a:xfrm>
            <a:off x="491387" y="5200783"/>
            <a:ext cx="3245440" cy="369332"/>
          </a:xfrm>
          <a:prstGeom prst="rect">
            <a:avLst/>
          </a:prstGeom>
          <a:noFill/>
        </p:spPr>
        <p:txBody>
          <a:bodyPr wrap="none" rtlCol="0">
            <a:spAutoFit/>
          </a:bodyPr>
          <a:lstStyle/>
          <a:p>
            <a:r>
              <a:rPr lang="en-US" sz="1800" b="1" dirty="0">
                <a:solidFill>
                  <a:srgbClr val="0432FF"/>
                </a:solidFill>
              </a:rPr>
              <a:t>Is there any field in medium 2?</a:t>
            </a:r>
          </a:p>
        </p:txBody>
      </p:sp>
      <p:sp>
        <p:nvSpPr>
          <p:cNvPr id="42" name="TextBox 41">
            <a:extLst>
              <a:ext uri="{FF2B5EF4-FFF2-40B4-BE49-F238E27FC236}">
                <a16:creationId xmlns:a16="http://schemas.microsoft.com/office/drawing/2014/main" id="{01279BAB-8A5D-B740-9FD2-678199175037}"/>
              </a:ext>
            </a:extLst>
          </p:cNvPr>
          <p:cNvSpPr txBox="1"/>
          <p:nvPr/>
        </p:nvSpPr>
        <p:spPr>
          <a:xfrm>
            <a:off x="4531877" y="1001330"/>
            <a:ext cx="4216134" cy="1200329"/>
          </a:xfrm>
          <a:prstGeom prst="rect">
            <a:avLst/>
          </a:prstGeom>
          <a:noFill/>
        </p:spPr>
        <p:txBody>
          <a:bodyPr wrap="square" rtlCol="0">
            <a:spAutoFit/>
          </a:bodyPr>
          <a:lstStyle/>
          <a:p>
            <a:r>
              <a:rPr lang="en-US" sz="1800" b="1" dirty="0"/>
              <a:t>Boundary conditions </a:t>
            </a:r>
            <a:r>
              <a:rPr lang="en-US" sz="1800" dirty="0"/>
              <a:t>indicate that the tangent (normal) components of E and H (D and B) fields must be continuous across the interface.</a:t>
            </a: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65846FD-FC4B-7B43-B35A-D2CB93370A80}"/>
                  </a:ext>
                </a:extLst>
              </p:cNvPr>
              <p:cNvSpPr txBox="1"/>
              <p:nvPr/>
            </p:nvSpPr>
            <p:spPr>
              <a:xfrm>
                <a:off x="5743785" y="3713939"/>
                <a:ext cx="153106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𝑥</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0</m:t>
                      </m:r>
                    </m:oMath>
                  </m:oMathPara>
                </a14:m>
                <a:endParaRPr lang="en-US" sz="1800" dirty="0"/>
              </a:p>
            </p:txBody>
          </p:sp>
        </mc:Choice>
        <mc:Fallback>
          <p:sp>
            <p:nvSpPr>
              <p:cNvPr id="43" name="TextBox 42">
                <a:extLst>
                  <a:ext uri="{FF2B5EF4-FFF2-40B4-BE49-F238E27FC236}">
                    <a16:creationId xmlns:a16="http://schemas.microsoft.com/office/drawing/2014/main" id="{565846FD-FC4B-7B43-B35A-D2CB93370A80}"/>
                  </a:ext>
                </a:extLst>
              </p:cNvPr>
              <p:cNvSpPr txBox="1">
                <a:spLocks noRot="1" noChangeAspect="1" noMove="1" noResize="1" noEditPoints="1" noAdjustHandles="1" noChangeArrowheads="1" noChangeShapeType="1" noTextEdit="1"/>
              </p:cNvSpPr>
              <p:nvPr/>
            </p:nvSpPr>
            <p:spPr>
              <a:xfrm>
                <a:off x="5743785" y="3713939"/>
                <a:ext cx="1531060" cy="336374"/>
              </a:xfrm>
              <a:prstGeom prst="rect">
                <a:avLst/>
              </a:prstGeom>
              <a:blipFill>
                <a:blip r:embed="rId14"/>
                <a:stretch>
                  <a:fillRect l="-3306" t="-3704" r="-2479" b="-18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2F495AE-B2E9-E645-A33B-E66279049FEF}"/>
                  </a:ext>
                </a:extLst>
              </p:cNvPr>
              <p:cNvSpPr txBox="1"/>
              <p:nvPr/>
            </p:nvSpPr>
            <p:spPr>
              <a:xfrm>
                <a:off x="5743785" y="4414488"/>
                <a:ext cx="1531060" cy="334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𝑧</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0</m:t>
                      </m:r>
                    </m:oMath>
                  </m:oMathPara>
                </a14:m>
                <a:endParaRPr lang="en-US" sz="1800" dirty="0"/>
              </a:p>
            </p:txBody>
          </p:sp>
        </mc:Choice>
        <mc:Fallback>
          <p:sp>
            <p:nvSpPr>
              <p:cNvPr id="44" name="TextBox 43">
                <a:extLst>
                  <a:ext uri="{FF2B5EF4-FFF2-40B4-BE49-F238E27FC236}">
                    <a16:creationId xmlns:a16="http://schemas.microsoft.com/office/drawing/2014/main" id="{52F495AE-B2E9-E645-A33B-E66279049FEF}"/>
                  </a:ext>
                </a:extLst>
              </p:cNvPr>
              <p:cNvSpPr txBox="1">
                <a:spLocks noRot="1" noChangeAspect="1" noMove="1" noResize="1" noEditPoints="1" noAdjustHandles="1" noChangeArrowheads="1" noChangeShapeType="1" noTextEdit="1"/>
              </p:cNvSpPr>
              <p:nvPr/>
            </p:nvSpPr>
            <p:spPr>
              <a:xfrm>
                <a:off x="5743785" y="4414488"/>
                <a:ext cx="1531060" cy="334066"/>
              </a:xfrm>
              <a:prstGeom prst="rect">
                <a:avLst/>
              </a:prstGeom>
              <a:blipFill>
                <a:blip r:embed="rId15"/>
                <a:stretch>
                  <a:fillRect l="-3306" t="-3704" r="-2479" b="-1481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E7097DE9-AF73-A24A-B767-1B401B9AB2DF}"/>
              </a:ext>
            </a:extLst>
          </p:cNvPr>
          <p:cNvSpPr txBox="1"/>
          <p:nvPr/>
        </p:nvSpPr>
        <p:spPr>
          <a:xfrm>
            <a:off x="4531877" y="2426994"/>
            <a:ext cx="4120736" cy="923330"/>
          </a:xfrm>
          <a:prstGeom prst="rect">
            <a:avLst/>
          </a:prstGeom>
          <a:noFill/>
        </p:spPr>
        <p:txBody>
          <a:bodyPr wrap="square" rtlCol="0">
            <a:spAutoFit/>
          </a:bodyPr>
          <a:lstStyle/>
          <a:p>
            <a:r>
              <a:rPr lang="en-US" sz="1800" dirty="0"/>
              <a:t>In medium 1, the total electric fields both along (tangent component) and normal to the boundary are nonzero.</a:t>
            </a:r>
          </a:p>
        </p:txBody>
      </p:sp>
      <p:sp>
        <p:nvSpPr>
          <p:cNvPr id="45" name="TextBox 44">
            <a:extLst>
              <a:ext uri="{FF2B5EF4-FFF2-40B4-BE49-F238E27FC236}">
                <a16:creationId xmlns:a16="http://schemas.microsoft.com/office/drawing/2014/main" id="{BF8B7F3A-A6F4-7442-944B-44DA50FAF2D9}"/>
              </a:ext>
            </a:extLst>
          </p:cNvPr>
          <p:cNvSpPr txBox="1"/>
          <p:nvPr/>
        </p:nvSpPr>
        <p:spPr>
          <a:xfrm>
            <a:off x="4531877" y="5284713"/>
            <a:ext cx="4120736" cy="923330"/>
          </a:xfrm>
          <a:prstGeom prst="rect">
            <a:avLst/>
          </a:prstGeom>
          <a:noFill/>
        </p:spPr>
        <p:txBody>
          <a:bodyPr wrap="square" rtlCol="0">
            <a:spAutoFit/>
          </a:bodyPr>
          <a:lstStyle/>
          <a:p>
            <a:r>
              <a:rPr lang="en-US" sz="1800" dirty="0"/>
              <a:t>Therefore, according to the Boundary Conditions, there must be electromagnetic fields in medium 2.</a:t>
            </a:r>
          </a:p>
        </p:txBody>
      </p:sp>
      <p:sp>
        <p:nvSpPr>
          <p:cNvPr id="32" name="TextBox 31">
            <a:extLst>
              <a:ext uri="{FF2B5EF4-FFF2-40B4-BE49-F238E27FC236}">
                <a16:creationId xmlns:a16="http://schemas.microsoft.com/office/drawing/2014/main" id="{8D6FBD8F-BAC7-494D-9ECA-968FCFE648D3}"/>
              </a:ext>
            </a:extLst>
          </p:cNvPr>
          <p:cNvSpPr txBox="1"/>
          <p:nvPr/>
        </p:nvSpPr>
        <p:spPr>
          <a:xfrm>
            <a:off x="2272351" y="2043799"/>
            <a:ext cx="367408" cy="584775"/>
          </a:xfrm>
          <a:prstGeom prst="rect">
            <a:avLst/>
          </a:prstGeom>
          <a:noFill/>
        </p:spPr>
        <p:txBody>
          <a:bodyPr wrap="none" rtlCol="0">
            <a:spAutoFit/>
          </a:bodyPr>
          <a:lstStyle/>
          <a:p>
            <a:r>
              <a:rPr lang="en-US" sz="3200" dirty="0">
                <a:solidFill>
                  <a:srgbClr val="0432FF"/>
                </a:solidFill>
              </a:rPr>
              <a:t>?</a:t>
            </a:r>
          </a:p>
        </p:txBody>
      </p:sp>
      <p:sp>
        <p:nvSpPr>
          <p:cNvPr id="47" name="TextBox 46">
            <a:extLst>
              <a:ext uri="{FF2B5EF4-FFF2-40B4-BE49-F238E27FC236}">
                <a16:creationId xmlns:a16="http://schemas.microsoft.com/office/drawing/2014/main" id="{7DF89C0C-DFB7-F74E-ACA4-A747D442ADAE}"/>
              </a:ext>
            </a:extLst>
          </p:cNvPr>
          <p:cNvSpPr txBox="1"/>
          <p:nvPr/>
        </p:nvSpPr>
        <p:spPr>
          <a:xfrm>
            <a:off x="1703407" y="2043799"/>
            <a:ext cx="367408" cy="584775"/>
          </a:xfrm>
          <a:prstGeom prst="rect">
            <a:avLst/>
          </a:prstGeom>
          <a:noFill/>
        </p:spPr>
        <p:txBody>
          <a:bodyPr wrap="none" rtlCol="0">
            <a:spAutoFit/>
          </a:bodyPr>
          <a:lstStyle/>
          <a:p>
            <a:r>
              <a:rPr lang="en-US" sz="3200" dirty="0">
                <a:solidFill>
                  <a:srgbClr val="0432FF"/>
                </a:solidFill>
              </a:rPr>
              <a:t>?</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D3B468A8-6E22-294D-BB8F-B25EBCCFF3D1}"/>
                  </a:ext>
                </a:extLst>
              </p:cNvPr>
              <p:cNvSpPr txBox="1"/>
              <p:nvPr/>
            </p:nvSpPr>
            <p:spPr>
              <a:xfrm>
                <a:off x="2201412" y="2920038"/>
                <a:ext cx="249876"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48" name="TextBox 47">
                <a:extLst>
                  <a:ext uri="{FF2B5EF4-FFF2-40B4-BE49-F238E27FC236}">
                    <a16:creationId xmlns:a16="http://schemas.microsoft.com/office/drawing/2014/main" id="{D3B468A8-6E22-294D-BB8F-B25EBCCFF3D1}"/>
                  </a:ext>
                </a:extLst>
              </p:cNvPr>
              <p:cNvSpPr txBox="1">
                <a:spLocks noRot="1" noChangeAspect="1" noMove="1" noResize="1" noEditPoints="1" noAdjustHandles="1" noChangeArrowheads="1" noChangeShapeType="1" noTextEdit="1"/>
              </p:cNvSpPr>
              <p:nvPr/>
            </p:nvSpPr>
            <p:spPr>
              <a:xfrm>
                <a:off x="2201412" y="2920038"/>
                <a:ext cx="249876" cy="246221"/>
              </a:xfrm>
              <a:prstGeom prst="rect">
                <a:avLst/>
              </a:prstGeom>
              <a:blipFill>
                <a:blip r:embed="rId16"/>
                <a:stretch>
                  <a:fillRect l="-20000" r="-10000" b="-14286"/>
                </a:stretch>
              </a:blipFill>
            </p:spPr>
            <p:txBody>
              <a:bodyPr/>
              <a:lstStyle/>
              <a:p>
                <a:r>
                  <a:rPr lang="en-US">
                    <a:noFill/>
                  </a:rPr>
                  <a:t> </a:t>
                </a:r>
              </a:p>
            </p:txBody>
          </p:sp>
        </mc:Fallback>
      </mc:AlternateContent>
    </p:spTree>
    <p:extLst>
      <p:ext uri="{BB962C8B-B14F-4D97-AF65-F5344CB8AC3E}">
        <p14:creationId xmlns:p14="http://schemas.microsoft.com/office/powerpoint/2010/main" val="262143337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Evanescent Field</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 name="Straight Connector 2">
            <a:extLst>
              <a:ext uri="{FF2B5EF4-FFF2-40B4-BE49-F238E27FC236}">
                <a16:creationId xmlns:a16="http://schemas.microsoft.com/office/drawing/2014/main" id="{A6DA575A-C722-F847-998E-E87507413A7F}"/>
              </a:ext>
            </a:extLst>
          </p:cNvPr>
          <p:cNvCxnSpPr/>
          <p:nvPr/>
        </p:nvCxnSpPr>
        <p:spPr bwMode="auto">
          <a:xfrm>
            <a:off x="610771" y="2405121"/>
            <a:ext cx="311150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 name="Straight Arrow Connector 7">
            <a:extLst>
              <a:ext uri="{FF2B5EF4-FFF2-40B4-BE49-F238E27FC236}">
                <a16:creationId xmlns:a16="http://schemas.microsoft.com/office/drawing/2014/main" id="{F5FEB7E7-4B63-F24F-AD73-C18205074AD3}"/>
              </a:ext>
            </a:extLst>
          </p:cNvPr>
          <p:cNvCxnSpPr/>
          <p:nvPr/>
        </p:nvCxnSpPr>
        <p:spPr bwMode="auto">
          <a:xfrm flipV="1">
            <a:off x="731421" y="2420647"/>
            <a:ext cx="1435100" cy="1066800"/>
          </a:xfrm>
          <a:prstGeom prst="straightConnector1">
            <a:avLst/>
          </a:prstGeom>
          <a:solidFill>
            <a:schemeClr val="accent1"/>
          </a:solidFill>
          <a:ln w="19050" cap="flat" cmpd="sng" algn="ctr">
            <a:solidFill>
              <a:schemeClr val="tx1"/>
            </a:solidFill>
            <a:prstDash val="solid"/>
            <a:round/>
            <a:headEnd type="none" w="lg" len="med"/>
            <a:tailEnd type="triangle" w="lg" len="med"/>
          </a:ln>
          <a:effectLst/>
        </p:spPr>
      </p:cxnSp>
      <p:cxnSp>
        <p:nvCxnSpPr>
          <p:cNvPr id="13" name="Straight Arrow Connector 12">
            <a:extLst>
              <a:ext uri="{FF2B5EF4-FFF2-40B4-BE49-F238E27FC236}">
                <a16:creationId xmlns:a16="http://schemas.microsoft.com/office/drawing/2014/main" id="{25C1CF99-DAD2-4146-9E9D-A5C9D6842D16}"/>
              </a:ext>
            </a:extLst>
          </p:cNvPr>
          <p:cNvCxnSpPr/>
          <p:nvPr/>
        </p:nvCxnSpPr>
        <p:spPr bwMode="auto">
          <a:xfrm>
            <a:off x="2166521" y="2442419"/>
            <a:ext cx="1289050" cy="107667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DBCAFB1-A148-E444-B940-BA4EB159E748}"/>
                  </a:ext>
                </a:extLst>
              </p:cNvPr>
              <p:cNvSpPr txBox="1"/>
              <p:nvPr/>
            </p:nvSpPr>
            <p:spPr>
              <a:xfrm>
                <a:off x="1014955" y="3056074"/>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21" name="TextBox 20">
                <a:extLst>
                  <a:ext uri="{FF2B5EF4-FFF2-40B4-BE49-F238E27FC236}">
                    <a16:creationId xmlns:a16="http://schemas.microsoft.com/office/drawing/2014/main" id="{1DBCAFB1-A148-E444-B940-BA4EB159E748}"/>
                  </a:ext>
                </a:extLst>
              </p:cNvPr>
              <p:cNvSpPr txBox="1">
                <a:spLocks noRot="1" noChangeAspect="1" noMove="1" noResize="1" noEditPoints="1" noAdjustHandles="1" noChangeArrowheads="1" noChangeShapeType="1" noTextEdit="1"/>
              </p:cNvSpPr>
              <p:nvPr/>
            </p:nvSpPr>
            <p:spPr>
              <a:xfrm>
                <a:off x="1014955" y="3056074"/>
                <a:ext cx="229229" cy="246221"/>
              </a:xfrm>
              <a:prstGeom prst="rect">
                <a:avLst/>
              </a:prstGeom>
              <a:blipFill>
                <a:blip r:embed="rId3"/>
                <a:stretch>
                  <a:fillRect l="-21053" r="-26316" b="-1904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373C7CC-4E56-B94C-BBE3-73E1D04D3FD5}"/>
              </a:ext>
            </a:extLst>
          </p:cNvPr>
          <p:cNvCxnSpPr>
            <a:cxnSpLocks/>
          </p:cNvCxnSpPr>
          <p:nvPr/>
        </p:nvCxnSpPr>
        <p:spPr bwMode="auto">
          <a:xfrm>
            <a:off x="1138594" y="3196038"/>
            <a:ext cx="236579" cy="2709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6F94B1C5-523A-3C42-B36F-CFC97D06D27F}"/>
              </a:ext>
            </a:extLst>
          </p:cNvPr>
          <p:cNvCxnSpPr>
            <a:cxnSpLocks/>
          </p:cNvCxnSpPr>
          <p:nvPr/>
        </p:nvCxnSpPr>
        <p:spPr bwMode="auto">
          <a:xfrm flipH="1">
            <a:off x="2573694" y="3031349"/>
            <a:ext cx="291285" cy="2709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FC7BC47-EC70-F447-893F-ED6B71CF8125}"/>
                  </a:ext>
                </a:extLst>
              </p:cNvPr>
              <p:cNvSpPr txBox="1"/>
              <p:nvPr/>
            </p:nvSpPr>
            <p:spPr>
              <a:xfrm>
                <a:off x="2750364" y="2892713"/>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27" name="TextBox 26">
                <a:extLst>
                  <a:ext uri="{FF2B5EF4-FFF2-40B4-BE49-F238E27FC236}">
                    <a16:creationId xmlns:a16="http://schemas.microsoft.com/office/drawing/2014/main" id="{2FC7BC47-EC70-F447-893F-ED6B71CF8125}"/>
                  </a:ext>
                </a:extLst>
              </p:cNvPr>
              <p:cNvSpPr txBox="1">
                <a:spLocks noRot="1" noChangeAspect="1" noMove="1" noResize="1" noEditPoints="1" noAdjustHandles="1" noChangeArrowheads="1" noChangeShapeType="1" noTextEdit="1"/>
              </p:cNvSpPr>
              <p:nvPr/>
            </p:nvSpPr>
            <p:spPr>
              <a:xfrm>
                <a:off x="2750364" y="2892713"/>
                <a:ext cx="229229" cy="246221"/>
              </a:xfrm>
              <a:prstGeom prst="rect">
                <a:avLst/>
              </a:prstGeom>
              <a:blipFill>
                <a:blip r:embed="rId4"/>
                <a:stretch>
                  <a:fillRect l="-26316" r="-2631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500C73E-A1B7-DD41-B8CF-861F13521025}"/>
                  </a:ext>
                </a:extLst>
              </p:cNvPr>
              <p:cNvSpPr txBox="1"/>
              <p:nvPr/>
            </p:nvSpPr>
            <p:spPr>
              <a:xfrm>
                <a:off x="739776" y="2855264"/>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p:sp>
            <p:nvSpPr>
              <p:cNvPr id="28" name="TextBox 27">
                <a:extLst>
                  <a:ext uri="{FF2B5EF4-FFF2-40B4-BE49-F238E27FC236}">
                    <a16:creationId xmlns:a16="http://schemas.microsoft.com/office/drawing/2014/main" id="{E500C73E-A1B7-DD41-B8CF-861F13521025}"/>
                  </a:ext>
                </a:extLst>
              </p:cNvPr>
              <p:cNvSpPr txBox="1">
                <a:spLocks noRot="1" noChangeAspect="1" noMove="1" noResize="1" noEditPoints="1" noAdjustHandles="1" noChangeArrowheads="1" noChangeShapeType="1" noTextEdit="1"/>
              </p:cNvSpPr>
              <p:nvPr/>
            </p:nvSpPr>
            <p:spPr>
              <a:xfrm>
                <a:off x="739776" y="2855264"/>
                <a:ext cx="426720" cy="336374"/>
              </a:xfrm>
              <a:prstGeom prst="rect">
                <a:avLst/>
              </a:prstGeom>
              <a:blipFill>
                <a:blip r:embed="rId5"/>
                <a:stretch>
                  <a:fillRect l="-11765" t="-3571" r="-11765" b="-1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6886A5E-9C8C-5E42-B3C3-C911C1294F52}"/>
                  </a:ext>
                </a:extLst>
              </p:cNvPr>
              <p:cNvSpPr txBox="1"/>
              <p:nvPr/>
            </p:nvSpPr>
            <p:spPr>
              <a:xfrm>
                <a:off x="1357937" y="3443924"/>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p:sp>
            <p:nvSpPr>
              <p:cNvPr id="29" name="TextBox 28">
                <a:extLst>
                  <a:ext uri="{FF2B5EF4-FFF2-40B4-BE49-F238E27FC236}">
                    <a16:creationId xmlns:a16="http://schemas.microsoft.com/office/drawing/2014/main" id="{E6886A5E-9C8C-5E42-B3C3-C911C1294F52}"/>
                  </a:ext>
                </a:extLst>
              </p:cNvPr>
              <p:cNvSpPr txBox="1">
                <a:spLocks noRot="1" noChangeAspect="1" noMove="1" noResize="1" noEditPoints="1" noAdjustHandles="1" noChangeArrowheads="1" noChangeShapeType="1" noTextEdit="1"/>
              </p:cNvSpPr>
              <p:nvPr/>
            </p:nvSpPr>
            <p:spPr>
              <a:xfrm>
                <a:off x="1357937" y="3443924"/>
                <a:ext cx="426720" cy="366832"/>
              </a:xfrm>
              <a:prstGeom prst="rect">
                <a:avLst/>
              </a:prstGeom>
              <a:blipFill>
                <a:blip r:embed="rId6"/>
                <a:stretch>
                  <a:fillRect l="-11765" t="-3448" r="-8824" b="-206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21BF042-257A-FA40-BDC4-6A818C5CE2B0}"/>
                  </a:ext>
                </a:extLst>
              </p:cNvPr>
              <p:cNvSpPr txBox="1"/>
              <p:nvPr/>
            </p:nvSpPr>
            <p:spPr>
              <a:xfrm>
                <a:off x="2979593" y="2720648"/>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p:sp>
            <p:nvSpPr>
              <p:cNvPr id="30" name="TextBox 29">
                <a:extLst>
                  <a:ext uri="{FF2B5EF4-FFF2-40B4-BE49-F238E27FC236}">
                    <a16:creationId xmlns:a16="http://schemas.microsoft.com/office/drawing/2014/main" id="{021BF042-257A-FA40-BDC4-6A818C5CE2B0}"/>
                  </a:ext>
                </a:extLst>
              </p:cNvPr>
              <p:cNvSpPr txBox="1">
                <a:spLocks noRot="1" noChangeAspect="1" noMove="1" noResize="1" noEditPoints="1" noAdjustHandles="1" noChangeArrowheads="1" noChangeShapeType="1" noTextEdit="1"/>
              </p:cNvSpPr>
              <p:nvPr/>
            </p:nvSpPr>
            <p:spPr>
              <a:xfrm>
                <a:off x="2979593" y="2720648"/>
                <a:ext cx="456728" cy="336374"/>
              </a:xfrm>
              <a:prstGeom prst="rect">
                <a:avLst/>
              </a:prstGeom>
              <a:blipFill>
                <a:blip r:embed="rId7"/>
                <a:stretch>
                  <a:fillRect l="-10811" t="-3704" r="-10811" b="-18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1B84D1F-B819-F648-83E2-4C0BFB808EBD}"/>
                  </a:ext>
                </a:extLst>
              </p:cNvPr>
              <p:cNvSpPr txBox="1"/>
              <p:nvPr/>
            </p:nvSpPr>
            <p:spPr>
              <a:xfrm>
                <a:off x="2508152" y="3317820"/>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p:sp>
            <p:nvSpPr>
              <p:cNvPr id="31" name="TextBox 30">
                <a:extLst>
                  <a:ext uri="{FF2B5EF4-FFF2-40B4-BE49-F238E27FC236}">
                    <a16:creationId xmlns:a16="http://schemas.microsoft.com/office/drawing/2014/main" id="{11B84D1F-B819-F648-83E2-4C0BFB808EBD}"/>
                  </a:ext>
                </a:extLst>
              </p:cNvPr>
              <p:cNvSpPr txBox="1">
                <a:spLocks noRot="1" noChangeAspect="1" noMove="1" noResize="1" noEditPoints="1" noAdjustHandles="1" noChangeArrowheads="1" noChangeShapeType="1" noTextEdit="1"/>
              </p:cNvSpPr>
              <p:nvPr/>
            </p:nvSpPr>
            <p:spPr>
              <a:xfrm>
                <a:off x="2508152" y="3317820"/>
                <a:ext cx="456728" cy="366832"/>
              </a:xfrm>
              <a:prstGeom prst="rect">
                <a:avLst/>
              </a:prstGeom>
              <a:blipFill>
                <a:blip r:embed="rId8"/>
                <a:stretch>
                  <a:fillRect l="-10811" t="-3448" r="-10811" b="-20690"/>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E62CDBA7-5452-C948-8C99-6F1D2228FC11}"/>
              </a:ext>
            </a:extLst>
          </p:cNvPr>
          <p:cNvCxnSpPr/>
          <p:nvPr/>
        </p:nvCxnSpPr>
        <p:spPr bwMode="auto">
          <a:xfrm>
            <a:off x="2155635" y="1309290"/>
            <a:ext cx="0" cy="2340429"/>
          </a:xfrm>
          <a:prstGeom prst="line">
            <a:avLst/>
          </a:prstGeom>
          <a:solidFill>
            <a:schemeClr val="accent1"/>
          </a:solidFill>
          <a:ln w="9525" cap="flat" cmpd="sng" algn="ctr">
            <a:solidFill>
              <a:schemeClr val="tx1"/>
            </a:solidFill>
            <a:prstDash val="solid"/>
            <a:round/>
            <a:headEnd type="triangle" w="med" len="med"/>
            <a:tailEnd type="none" w="med" len="med"/>
          </a:ln>
          <a:effectLst/>
        </p:spPr>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DFC4B5A-7663-EB46-8C64-A92330BBBCCE}"/>
                  </a:ext>
                </a:extLst>
              </p:cNvPr>
              <p:cNvSpPr txBox="1"/>
              <p:nvPr/>
            </p:nvSpPr>
            <p:spPr>
              <a:xfrm>
                <a:off x="3757326" y="2111595"/>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p:sp>
            <p:nvSpPr>
              <p:cNvPr id="19" name="TextBox 18">
                <a:extLst>
                  <a:ext uri="{FF2B5EF4-FFF2-40B4-BE49-F238E27FC236}">
                    <a16:creationId xmlns:a16="http://schemas.microsoft.com/office/drawing/2014/main" id="{EDFC4B5A-7663-EB46-8C64-A92330BBBCCE}"/>
                  </a:ext>
                </a:extLst>
              </p:cNvPr>
              <p:cNvSpPr txBox="1">
                <a:spLocks noRot="1" noChangeAspect="1" noMove="1" noResize="1" noEditPoints="1" noAdjustHandles="1" noChangeArrowheads="1" noChangeShapeType="1" noTextEdit="1"/>
              </p:cNvSpPr>
              <p:nvPr/>
            </p:nvSpPr>
            <p:spPr>
              <a:xfrm>
                <a:off x="3757326" y="2111595"/>
                <a:ext cx="188128" cy="276999"/>
              </a:xfrm>
              <a:prstGeom prst="rect">
                <a:avLst/>
              </a:prstGeom>
              <a:blipFill>
                <a:blip r:embed="rId9"/>
                <a:stretch>
                  <a:fillRect l="-1250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FA55723-6579-9B4E-A476-6EBBD388EA7F}"/>
                  </a:ext>
                </a:extLst>
              </p:cNvPr>
              <p:cNvSpPr txBox="1"/>
              <p:nvPr/>
            </p:nvSpPr>
            <p:spPr>
              <a:xfrm>
                <a:off x="2223624" y="1110689"/>
                <a:ext cx="173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p:sp>
            <p:nvSpPr>
              <p:cNvPr id="35" name="TextBox 34">
                <a:extLst>
                  <a:ext uri="{FF2B5EF4-FFF2-40B4-BE49-F238E27FC236}">
                    <a16:creationId xmlns:a16="http://schemas.microsoft.com/office/drawing/2014/main" id="{0FA55723-6579-9B4E-A476-6EBBD388EA7F}"/>
                  </a:ext>
                </a:extLst>
              </p:cNvPr>
              <p:cNvSpPr txBox="1">
                <a:spLocks noRot="1" noChangeAspect="1" noMove="1" noResize="1" noEditPoints="1" noAdjustHandles="1" noChangeArrowheads="1" noChangeShapeType="1" noTextEdit="1"/>
              </p:cNvSpPr>
              <p:nvPr/>
            </p:nvSpPr>
            <p:spPr>
              <a:xfrm>
                <a:off x="2223624" y="1110689"/>
                <a:ext cx="173894" cy="276999"/>
              </a:xfrm>
              <a:prstGeom prst="rect">
                <a:avLst/>
              </a:prstGeom>
              <a:blipFill>
                <a:blip r:embed="rId10"/>
                <a:stretch>
                  <a:fillRect l="-14286"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C758AB-B648-6B46-9AB6-DE1CD77498E6}"/>
                  </a:ext>
                </a:extLst>
              </p:cNvPr>
              <p:cNvSpPr txBox="1"/>
              <p:nvPr/>
            </p:nvSpPr>
            <p:spPr>
              <a:xfrm>
                <a:off x="487476" y="2495315"/>
                <a:ext cx="25866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1</m:t>
                          </m:r>
                        </m:sub>
                      </m:sSub>
                    </m:oMath>
                  </m:oMathPara>
                </a14:m>
                <a:endParaRPr lang="en-US" sz="1600" dirty="0"/>
              </a:p>
            </p:txBody>
          </p:sp>
        </mc:Choice>
        <mc:Fallback>
          <p:sp>
            <p:nvSpPr>
              <p:cNvPr id="20" name="TextBox 19">
                <a:extLst>
                  <a:ext uri="{FF2B5EF4-FFF2-40B4-BE49-F238E27FC236}">
                    <a16:creationId xmlns:a16="http://schemas.microsoft.com/office/drawing/2014/main" id="{9AC758AB-B648-6B46-9AB6-DE1CD77498E6}"/>
                  </a:ext>
                </a:extLst>
              </p:cNvPr>
              <p:cNvSpPr txBox="1">
                <a:spLocks noRot="1" noChangeAspect="1" noMove="1" noResize="1" noEditPoints="1" noAdjustHandles="1" noChangeArrowheads="1" noChangeShapeType="1" noTextEdit="1"/>
              </p:cNvSpPr>
              <p:nvPr/>
            </p:nvSpPr>
            <p:spPr>
              <a:xfrm>
                <a:off x="487476" y="2495315"/>
                <a:ext cx="258661" cy="246221"/>
              </a:xfrm>
              <a:prstGeom prst="rect">
                <a:avLst/>
              </a:prstGeom>
              <a:blipFill>
                <a:blip r:embed="rId11"/>
                <a:stretch>
                  <a:fillRect l="-9524" r="-9524"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DF97EF9-0E91-E945-AAE5-B44AC0F23C91}"/>
                  </a:ext>
                </a:extLst>
              </p:cNvPr>
              <p:cNvSpPr txBox="1"/>
              <p:nvPr/>
            </p:nvSpPr>
            <p:spPr>
              <a:xfrm>
                <a:off x="487476" y="2006219"/>
                <a:ext cx="26340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2</m:t>
                          </m:r>
                        </m:sub>
                      </m:sSub>
                    </m:oMath>
                  </m:oMathPara>
                </a14:m>
                <a:endParaRPr lang="en-US" sz="1600" dirty="0"/>
              </a:p>
            </p:txBody>
          </p:sp>
        </mc:Choice>
        <mc:Fallback>
          <p:sp>
            <p:nvSpPr>
              <p:cNvPr id="37" name="TextBox 36">
                <a:extLst>
                  <a:ext uri="{FF2B5EF4-FFF2-40B4-BE49-F238E27FC236}">
                    <a16:creationId xmlns:a16="http://schemas.microsoft.com/office/drawing/2014/main" id="{4DF97EF9-0E91-E945-AAE5-B44AC0F23C91}"/>
                  </a:ext>
                </a:extLst>
              </p:cNvPr>
              <p:cNvSpPr txBox="1">
                <a:spLocks noRot="1" noChangeAspect="1" noMove="1" noResize="1" noEditPoints="1" noAdjustHandles="1" noChangeArrowheads="1" noChangeShapeType="1" noTextEdit="1"/>
              </p:cNvSpPr>
              <p:nvPr/>
            </p:nvSpPr>
            <p:spPr>
              <a:xfrm>
                <a:off x="487476" y="2006219"/>
                <a:ext cx="263405" cy="246221"/>
              </a:xfrm>
              <a:prstGeom prst="rect">
                <a:avLst/>
              </a:prstGeom>
              <a:blipFill>
                <a:blip r:embed="rId12"/>
                <a:stretch>
                  <a:fillRect l="-9091" r="-4545"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F2AE9D4-4037-2C4D-84B7-FD478C633A25}"/>
                  </a:ext>
                </a:extLst>
              </p:cNvPr>
              <p:cNvSpPr txBox="1"/>
              <p:nvPr/>
            </p:nvSpPr>
            <p:spPr>
              <a:xfrm>
                <a:off x="1848452" y="2642614"/>
                <a:ext cx="2498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38" name="TextBox 37">
                <a:extLst>
                  <a:ext uri="{FF2B5EF4-FFF2-40B4-BE49-F238E27FC236}">
                    <a16:creationId xmlns:a16="http://schemas.microsoft.com/office/drawing/2014/main" id="{BF2AE9D4-4037-2C4D-84B7-FD478C633A25}"/>
                  </a:ext>
                </a:extLst>
              </p:cNvPr>
              <p:cNvSpPr txBox="1">
                <a:spLocks noRot="1" noChangeAspect="1" noMove="1" noResize="1" noEditPoints="1" noAdjustHandles="1" noChangeArrowheads="1" noChangeShapeType="1" noTextEdit="1"/>
              </p:cNvSpPr>
              <p:nvPr/>
            </p:nvSpPr>
            <p:spPr>
              <a:xfrm>
                <a:off x="1848452" y="2642614"/>
                <a:ext cx="249876" cy="246221"/>
              </a:xfrm>
              <a:prstGeom prst="rect">
                <a:avLst/>
              </a:prstGeom>
              <a:blipFill>
                <a:blip r:embed="rId13"/>
                <a:stretch>
                  <a:fillRect l="-14286" r="-4762"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FB6B531-8176-1740-9B05-EB864BC2520A}"/>
              </a:ext>
            </a:extLst>
          </p:cNvPr>
          <p:cNvSpPr txBox="1"/>
          <p:nvPr/>
        </p:nvSpPr>
        <p:spPr>
          <a:xfrm>
            <a:off x="833643" y="4177696"/>
            <a:ext cx="2361480" cy="369332"/>
          </a:xfrm>
          <a:prstGeom prst="rect">
            <a:avLst/>
          </a:prstGeom>
          <a:noFill/>
        </p:spPr>
        <p:txBody>
          <a:bodyPr wrap="none" rtlCol="0">
            <a:spAutoFit/>
          </a:bodyPr>
          <a:lstStyle/>
          <a:p>
            <a:r>
              <a:rPr lang="en-US" sz="1800" dirty="0"/>
              <a:t>Total internal reflection</a:t>
            </a:r>
          </a:p>
        </p:txBody>
      </p:sp>
      <p:cxnSp>
        <p:nvCxnSpPr>
          <p:cNvPr id="33" name="Straight Arrow Connector 32">
            <a:extLst>
              <a:ext uri="{FF2B5EF4-FFF2-40B4-BE49-F238E27FC236}">
                <a16:creationId xmlns:a16="http://schemas.microsoft.com/office/drawing/2014/main" id="{4BFA3A6A-2D11-0149-A2AF-8C5A3F7AB60D}"/>
              </a:ext>
            </a:extLst>
          </p:cNvPr>
          <p:cNvCxnSpPr>
            <a:cxnSpLocks/>
          </p:cNvCxnSpPr>
          <p:nvPr/>
        </p:nvCxnSpPr>
        <p:spPr bwMode="auto">
          <a:xfrm flipV="1">
            <a:off x="2176339" y="2077173"/>
            <a:ext cx="1052322" cy="312423"/>
          </a:xfrm>
          <a:prstGeom prst="straightConnector1">
            <a:avLst/>
          </a:prstGeom>
          <a:solidFill>
            <a:schemeClr val="accent1"/>
          </a:solidFill>
          <a:ln w="19050" cap="flat" cmpd="sng" algn="ctr">
            <a:solidFill>
              <a:schemeClr val="tx1"/>
            </a:solidFill>
            <a:prstDash val="dash"/>
            <a:round/>
            <a:headEnd type="none" w="lg" len="med"/>
            <a:tailEnd type="triangle" w="lg" len="med"/>
          </a:ln>
          <a:effectLst/>
        </p:spPr>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A81EC39-F3D8-8C4E-ADD0-88C0255B6DB4}"/>
                  </a:ext>
                </a:extLst>
              </p:cNvPr>
              <p:cNvSpPr txBox="1"/>
              <p:nvPr/>
            </p:nvSpPr>
            <p:spPr>
              <a:xfrm>
                <a:off x="2200042" y="2022894"/>
                <a:ext cx="2546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oMath>
                  </m:oMathPara>
                </a14:m>
                <a:endParaRPr lang="en-US" sz="1600" dirty="0"/>
              </a:p>
            </p:txBody>
          </p:sp>
        </mc:Choice>
        <mc:Fallback>
          <p:sp>
            <p:nvSpPr>
              <p:cNvPr id="36" name="TextBox 35">
                <a:extLst>
                  <a:ext uri="{FF2B5EF4-FFF2-40B4-BE49-F238E27FC236}">
                    <a16:creationId xmlns:a16="http://schemas.microsoft.com/office/drawing/2014/main" id="{8A81EC39-F3D8-8C4E-ADD0-88C0255B6DB4}"/>
                  </a:ext>
                </a:extLst>
              </p:cNvPr>
              <p:cNvSpPr txBox="1">
                <a:spLocks noRot="1" noChangeAspect="1" noMove="1" noResize="1" noEditPoints="1" noAdjustHandles="1" noChangeArrowheads="1" noChangeShapeType="1" noTextEdit="1"/>
              </p:cNvSpPr>
              <p:nvPr/>
            </p:nvSpPr>
            <p:spPr>
              <a:xfrm>
                <a:off x="2200042" y="2022894"/>
                <a:ext cx="254620" cy="246221"/>
              </a:xfrm>
              <a:prstGeom prst="rect">
                <a:avLst/>
              </a:prstGeom>
              <a:blipFill>
                <a:blip r:embed="rId14"/>
                <a:stretch>
                  <a:fillRect l="-19048" r="-4762"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2E16F14-DE04-7847-8980-C2716D36B1ED}"/>
                  </a:ext>
                </a:extLst>
              </p:cNvPr>
              <p:cNvSpPr txBox="1"/>
              <p:nvPr/>
            </p:nvSpPr>
            <p:spPr>
              <a:xfrm>
                <a:off x="3262351" y="1883575"/>
                <a:ext cx="8600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rPr>
                        <m:t>𝑘</m:t>
                      </m:r>
                      <m:r>
                        <a:rPr lang="en-GB"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sSub>
                        <m:sSubPr>
                          <m:ctrlPr>
                            <a:rPr lang="en-US" sz="1600" i="1">
                              <a:latin typeface="Cambria Math" panose="02040503050406030204" pitchFamily="18" charset="0"/>
                            </a:rPr>
                          </m:ctrlPr>
                        </m:sSubPr>
                        <m:e>
                          <m:r>
                            <a:rPr lang="en-GB" sz="1600" b="0" i="1" smtClean="0">
                              <a:latin typeface="Cambria Math" panose="02040503050406030204" pitchFamily="18" charset="0"/>
                            </a:rPr>
                            <m:t>𝑘</m:t>
                          </m:r>
                        </m:e>
                        <m:sub>
                          <m:r>
                            <a:rPr lang="en-GB" sz="1600" b="0" i="1" smtClean="0">
                              <a:latin typeface="Cambria Math" panose="02040503050406030204" pitchFamily="18" charset="0"/>
                            </a:rPr>
                            <m:t>0</m:t>
                          </m:r>
                        </m:sub>
                      </m:sSub>
                    </m:oMath>
                  </m:oMathPara>
                </a14:m>
                <a:endParaRPr lang="en-US" sz="1600" dirty="0"/>
              </a:p>
            </p:txBody>
          </p:sp>
        </mc:Choice>
        <mc:Fallback>
          <p:sp>
            <p:nvSpPr>
              <p:cNvPr id="39" name="TextBox 38">
                <a:extLst>
                  <a:ext uri="{FF2B5EF4-FFF2-40B4-BE49-F238E27FC236}">
                    <a16:creationId xmlns:a16="http://schemas.microsoft.com/office/drawing/2014/main" id="{72E16F14-DE04-7847-8980-C2716D36B1ED}"/>
                  </a:ext>
                </a:extLst>
              </p:cNvPr>
              <p:cNvSpPr txBox="1">
                <a:spLocks noRot="1" noChangeAspect="1" noMove="1" noResize="1" noEditPoints="1" noAdjustHandles="1" noChangeArrowheads="1" noChangeShapeType="1" noTextEdit="1"/>
              </p:cNvSpPr>
              <p:nvPr/>
            </p:nvSpPr>
            <p:spPr>
              <a:xfrm>
                <a:off x="3262351" y="1883575"/>
                <a:ext cx="860044" cy="246221"/>
              </a:xfrm>
              <a:prstGeom prst="rect">
                <a:avLst/>
              </a:prstGeom>
              <a:blipFill>
                <a:blip r:embed="rId15"/>
                <a:stretch>
                  <a:fillRect l="-4348" r="-1449" b="-1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E24A37-F9DC-F842-B5F1-6A1795A1AFF7}"/>
              </a:ext>
            </a:extLst>
          </p:cNvPr>
          <p:cNvSpPr txBox="1"/>
          <p:nvPr/>
        </p:nvSpPr>
        <p:spPr>
          <a:xfrm>
            <a:off x="304473" y="4952256"/>
            <a:ext cx="3640981" cy="646331"/>
          </a:xfrm>
          <a:prstGeom prst="rect">
            <a:avLst/>
          </a:prstGeom>
          <a:noFill/>
        </p:spPr>
        <p:txBody>
          <a:bodyPr wrap="square" rtlCol="0">
            <a:spAutoFit/>
          </a:bodyPr>
          <a:lstStyle/>
          <a:p>
            <a:r>
              <a:rPr lang="en-US" sz="1800" dirty="0"/>
              <a:t>The general form of the electric fields in medium 2 can be written as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F12FEE6-F715-214F-B644-7FC3DD2BB9F7}"/>
                  </a:ext>
                </a:extLst>
              </p:cNvPr>
              <p:cNvSpPr txBox="1"/>
              <p:nvPr/>
            </p:nvSpPr>
            <p:spPr>
              <a:xfrm>
                <a:off x="818306" y="5915892"/>
                <a:ext cx="2043765" cy="2884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r>
                        <a:rPr lang="en-GB" sz="1800" b="0" i="1" smtClean="0">
                          <a:latin typeface="Cambria Math" panose="02040503050406030204" pitchFamily="18" charset="0"/>
                        </a:rPr>
                        <m:t>=</m:t>
                      </m:r>
                      <m:r>
                        <a:rPr lang="en-GB" sz="1800" b="0" i="1" smtClean="0">
                          <a:latin typeface="Cambria Math" panose="02040503050406030204" pitchFamily="18" charset="0"/>
                        </a:rPr>
                        <m:t>𝐴</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𝑘</m:t>
                              </m:r>
                            </m:e>
                            <m:sub>
                              <m:r>
                                <a:rPr lang="en-GB" sz="1800" b="0" i="1" smtClean="0">
                                  <a:latin typeface="Cambria Math" panose="02040503050406030204" pitchFamily="18" charset="0"/>
                                </a:rPr>
                                <m:t>𝑥</m:t>
                              </m:r>
                            </m:sub>
                          </m:sSub>
                          <m:r>
                            <a:rPr lang="en-GB" sz="1800" b="0" i="1" smtClean="0">
                              <a:latin typeface="Cambria Math" panose="02040503050406030204" pitchFamily="18" charset="0"/>
                            </a:rPr>
                            <m:t>𝑥</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𝑘</m:t>
                              </m:r>
                            </m:e>
                            <m:sub>
                              <m:r>
                                <a:rPr lang="en-GB" sz="1800" b="0" i="1" smtClean="0">
                                  <a:latin typeface="Cambria Math" panose="02040503050406030204" pitchFamily="18" charset="0"/>
                                </a:rPr>
                                <m:t>𝑧</m:t>
                              </m:r>
                            </m:sub>
                          </m:sSub>
                          <m:r>
                            <a:rPr lang="en-GB" sz="1800" b="0" i="1" smtClean="0">
                              <a:latin typeface="Cambria Math" panose="02040503050406030204" pitchFamily="18" charset="0"/>
                            </a:rPr>
                            <m:t>𝑧</m:t>
                          </m:r>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𝜔</m:t>
                          </m:r>
                          <m:r>
                            <a:rPr lang="en-GB" sz="1800" b="0" i="1" smtClean="0">
                              <a:latin typeface="Cambria Math" panose="02040503050406030204" pitchFamily="18" charset="0"/>
                              <a:ea typeface="Cambria Math" panose="02040503050406030204" pitchFamily="18" charset="0"/>
                            </a:rPr>
                            <m:t>𝑡</m:t>
                          </m:r>
                          <m:r>
                            <a:rPr lang="en-GB" sz="1800" b="0" i="1" smtClean="0">
                              <a:latin typeface="Cambria Math" panose="02040503050406030204" pitchFamily="18" charset="0"/>
                              <a:ea typeface="Cambria Math" panose="02040503050406030204" pitchFamily="18" charset="0"/>
                            </a:rPr>
                            <m:t>)</m:t>
                          </m:r>
                        </m:sup>
                      </m:sSup>
                    </m:oMath>
                  </m:oMathPara>
                </a14:m>
                <a:endParaRPr lang="en-US" sz="1800" dirty="0"/>
              </a:p>
            </p:txBody>
          </p:sp>
        </mc:Choice>
        <mc:Fallback>
          <p:sp>
            <p:nvSpPr>
              <p:cNvPr id="9" name="TextBox 8">
                <a:extLst>
                  <a:ext uri="{FF2B5EF4-FFF2-40B4-BE49-F238E27FC236}">
                    <a16:creationId xmlns:a16="http://schemas.microsoft.com/office/drawing/2014/main" id="{EF12FEE6-F715-214F-B644-7FC3DD2BB9F7}"/>
                  </a:ext>
                </a:extLst>
              </p:cNvPr>
              <p:cNvSpPr txBox="1">
                <a:spLocks noRot="1" noChangeAspect="1" noMove="1" noResize="1" noEditPoints="1" noAdjustHandles="1" noChangeArrowheads="1" noChangeShapeType="1" noTextEdit="1"/>
              </p:cNvSpPr>
              <p:nvPr/>
            </p:nvSpPr>
            <p:spPr>
              <a:xfrm>
                <a:off x="818306" y="5915892"/>
                <a:ext cx="2043765" cy="288477"/>
              </a:xfrm>
              <a:prstGeom prst="rect">
                <a:avLst/>
              </a:prstGeom>
              <a:blipFill>
                <a:blip r:embed="rId16"/>
                <a:stretch>
                  <a:fillRect l="-2469" t="-4167" r="-185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24A2EAB-FAEA-A24C-9B37-BCBD17A5E587}"/>
                  </a:ext>
                </a:extLst>
              </p:cNvPr>
              <p:cNvSpPr txBox="1"/>
              <p:nvPr/>
            </p:nvSpPr>
            <p:spPr>
              <a:xfrm>
                <a:off x="4564496" y="871358"/>
                <a:ext cx="4216368" cy="338554"/>
              </a:xfrm>
              <a:prstGeom prst="rect">
                <a:avLst/>
              </a:prstGeom>
              <a:noFill/>
            </p:spPr>
            <p:txBody>
              <a:bodyPr wrap="square">
                <a:spAutoFit/>
              </a:bodyPr>
              <a:lstStyle/>
              <a:p>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𝑘</m:t>
                        </m:r>
                      </m:e>
                      <m:sub>
                        <m:r>
                          <a:rPr lang="en-GB" sz="1600" b="0" i="1" smtClean="0">
                            <a:latin typeface="Cambria Math" panose="02040503050406030204" pitchFamily="18" charset="0"/>
                          </a:rPr>
                          <m:t>𝑥</m:t>
                        </m:r>
                      </m:sub>
                    </m:sSub>
                    <m:r>
                      <a:rPr lang="en-GB" sz="1600" b="0" i="1" smtClean="0">
                        <a:latin typeface="Cambria Math" panose="02040503050406030204" pitchFamily="18" charset="0"/>
                      </a:rPr>
                      <m:t>=</m:t>
                    </m:r>
                    <m:r>
                      <a:rPr lang="en-GB" sz="1600" b="0" i="1" smtClean="0">
                        <a:latin typeface="Cambria Math" panose="02040503050406030204" pitchFamily="18" charset="0"/>
                      </a:rPr>
                      <m:t>𝑘</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oMath>
                </a14:m>
                <a:r>
                  <a:rPr lang="en-US" sz="1600" dirty="0"/>
                  <a:t> the x-component of wavevector k</a:t>
                </a:r>
              </a:p>
            </p:txBody>
          </p:sp>
        </mc:Choice>
        <mc:Fallback>
          <p:sp>
            <p:nvSpPr>
              <p:cNvPr id="46" name="TextBox 45">
                <a:extLst>
                  <a:ext uri="{FF2B5EF4-FFF2-40B4-BE49-F238E27FC236}">
                    <a16:creationId xmlns:a16="http://schemas.microsoft.com/office/drawing/2014/main" id="{F24A2EAB-FAEA-A24C-9B37-BCBD17A5E587}"/>
                  </a:ext>
                </a:extLst>
              </p:cNvPr>
              <p:cNvSpPr txBox="1">
                <a:spLocks noRot="1" noChangeAspect="1" noMove="1" noResize="1" noEditPoints="1" noAdjustHandles="1" noChangeArrowheads="1" noChangeShapeType="1" noTextEdit="1"/>
              </p:cNvSpPr>
              <p:nvPr/>
            </p:nvSpPr>
            <p:spPr>
              <a:xfrm>
                <a:off x="4564496" y="871358"/>
                <a:ext cx="4216368" cy="338554"/>
              </a:xfrm>
              <a:prstGeom prst="rect">
                <a:avLst/>
              </a:prstGeom>
              <a:blipFill>
                <a:blip r:embed="rId17"/>
                <a:stretch>
                  <a:fillRect t="-3571" b="-1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402CCE91-EFBF-EA40-B3B4-045238887843}"/>
                  </a:ext>
                </a:extLst>
              </p:cNvPr>
              <p:cNvSpPr txBox="1"/>
              <p:nvPr/>
            </p:nvSpPr>
            <p:spPr>
              <a:xfrm>
                <a:off x="4564496" y="1308724"/>
                <a:ext cx="4216368" cy="338554"/>
              </a:xfrm>
              <a:prstGeom prst="rect">
                <a:avLst/>
              </a:prstGeom>
              <a:noFill/>
            </p:spPr>
            <p:txBody>
              <a:bodyPr wrap="square">
                <a:spAutoFit/>
              </a:bodyPr>
              <a:lstStyle/>
              <a:p>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𝑘</m:t>
                        </m:r>
                      </m:e>
                      <m:sub>
                        <m:r>
                          <a:rPr lang="en-GB" sz="1600" b="0" i="1" smtClean="0">
                            <a:latin typeface="Cambria Math" panose="02040503050406030204" pitchFamily="18" charset="0"/>
                          </a:rPr>
                          <m:t>𝑧</m:t>
                        </m:r>
                      </m:sub>
                    </m:sSub>
                    <m:r>
                      <a:rPr lang="en-GB" sz="1600" b="0" i="1" smtClean="0">
                        <a:latin typeface="Cambria Math" panose="02040503050406030204" pitchFamily="18" charset="0"/>
                      </a:rPr>
                      <m:t>=</m:t>
                    </m:r>
                    <m:r>
                      <a:rPr lang="en-GB" sz="1600" b="0" i="1" smtClean="0">
                        <a:latin typeface="Cambria Math" panose="02040503050406030204" pitchFamily="18" charset="0"/>
                      </a:rPr>
                      <m:t>𝑘</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oMath>
                </a14:m>
                <a:r>
                  <a:rPr lang="en-US" sz="1600" dirty="0"/>
                  <a:t> the z-component of wavevector k</a:t>
                </a:r>
              </a:p>
            </p:txBody>
          </p:sp>
        </mc:Choice>
        <mc:Fallback>
          <p:sp>
            <p:nvSpPr>
              <p:cNvPr id="48" name="TextBox 47">
                <a:extLst>
                  <a:ext uri="{FF2B5EF4-FFF2-40B4-BE49-F238E27FC236}">
                    <a16:creationId xmlns:a16="http://schemas.microsoft.com/office/drawing/2014/main" id="{402CCE91-EFBF-EA40-B3B4-045238887843}"/>
                  </a:ext>
                </a:extLst>
              </p:cNvPr>
              <p:cNvSpPr txBox="1">
                <a:spLocks noRot="1" noChangeAspect="1" noMove="1" noResize="1" noEditPoints="1" noAdjustHandles="1" noChangeArrowheads="1" noChangeShapeType="1" noTextEdit="1"/>
              </p:cNvSpPr>
              <p:nvPr/>
            </p:nvSpPr>
            <p:spPr>
              <a:xfrm>
                <a:off x="4564496" y="1308724"/>
                <a:ext cx="4216368" cy="338554"/>
              </a:xfrm>
              <a:prstGeom prst="rect">
                <a:avLst/>
              </a:prstGeom>
              <a:blipFill>
                <a:blip r:embed="rId18"/>
                <a:stretch>
                  <a:fillRect t="-7407" b="-2222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4292872-18C5-8F45-96D3-2A2D3B4E7A41}"/>
              </a:ext>
            </a:extLst>
          </p:cNvPr>
          <p:cNvSpPr txBox="1"/>
          <p:nvPr/>
        </p:nvSpPr>
        <p:spPr>
          <a:xfrm>
            <a:off x="2992440" y="5822840"/>
            <a:ext cx="453970" cy="369332"/>
          </a:xfrm>
          <a:prstGeom prst="rect">
            <a:avLst/>
          </a:prstGeom>
          <a:noFill/>
        </p:spPr>
        <p:txBody>
          <a:bodyPr wrap="none" rtlCol="0">
            <a:spAutoFit/>
          </a:bodyPr>
          <a:lstStyle/>
          <a:p>
            <a:r>
              <a:rPr lang="en-US" sz="1800" dirty="0"/>
              <a:t>(1)</a:t>
            </a:r>
          </a:p>
        </p:txBody>
      </p:sp>
      <mc:AlternateContent xmlns:mc="http://schemas.openxmlformats.org/markup-compatibility/2006">
        <mc:Choice xmlns:a14="http://schemas.microsoft.com/office/drawing/2010/main" Requires="a14">
          <p:sp>
            <p:nvSpPr>
              <p:cNvPr id="49" name="Rectangle 48">
                <a:extLst>
                  <a:ext uri="{FF2B5EF4-FFF2-40B4-BE49-F238E27FC236}">
                    <a16:creationId xmlns:a16="http://schemas.microsoft.com/office/drawing/2014/main" id="{B8C98E7E-13B8-904C-ADA7-220893B6FF08}"/>
                  </a:ext>
                </a:extLst>
              </p:cNvPr>
              <p:cNvSpPr/>
              <p:nvPr/>
            </p:nvSpPr>
            <p:spPr>
              <a:xfrm>
                <a:off x="5367602" y="1826192"/>
                <a:ext cx="2286908" cy="390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00" i="1" smtClean="0">
                              <a:latin typeface="Cambria Math" panose="02040503050406030204" pitchFamily="18" charset="0"/>
                              <a:ea typeface="Cambria Math" panose="02040503050406030204" pitchFamily="18" charset="0"/>
                            </a:rPr>
                          </m:ctrlPr>
                        </m:funcPr>
                        <m:fName>
                          <m:r>
                            <m:rPr>
                              <m:sty m:val="p"/>
                            </m:rPr>
                            <a:rPr lang="en-GB" sz="1600" b="0" i="0" smtClean="0">
                              <a:latin typeface="Cambria Math" panose="02040503050406030204" pitchFamily="18" charset="0"/>
                              <a:ea typeface="Cambria Math" panose="02040503050406030204" pitchFamily="18" charset="0"/>
                            </a:rPr>
                            <m:t>cos</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2</m:t>
                              </m:r>
                            </m:sub>
                          </m:sSub>
                        </m:e>
                      </m:func>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oMath>
                  </m:oMathPara>
                </a14:m>
                <a:endParaRPr lang="en-US" sz="1600" dirty="0"/>
              </a:p>
            </p:txBody>
          </p:sp>
        </mc:Choice>
        <mc:Fallback>
          <p:sp>
            <p:nvSpPr>
              <p:cNvPr id="49" name="Rectangle 48">
                <a:extLst>
                  <a:ext uri="{FF2B5EF4-FFF2-40B4-BE49-F238E27FC236}">
                    <a16:creationId xmlns:a16="http://schemas.microsoft.com/office/drawing/2014/main" id="{B8C98E7E-13B8-904C-ADA7-220893B6FF08}"/>
                  </a:ext>
                </a:extLst>
              </p:cNvPr>
              <p:cNvSpPr>
                <a:spLocks noRot="1" noChangeAspect="1" noMove="1" noResize="1" noEditPoints="1" noAdjustHandles="1" noChangeArrowheads="1" noChangeShapeType="1" noTextEdit="1"/>
              </p:cNvSpPr>
              <p:nvPr/>
            </p:nvSpPr>
            <p:spPr>
              <a:xfrm>
                <a:off x="5367602" y="1826192"/>
                <a:ext cx="2286908" cy="390492"/>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FFD1F6A-9A1F-1549-B18E-7AAD4EFEE081}"/>
                  </a:ext>
                </a:extLst>
              </p:cNvPr>
              <p:cNvSpPr txBox="1"/>
              <p:nvPr/>
            </p:nvSpPr>
            <p:spPr>
              <a:xfrm>
                <a:off x="4406509" y="2474881"/>
                <a:ext cx="4588328" cy="1137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𝑘</m:t>
                          </m:r>
                        </m:e>
                        <m:sub>
                          <m:r>
                            <a:rPr lang="en-GB" sz="1600" b="0" i="1" smtClean="0">
                              <a:latin typeface="Cambria Math" panose="02040503050406030204" pitchFamily="18" charset="0"/>
                            </a:rPr>
                            <m:t>𝑧</m:t>
                          </m:r>
                        </m:sub>
                      </m:sSub>
                      <m:r>
                        <a:rPr lang="en-GB"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sSub>
                        <m:sSubPr>
                          <m:ctrlPr>
                            <a:rPr lang="en-US"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0</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𝑖</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sSub>
                        <m:sSubPr>
                          <m:ctrlPr>
                            <a:rPr lang="en-US"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0</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−1</m:t>
                          </m:r>
                        </m:e>
                      </m:rad>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sSub>
                        <m:sSubPr>
                          <m:ctrlPr>
                            <a:rPr lang="en-US"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0</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m:t>
                          </m:r>
                          <m:sSubSup>
                            <m:sSubSupPr>
                              <m:ctrlPr>
                                <a:rPr lang="en-GB" sz="160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𝑛</m:t>
                              </m:r>
                            </m:e>
                            <m:sub>
                              <m:r>
                                <a:rPr lang="en-GB" sz="1600" b="0" i="1" smtClean="0">
                                  <a:latin typeface="Cambria Math" panose="02040503050406030204" pitchFamily="18" charset="0"/>
                                  <a:ea typeface="Cambria Math" panose="02040503050406030204" pitchFamily="18" charset="0"/>
                                </a:rPr>
                                <m:t>2</m:t>
                              </m:r>
                            </m:sub>
                            <m:sup>
                              <m:r>
                                <a:rPr lang="en-GB" sz="1600" b="0" i="1" smtClean="0">
                                  <a:latin typeface="Cambria Math" panose="02040503050406030204" pitchFamily="18" charset="0"/>
                                  <a:ea typeface="Cambria Math" panose="02040503050406030204" pitchFamily="18" charset="0"/>
                                </a:rPr>
                                <m:t>2</m:t>
                              </m:r>
                            </m:sup>
                          </m:sSubSup>
                        </m:e>
                      </m:rad>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sSub>
                        <m:sSubPr>
                          <m:ctrlPr>
                            <a:rPr lang="en-US"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0</m:t>
                          </m:r>
                        </m:sub>
                      </m:sSub>
                      <m:rad>
                        <m:radPr>
                          <m:degHide m:val="on"/>
                          <m:ctrlPr>
                            <a:rPr lang="en-GB" sz="1600" i="1">
                              <a:latin typeface="Cambria Math" panose="02040503050406030204" pitchFamily="18" charset="0"/>
                              <a:ea typeface="Cambria Math" panose="02040503050406030204" pitchFamily="18" charset="0"/>
                            </a:rPr>
                          </m:ctrlPr>
                        </m:radPr>
                        <m:deg/>
                        <m:e>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b="0" i="1" smtClean="0">
                                      <a:latin typeface="Cambria Math" panose="02040503050406030204" pitchFamily="18" charset="0"/>
                                    </a:rPr>
                                    <m:t>1</m:t>
                                  </m:r>
                                </m:sub>
                              </m:sSub>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sin</m:t>
                                  </m:r>
                                </m:fName>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ea typeface="Cambria Math" panose="02040503050406030204" pitchFamily="18" charset="0"/>
                                    </a:rPr>
                                    <m:t>)</m:t>
                                  </m:r>
                                </m:e>
                              </m:func>
                            </m:e>
                            <m:sup>
                              <m:r>
                                <a:rPr lang="en-GB" sz="1600" i="1">
                                  <a:latin typeface="Cambria Math" panose="02040503050406030204" pitchFamily="18" charset="0"/>
                                  <a:ea typeface="Cambria Math" panose="02040503050406030204" pitchFamily="18" charset="0"/>
                                </a:rPr>
                                <m:t>2</m:t>
                              </m:r>
                            </m:sup>
                          </m:sSup>
                          <m:r>
                            <a:rPr lang="en-GB" sz="1600" i="1">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2</m:t>
                              </m:r>
                            </m:sub>
                            <m:sup>
                              <m:r>
                                <a:rPr lang="en-GB" sz="1600" i="1">
                                  <a:latin typeface="Cambria Math" panose="02040503050406030204" pitchFamily="18" charset="0"/>
                                  <a:ea typeface="Cambria Math" panose="02040503050406030204" pitchFamily="18" charset="0"/>
                                </a:rPr>
                                <m:t>2</m:t>
                              </m:r>
                            </m:sup>
                          </m:sSubSup>
                        </m:e>
                      </m:rad>
                    </m:oMath>
                  </m:oMathPara>
                </a14:m>
                <a:endParaRPr lang="en-GB" sz="1600" dirty="0">
                  <a:ea typeface="Cambria Math" panose="02040503050406030204" pitchFamily="18" charset="0"/>
                </a:endParaRPr>
              </a:p>
              <a:p>
                <a:pPr/>
                <a:endParaRPr lang="en-US" sz="1600" dirty="0"/>
              </a:p>
            </p:txBody>
          </p:sp>
        </mc:Choice>
        <mc:Fallback>
          <p:sp>
            <p:nvSpPr>
              <p:cNvPr id="50" name="TextBox 49">
                <a:extLst>
                  <a:ext uri="{FF2B5EF4-FFF2-40B4-BE49-F238E27FC236}">
                    <a16:creationId xmlns:a16="http://schemas.microsoft.com/office/drawing/2014/main" id="{AFFD1F6A-9A1F-1549-B18E-7AAD4EFEE081}"/>
                  </a:ext>
                </a:extLst>
              </p:cNvPr>
              <p:cNvSpPr txBox="1">
                <a:spLocks noRot="1" noChangeAspect="1" noMove="1" noResize="1" noEditPoints="1" noAdjustHandles="1" noChangeArrowheads="1" noChangeShapeType="1" noTextEdit="1"/>
              </p:cNvSpPr>
              <p:nvPr/>
            </p:nvSpPr>
            <p:spPr>
              <a:xfrm>
                <a:off x="4406509" y="2474881"/>
                <a:ext cx="4588328" cy="113781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40F764C-74D7-A346-8181-46C78549D86D}"/>
                  </a:ext>
                </a:extLst>
              </p:cNvPr>
              <p:cNvSpPr txBox="1"/>
              <p:nvPr/>
            </p:nvSpPr>
            <p:spPr>
              <a:xfrm>
                <a:off x="4396992" y="3517719"/>
                <a:ext cx="3212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𝑘</m:t>
                          </m:r>
                        </m:e>
                        <m:sub>
                          <m:r>
                            <a:rPr lang="en-GB" sz="1600" b="0" i="1" smtClean="0">
                              <a:latin typeface="Cambria Math" panose="02040503050406030204" pitchFamily="18" charset="0"/>
                            </a:rPr>
                            <m:t>𝑥</m:t>
                          </m:r>
                        </m:sub>
                      </m:sSub>
                      <m:r>
                        <a:rPr lang="en-GB"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sSub>
                        <m:sSubPr>
                          <m:ctrlPr>
                            <a:rPr lang="en-US"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0</m:t>
                          </m:r>
                        </m:sub>
                      </m:sSub>
                      <m:func>
                        <m:funcPr>
                          <m:ctrlPr>
                            <a:rPr lang="en-GB" sz="1600" i="1">
                              <a:latin typeface="Cambria Math" panose="02040503050406030204" pitchFamily="18" charset="0"/>
                            </a:rPr>
                          </m:ctrlPr>
                        </m:funcPr>
                        <m:fName>
                          <m:r>
                            <m:rPr>
                              <m:sty m:val="p"/>
                            </m:rPr>
                            <a:rPr lang="en-GB" sz="1600" b="0" i="0" smtClean="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i="1">
                                  <a:latin typeface="Cambria Math" panose="02040503050406030204" pitchFamily="18" charset="0"/>
                                  <a:ea typeface="Cambria Math" panose="02040503050406030204" pitchFamily="18" charset="0"/>
                                </a:rPr>
                                <m:t>2</m:t>
                              </m:r>
                            </m:sub>
                          </m:sSub>
                        </m:e>
                      </m:func>
                      <m:r>
                        <a:rPr lang="en-GB"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𝑛</m:t>
                          </m:r>
                        </m:e>
                        <m:sub>
                          <m:r>
                            <a:rPr lang="en-GB" sz="1600" b="0" i="1" smtClean="0">
                              <a:latin typeface="Cambria Math" panose="02040503050406030204" pitchFamily="18" charset="0"/>
                            </a:rPr>
                            <m:t>1</m:t>
                          </m:r>
                        </m:sub>
                      </m:sSub>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1</m:t>
                              </m:r>
                            </m:sub>
                          </m:sSub>
                        </m:e>
                      </m:func>
                      <m:sSub>
                        <m:sSubPr>
                          <m:ctrlPr>
                            <a:rPr lang="en-US" sz="1600" i="1">
                              <a:latin typeface="Cambria Math" panose="02040503050406030204" pitchFamily="18" charset="0"/>
                            </a:rPr>
                          </m:ctrlPr>
                        </m:sSubPr>
                        <m:e>
                          <m:r>
                            <a:rPr lang="en-GB" sz="1600" i="1">
                              <a:latin typeface="Cambria Math" panose="02040503050406030204" pitchFamily="18" charset="0"/>
                            </a:rPr>
                            <m:t>𝑘</m:t>
                          </m:r>
                        </m:e>
                        <m:sub>
                          <m:r>
                            <a:rPr lang="en-GB" sz="1600" i="1">
                              <a:latin typeface="Cambria Math" panose="02040503050406030204" pitchFamily="18" charset="0"/>
                            </a:rPr>
                            <m:t>0</m:t>
                          </m:r>
                        </m:sub>
                      </m:sSub>
                    </m:oMath>
                  </m:oMathPara>
                </a14:m>
                <a:endParaRPr lang="en-US" sz="1600" dirty="0"/>
              </a:p>
            </p:txBody>
          </p:sp>
        </mc:Choice>
        <mc:Fallback>
          <p:sp>
            <p:nvSpPr>
              <p:cNvPr id="51" name="TextBox 50">
                <a:extLst>
                  <a:ext uri="{FF2B5EF4-FFF2-40B4-BE49-F238E27FC236}">
                    <a16:creationId xmlns:a16="http://schemas.microsoft.com/office/drawing/2014/main" id="{E40F764C-74D7-A346-8181-46C78549D86D}"/>
                  </a:ext>
                </a:extLst>
              </p:cNvPr>
              <p:cNvSpPr txBox="1">
                <a:spLocks noRot="1" noChangeAspect="1" noMove="1" noResize="1" noEditPoints="1" noAdjustHandles="1" noChangeArrowheads="1" noChangeShapeType="1" noTextEdit="1"/>
              </p:cNvSpPr>
              <p:nvPr/>
            </p:nvSpPr>
            <p:spPr>
              <a:xfrm>
                <a:off x="4396992" y="3517719"/>
                <a:ext cx="3212122"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5F745016-14BD-424B-9A3F-B55CE4D3D860}"/>
                  </a:ext>
                </a:extLst>
              </p:cNvPr>
              <p:cNvSpPr txBox="1"/>
              <p:nvPr/>
            </p:nvSpPr>
            <p:spPr>
              <a:xfrm>
                <a:off x="4553610" y="4200679"/>
                <a:ext cx="4285917" cy="12745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r>
                        <a:rPr lang="en-GB" sz="1800" b="0" i="1" smtClean="0">
                          <a:latin typeface="Cambria Math" panose="02040503050406030204" pitchFamily="18" charset="0"/>
                        </a:rPr>
                        <m:t>=</m:t>
                      </m:r>
                      <m:r>
                        <a:rPr lang="en-GB" sz="1800" b="0" i="1" smtClean="0">
                          <a:latin typeface="Cambria Math" panose="02040503050406030204" pitchFamily="18" charset="0"/>
                        </a:rPr>
                        <m:t>𝐴</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m:t>
                          </m:r>
                          <m:r>
                            <a:rPr lang="en-GB" sz="1800" b="0" i="1" smtClean="0">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sin</m:t>
                              </m:r>
                            </m:fNa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sSub>
                            <m:sSubPr>
                              <m:ctrlPr>
                                <a:rPr lang="en-US"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0</m:t>
                              </m:r>
                            </m:sub>
                          </m:sSub>
                          <m:r>
                            <a:rPr lang="en-GB" sz="1800" b="0" i="1" smtClean="0">
                              <a:latin typeface="Cambria Math" panose="02040503050406030204" pitchFamily="18" charset="0"/>
                            </a:rPr>
                            <m:t>𝑥</m:t>
                          </m:r>
                          <m:r>
                            <a:rPr lang="en-GB" sz="1800" b="0" i="1" smtClean="0">
                              <a:latin typeface="Cambria Math" panose="02040503050406030204" pitchFamily="18" charset="0"/>
                            </a:rPr>
                            <m:t>+</m:t>
                          </m:r>
                          <m:r>
                            <a:rPr lang="en-GB" sz="1800" i="1">
                              <a:latin typeface="Cambria Math" panose="02040503050406030204" pitchFamily="18" charset="0"/>
                              <a:ea typeface="Cambria Math" panose="02040503050406030204" pitchFamily="18" charset="0"/>
                            </a:rPr>
                            <m:t>𝑖</m:t>
                          </m:r>
                          <m:sSub>
                            <m:sSubPr>
                              <m:ctrlPr>
                                <a:rPr lang="en-US"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0</m:t>
                              </m:r>
                            </m:sub>
                          </m:sSub>
                          <m:r>
                            <a:rPr lang="en-GB" sz="1800" b="0" i="1" smtClean="0">
                              <a:latin typeface="Cambria Math" panose="02040503050406030204" pitchFamily="18" charset="0"/>
                            </a:rPr>
                            <m:t>𝑧</m:t>
                          </m:r>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2</m:t>
                                  </m:r>
                                </m:sub>
                                <m:sup>
                                  <m:r>
                                    <a:rPr lang="en-GB" sz="1800" i="1">
                                      <a:latin typeface="Cambria Math" panose="02040503050406030204" pitchFamily="18" charset="0"/>
                                      <a:ea typeface="Cambria Math" panose="02040503050406030204" pitchFamily="18" charset="0"/>
                                    </a:rPr>
                                    <m:t>2</m:t>
                                  </m:r>
                                </m:sup>
                              </m:sSubSup>
                            </m:e>
                          </m:rad>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𝜔</m:t>
                          </m:r>
                          <m:r>
                            <a:rPr lang="en-GB" sz="1800" b="0" i="1" smtClean="0">
                              <a:latin typeface="Cambria Math" panose="02040503050406030204" pitchFamily="18" charset="0"/>
                              <a:ea typeface="Cambria Math" panose="02040503050406030204" pitchFamily="18" charset="0"/>
                            </a:rPr>
                            <m:t>𝑡</m:t>
                          </m:r>
                          <m:r>
                            <a:rPr lang="en-GB" sz="1800" b="0" i="1" smtClean="0">
                              <a:latin typeface="Cambria Math" panose="02040503050406030204" pitchFamily="18" charset="0"/>
                              <a:ea typeface="Cambria Math" panose="02040503050406030204" pitchFamily="18" charset="0"/>
                            </a:rPr>
                            <m:t>)</m:t>
                          </m:r>
                        </m:sup>
                      </m:sSup>
                      <m:r>
                        <a:rPr lang="en-GB" sz="1800" b="0" i="1" smtClean="0">
                          <a:latin typeface="Cambria Math" panose="02040503050406030204" pitchFamily="18" charset="0"/>
                        </a:rPr>
                        <m:t>=</m:t>
                      </m:r>
                      <m:r>
                        <a:rPr lang="en-GB" sz="1800" i="1">
                          <a:latin typeface="Cambria Math" panose="02040503050406030204" pitchFamily="18" charset="0"/>
                        </a:rPr>
                        <m:t>𝐴</m:t>
                      </m:r>
                      <m:sSup>
                        <m:sSupPr>
                          <m:ctrlPr>
                            <a:rPr lang="en-GB" sz="180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r>
                            <a:rPr lang="en-GB"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0</m:t>
                              </m:r>
                            </m:sub>
                          </m:sSub>
                          <m:r>
                            <a:rPr lang="en-GB" sz="1800" i="1">
                              <a:latin typeface="Cambria Math" panose="02040503050406030204" pitchFamily="18" charset="0"/>
                            </a:rPr>
                            <m:t>𝑧</m:t>
                          </m:r>
                          <m:rad>
                            <m:radPr>
                              <m:degHide m:val="on"/>
                              <m:ctrlPr>
                                <a:rPr lang="en-GB" sz="1800" i="1">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e>
                                  </m:func>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𝑛</m:t>
                                  </m:r>
                                </m:e>
                                <m:sub>
                                  <m:r>
                                    <a:rPr lang="en-GB" sz="1800" i="1">
                                      <a:latin typeface="Cambria Math" panose="02040503050406030204" pitchFamily="18" charset="0"/>
                                      <a:ea typeface="Cambria Math" panose="02040503050406030204" pitchFamily="18" charset="0"/>
                                    </a:rPr>
                                    <m:t>2</m:t>
                                  </m:r>
                                </m:sub>
                                <m:sup>
                                  <m:r>
                                    <a:rPr lang="en-GB" sz="1800" i="1">
                                      <a:latin typeface="Cambria Math" panose="02040503050406030204" pitchFamily="18" charset="0"/>
                                      <a:ea typeface="Cambria Math" panose="02040503050406030204" pitchFamily="18" charset="0"/>
                                    </a:rPr>
                                    <m:t>2</m:t>
                                  </m:r>
                                </m:sup>
                              </m:sSubSup>
                            </m:e>
                          </m:rad>
                        </m:sup>
                      </m:sSup>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𝑖</m:t>
                          </m:r>
                          <m:r>
                            <a:rPr lang="en-GB" sz="1800" i="1">
                              <a:latin typeface="Cambria Math" panose="02040503050406030204" pitchFamily="18" charset="0"/>
                            </a:rPr>
                            <m:t>(</m:t>
                          </m:r>
                          <m:sSub>
                            <m:sSubPr>
                              <m:ctrlPr>
                                <a:rPr lang="en-US"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sin</m:t>
                              </m:r>
                            </m:fNa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sSub>
                            <m:sSubPr>
                              <m:ctrlPr>
                                <a:rPr lang="en-US" sz="1800" i="1">
                                  <a:latin typeface="Cambria Math" panose="02040503050406030204" pitchFamily="18" charset="0"/>
                                </a:rPr>
                              </m:ctrlPr>
                            </m:sSubPr>
                            <m:e>
                              <m:r>
                                <a:rPr lang="en-GB" sz="1800" i="1">
                                  <a:latin typeface="Cambria Math" panose="02040503050406030204" pitchFamily="18" charset="0"/>
                                </a:rPr>
                                <m:t>𝑘</m:t>
                              </m:r>
                            </m:e>
                            <m:sub>
                              <m:r>
                                <a:rPr lang="en-GB" sz="1800" i="1">
                                  <a:latin typeface="Cambria Math" panose="02040503050406030204" pitchFamily="18" charset="0"/>
                                </a:rPr>
                                <m:t>0</m:t>
                              </m:r>
                            </m:sub>
                          </m:sSub>
                          <m:r>
                            <a:rPr lang="en-GB" sz="1800" i="1">
                              <a:latin typeface="Cambria Math" panose="02040503050406030204" pitchFamily="18" charset="0"/>
                            </a:rPr>
                            <m:t>𝑥</m:t>
                          </m:r>
                          <m:r>
                            <a:rPr lang="en-GB" sz="1800" i="1">
                              <a:latin typeface="Cambria Math" panose="02040503050406030204" pitchFamily="18" charset="0"/>
                            </a:rPr>
                            <m:t>−</m:t>
                          </m:r>
                          <m:r>
                            <a:rPr lang="en-GB" sz="1800" i="1">
                              <a:latin typeface="Cambria Math" panose="02040503050406030204" pitchFamily="18" charset="0"/>
                              <a:ea typeface="Cambria Math" panose="02040503050406030204" pitchFamily="18" charset="0"/>
                            </a:rPr>
                            <m:t>𝜔</m:t>
                          </m:r>
                          <m:r>
                            <a:rPr lang="en-GB" sz="1800" i="1">
                              <a:latin typeface="Cambria Math" panose="02040503050406030204" pitchFamily="18" charset="0"/>
                              <a:ea typeface="Cambria Math" panose="02040503050406030204" pitchFamily="18" charset="0"/>
                            </a:rPr>
                            <m:t>𝑡</m:t>
                          </m:r>
                          <m:r>
                            <a:rPr lang="en-GB" sz="1800" i="1">
                              <a:latin typeface="Cambria Math" panose="02040503050406030204" pitchFamily="18" charset="0"/>
                              <a:ea typeface="Cambria Math" panose="02040503050406030204" pitchFamily="18" charset="0"/>
                            </a:rPr>
                            <m:t>)</m:t>
                          </m:r>
                        </m:sup>
                      </m:sSup>
                    </m:oMath>
                  </m:oMathPara>
                </a14:m>
                <a:endParaRPr lang="en-GB" sz="1800" b="0" dirty="0"/>
              </a:p>
              <a:p>
                <a:endParaRPr lang="en-US" sz="1800" dirty="0"/>
              </a:p>
            </p:txBody>
          </p:sp>
        </mc:Choice>
        <mc:Fallback>
          <p:sp>
            <p:nvSpPr>
              <p:cNvPr id="52" name="TextBox 51">
                <a:extLst>
                  <a:ext uri="{FF2B5EF4-FFF2-40B4-BE49-F238E27FC236}">
                    <a16:creationId xmlns:a16="http://schemas.microsoft.com/office/drawing/2014/main" id="{5F745016-14BD-424B-9A3F-B55CE4D3D860}"/>
                  </a:ext>
                </a:extLst>
              </p:cNvPr>
              <p:cNvSpPr txBox="1">
                <a:spLocks noRot="1" noChangeAspect="1" noMove="1" noResize="1" noEditPoints="1" noAdjustHandles="1" noChangeArrowheads="1" noChangeShapeType="1" noTextEdit="1"/>
              </p:cNvSpPr>
              <p:nvPr/>
            </p:nvSpPr>
            <p:spPr>
              <a:xfrm>
                <a:off x="4553610" y="4200679"/>
                <a:ext cx="4285917" cy="1274580"/>
              </a:xfrm>
              <a:prstGeom prst="rect">
                <a:avLst/>
              </a:prstGeom>
              <a:blipFill>
                <a:blip r:embed="rId22"/>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0489AFD8-6ADA-3D41-A873-C1FF0B011556}"/>
              </a:ext>
            </a:extLst>
          </p:cNvPr>
          <p:cNvSpPr txBox="1"/>
          <p:nvPr/>
        </p:nvSpPr>
        <p:spPr>
          <a:xfrm>
            <a:off x="6522701" y="5639606"/>
            <a:ext cx="2642070" cy="338554"/>
          </a:xfrm>
          <a:prstGeom prst="rect">
            <a:avLst/>
          </a:prstGeom>
          <a:noFill/>
        </p:spPr>
        <p:txBody>
          <a:bodyPr wrap="none" rtlCol="0">
            <a:spAutoFit/>
          </a:bodyPr>
          <a:lstStyle/>
          <a:p>
            <a:r>
              <a:rPr lang="en-US" sz="1600" dirty="0"/>
              <a:t>Propagating along x-direction</a:t>
            </a:r>
          </a:p>
        </p:txBody>
      </p:sp>
      <p:sp>
        <p:nvSpPr>
          <p:cNvPr id="55" name="TextBox 54">
            <a:extLst>
              <a:ext uri="{FF2B5EF4-FFF2-40B4-BE49-F238E27FC236}">
                <a16:creationId xmlns:a16="http://schemas.microsoft.com/office/drawing/2014/main" id="{65173621-1438-7745-ABD8-B5F8A8CB6448}"/>
              </a:ext>
            </a:extLst>
          </p:cNvPr>
          <p:cNvSpPr txBox="1"/>
          <p:nvPr/>
        </p:nvSpPr>
        <p:spPr>
          <a:xfrm>
            <a:off x="4122395" y="5388884"/>
            <a:ext cx="3332964" cy="338554"/>
          </a:xfrm>
          <a:prstGeom prst="rect">
            <a:avLst/>
          </a:prstGeom>
          <a:noFill/>
        </p:spPr>
        <p:txBody>
          <a:bodyPr wrap="none" rtlCol="0">
            <a:spAutoFit/>
          </a:bodyPr>
          <a:lstStyle/>
          <a:p>
            <a:r>
              <a:rPr lang="en-US" sz="1600" dirty="0">
                <a:solidFill>
                  <a:srgbClr val="0432FF"/>
                </a:solidFill>
              </a:rPr>
              <a:t>Exponentially decay along z-direction</a:t>
            </a:r>
          </a:p>
        </p:txBody>
      </p:sp>
      <p:cxnSp>
        <p:nvCxnSpPr>
          <p:cNvPr id="57" name="Straight Arrow Connector 56">
            <a:extLst>
              <a:ext uri="{FF2B5EF4-FFF2-40B4-BE49-F238E27FC236}">
                <a16:creationId xmlns:a16="http://schemas.microsoft.com/office/drawing/2014/main" id="{D8694473-6836-F449-AE00-2621318DD444}"/>
              </a:ext>
            </a:extLst>
          </p:cNvPr>
          <p:cNvCxnSpPr>
            <a:cxnSpLocks/>
          </p:cNvCxnSpPr>
          <p:nvPr/>
        </p:nvCxnSpPr>
        <p:spPr bwMode="auto">
          <a:xfrm>
            <a:off x="7771926" y="5229775"/>
            <a:ext cx="0" cy="396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EB3A4DD3-1EA0-264D-9820-D0B3E8B31923}"/>
              </a:ext>
            </a:extLst>
          </p:cNvPr>
          <p:cNvCxnSpPr>
            <a:cxnSpLocks/>
          </p:cNvCxnSpPr>
          <p:nvPr/>
        </p:nvCxnSpPr>
        <p:spPr bwMode="auto">
          <a:xfrm>
            <a:off x="5851998" y="5214250"/>
            <a:ext cx="0" cy="2610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0" name="TextBox 59">
            <a:extLst>
              <a:ext uri="{FF2B5EF4-FFF2-40B4-BE49-F238E27FC236}">
                <a16:creationId xmlns:a16="http://schemas.microsoft.com/office/drawing/2014/main" id="{FC658C8A-DBE7-2A4C-80D8-B7ADDA0D9022}"/>
              </a:ext>
            </a:extLst>
          </p:cNvPr>
          <p:cNvSpPr txBox="1"/>
          <p:nvPr/>
        </p:nvSpPr>
        <p:spPr>
          <a:xfrm>
            <a:off x="4150534" y="5894398"/>
            <a:ext cx="2223686" cy="461665"/>
          </a:xfrm>
          <a:prstGeom prst="rect">
            <a:avLst/>
          </a:prstGeom>
          <a:noFill/>
        </p:spPr>
        <p:txBody>
          <a:bodyPr wrap="none" rtlCol="0">
            <a:spAutoFit/>
          </a:bodyPr>
          <a:lstStyle/>
          <a:p>
            <a:r>
              <a:rPr lang="en-US" dirty="0">
                <a:solidFill>
                  <a:srgbClr val="0432FF"/>
                </a:solidFill>
              </a:rPr>
              <a:t>Evanescent field</a:t>
            </a:r>
          </a:p>
        </p:txBody>
      </p:sp>
      <p:grpSp>
        <p:nvGrpSpPr>
          <p:cNvPr id="63" name="Group 62">
            <a:extLst>
              <a:ext uri="{FF2B5EF4-FFF2-40B4-BE49-F238E27FC236}">
                <a16:creationId xmlns:a16="http://schemas.microsoft.com/office/drawing/2014/main" id="{4C17815B-69C6-5C40-9C31-2FD5C41481C0}"/>
              </a:ext>
            </a:extLst>
          </p:cNvPr>
          <p:cNvGrpSpPr/>
          <p:nvPr/>
        </p:nvGrpSpPr>
        <p:grpSpPr>
          <a:xfrm>
            <a:off x="2142825" y="1313929"/>
            <a:ext cx="917575" cy="1162856"/>
            <a:chOff x="2032000" y="1009720"/>
            <a:chExt cx="917575" cy="1162856"/>
          </a:xfrm>
        </p:grpSpPr>
        <p:sp>
          <p:nvSpPr>
            <p:cNvPr id="64" name="Freeform 63">
              <a:extLst>
                <a:ext uri="{FF2B5EF4-FFF2-40B4-BE49-F238E27FC236}">
                  <a16:creationId xmlns:a16="http://schemas.microsoft.com/office/drawing/2014/main" id="{593DA526-A03D-C242-B8EB-17221E066B39}"/>
                </a:ext>
              </a:extLst>
            </p:cNvPr>
            <p:cNvSpPr/>
            <p:nvPr/>
          </p:nvSpPr>
          <p:spPr>
            <a:xfrm>
              <a:off x="2032000" y="2022474"/>
              <a:ext cx="917575" cy="150102"/>
            </a:xfrm>
            <a:custGeom>
              <a:avLst/>
              <a:gdLst>
                <a:gd name="connsiteX0" fmla="*/ 0 w 917575"/>
                <a:gd name="connsiteY0" fmla="*/ 146051 h 150102"/>
                <a:gd name="connsiteX1" fmla="*/ 85725 w 917575"/>
                <a:gd name="connsiteY1" fmla="*/ 15876 h 150102"/>
                <a:gd name="connsiteX2" fmla="*/ 177800 w 917575"/>
                <a:gd name="connsiteY2" fmla="*/ 149226 h 150102"/>
                <a:gd name="connsiteX3" fmla="*/ 273050 w 917575"/>
                <a:gd name="connsiteY3" fmla="*/ 1 h 150102"/>
                <a:gd name="connsiteX4" fmla="*/ 368300 w 917575"/>
                <a:gd name="connsiteY4" fmla="*/ 146051 h 150102"/>
                <a:gd name="connsiteX5" fmla="*/ 450850 w 917575"/>
                <a:gd name="connsiteY5" fmla="*/ 1 h 150102"/>
                <a:gd name="connsiteX6" fmla="*/ 536575 w 917575"/>
                <a:gd name="connsiteY6" fmla="*/ 149226 h 150102"/>
                <a:gd name="connsiteX7" fmla="*/ 622300 w 917575"/>
                <a:gd name="connsiteY7" fmla="*/ 3176 h 150102"/>
                <a:gd name="connsiteX8" fmla="*/ 692150 w 917575"/>
                <a:gd name="connsiteY8" fmla="*/ 149226 h 150102"/>
                <a:gd name="connsiteX9" fmla="*/ 752475 w 917575"/>
                <a:gd name="connsiteY9" fmla="*/ 63501 h 150102"/>
                <a:gd name="connsiteX10" fmla="*/ 917575 w 917575"/>
                <a:gd name="connsiteY10" fmla="*/ 50801 h 150102"/>
                <a:gd name="connsiteX11" fmla="*/ 917575 w 917575"/>
                <a:gd name="connsiteY11" fmla="*/ 50801 h 150102"/>
                <a:gd name="connsiteX12" fmla="*/ 917575 w 917575"/>
                <a:gd name="connsiteY12" fmla="*/ 50801 h 15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575" h="150102">
                  <a:moveTo>
                    <a:pt x="0" y="146051"/>
                  </a:moveTo>
                  <a:cubicBezTo>
                    <a:pt x="28046" y="80699"/>
                    <a:pt x="56092" y="15347"/>
                    <a:pt x="85725" y="15876"/>
                  </a:cubicBezTo>
                  <a:cubicBezTo>
                    <a:pt x="115358" y="16405"/>
                    <a:pt x="146579" y="151872"/>
                    <a:pt x="177800" y="149226"/>
                  </a:cubicBezTo>
                  <a:cubicBezTo>
                    <a:pt x="209021" y="146580"/>
                    <a:pt x="241300" y="530"/>
                    <a:pt x="273050" y="1"/>
                  </a:cubicBezTo>
                  <a:cubicBezTo>
                    <a:pt x="304800" y="-528"/>
                    <a:pt x="338667" y="146051"/>
                    <a:pt x="368300" y="146051"/>
                  </a:cubicBezTo>
                  <a:cubicBezTo>
                    <a:pt x="397933" y="146051"/>
                    <a:pt x="422804" y="-528"/>
                    <a:pt x="450850" y="1"/>
                  </a:cubicBezTo>
                  <a:cubicBezTo>
                    <a:pt x="478896" y="530"/>
                    <a:pt x="508000" y="148697"/>
                    <a:pt x="536575" y="149226"/>
                  </a:cubicBezTo>
                  <a:cubicBezTo>
                    <a:pt x="565150" y="149755"/>
                    <a:pt x="596371" y="3176"/>
                    <a:pt x="622300" y="3176"/>
                  </a:cubicBezTo>
                  <a:cubicBezTo>
                    <a:pt x="648229" y="3176"/>
                    <a:pt x="670454" y="139172"/>
                    <a:pt x="692150" y="149226"/>
                  </a:cubicBezTo>
                  <a:cubicBezTo>
                    <a:pt x="713846" y="159280"/>
                    <a:pt x="714904" y="79905"/>
                    <a:pt x="752475" y="63501"/>
                  </a:cubicBezTo>
                  <a:cubicBezTo>
                    <a:pt x="790046" y="47097"/>
                    <a:pt x="917575" y="50801"/>
                    <a:pt x="917575" y="50801"/>
                  </a:cubicBezTo>
                  <a:lnTo>
                    <a:pt x="917575" y="50801"/>
                  </a:lnTo>
                  <a:lnTo>
                    <a:pt x="917575" y="50801"/>
                  </a:lnTo>
                </a:path>
              </a:pathLst>
            </a:custGeom>
            <a:ln w="19050" cmpd="sng">
              <a:solidFill>
                <a:srgbClr val="1F16FF"/>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8FB6F5B8-A519-F246-9752-3C59E710AA8D}"/>
                </a:ext>
              </a:extLst>
            </p:cNvPr>
            <p:cNvGrpSpPr/>
            <p:nvPr/>
          </p:nvGrpSpPr>
          <p:grpSpPr>
            <a:xfrm>
              <a:off x="2250342" y="1009720"/>
              <a:ext cx="693741" cy="845057"/>
              <a:chOff x="2250342" y="1009720"/>
              <a:chExt cx="693741" cy="845057"/>
            </a:xfrm>
          </p:grpSpPr>
          <p:cxnSp>
            <p:nvCxnSpPr>
              <p:cNvPr id="66" name="Straight Connector 65">
                <a:extLst>
                  <a:ext uri="{FF2B5EF4-FFF2-40B4-BE49-F238E27FC236}">
                    <a16:creationId xmlns:a16="http://schemas.microsoft.com/office/drawing/2014/main" id="{4B83BF58-FE38-1046-AF79-97A34A12ABC6}"/>
                  </a:ext>
                </a:extLst>
              </p:cNvPr>
              <p:cNvCxnSpPr/>
              <p:nvPr/>
            </p:nvCxnSpPr>
            <p:spPr>
              <a:xfrm>
                <a:off x="2295335" y="1206028"/>
                <a:ext cx="0" cy="648749"/>
              </a:xfrm>
              <a:prstGeom prst="line">
                <a:avLst/>
              </a:prstGeom>
              <a:ln w="12700" cmpd="sng">
                <a:solidFill>
                  <a:srgbClr val="000000"/>
                </a:solidFill>
                <a:prstDash val="solid"/>
                <a:headEnd type="triangle" w="sm" len="sm"/>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AD7EE82-5108-4248-A9C7-256A240258D7}"/>
                  </a:ext>
                </a:extLst>
              </p:cNvPr>
              <p:cNvCxnSpPr/>
              <p:nvPr/>
            </p:nvCxnSpPr>
            <p:spPr>
              <a:xfrm rot="5400000">
                <a:off x="2619709" y="1525155"/>
                <a:ext cx="0" cy="648749"/>
              </a:xfrm>
              <a:prstGeom prst="line">
                <a:avLst/>
              </a:prstGeom>
              <a:ln w="12700" cmpd="sng">
                <a:solidFill>
                  <a:srgbClr val="000000"/>
                </a:solidFill>
                <a:prstDash val="solid"/>
                <a:headEnd type="triangle" w="sm" len="sm"/>
                <a:tailEnd type="none"/>
              </a:ln>
            </p:spPr>
            <p:style>
              <a:lnRef idx="2">
                <a:schemeClr val="accent1"/>
              </a:lnRef>
              <a:fillRef idx="0">
                <a:schemeClr val="accent1"/>
              </a:fillRef>
              <a:effectRef idx="1">
                <a:schemeClr val="accent1"/>
              </a:effectRef>
              <a:fontRef idx="minor">
                <a:schemeClr val="tx1"/>
              </a:fontRef>
            </p:style>
          </p:cxnSp>
          <p:sp>
            <p:nvSpPr>
              <p:cNvPr id="68" name="Freeform 67">
                <a:extLst>
                  <a:ext uri="{FF2B5EF4-FFF2-40B4-BE49-F238E27FC236}">
                    <a16:creationId xmlns:a16="http://schemas.microsoft.com/office/drawing/2014/main" id="{5F474BA5-8365-5344-822C-80E49C5554B4}"/>
                  </a:ext>
                </a:extLst>
              </p:cNvPr>
              <p:cNvSpPr/>
              <p:nvPr/>
            </p:nvSpPr>
            <p:spPr>
              <a:xfrm>
                <a:off x="2295335" y="1362075"/>
                <a:ext cx="311150" cy="482600"/>
              </a:xfrm>
              <a:custGeom>
                <a:avLst/>
                <a:gdLst>
                  <a:gd name="connsiteX0" fmla="*/ 0 w 311150"/>
                  <a:gd name="connsiteY0" fmla="*/ 0 h 482600"/>
                  <a:gd name="connsiteX1" fmla="*/ 79375 w 311150"/>
                  <a:gd name="connsiteY1" fmla="*/ 247650 h 482600"/>
                  <a:gd name="connsiteX2" fmla="*/ 311150 w 311150"/>
                  <a:gd name="connsiteY2" fmla="*/ 482600 h 482600"/>
                </a:gdLst>
                <a:ahLst/>
                <a:cxnLst>
                  <a:cxn ang="0">
                    <a:pos x="connsiteX0" y="connsiteY0"/>
                  </a:cxn>
                  <a:cxn ang="0">
                    <a:pos x="connsiteX1" y="connsiteY1"/>
                  </a:cxn>
                  <a:cxn ang="0">
                    <a:pos x="connsiteX2" y="connsiteY2"/>
                  </a:cxn>
                </a:cxnLst>
                <a:rect l="l" t="t" r="r" b="b"/>
                <a:pathLst>
                  <a:path w="311150" h="482600">
                    <a:moveTo>
                      <a:pt x="0" y="0"/>
                    </a:moveTo>
                    <a:cubicBezTo>
                      <a:pt x="13758" y="83608"/>
                      <a:pt x="27517" y="167217"/>
                      <a:pt x="79375" y="247650"/>
                    </a:cubicBezTo>
                    <a:cubicBezTo>
                      <a:pt x="131233" y="328083"/>
                      <a:pt x="311150" y="482600"/>
                      <a:pt x="311150" y="482600"/>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66B27B82-75D9-1F4B-9710-634F57C66EE8}"/>
                  </a:ext>
                </a:extLst>
              </p:cNvPr>
              <p:cNvSpPr txBox="1"/>
              <p:nvPr/>
            </p:nvSpPr>
            <p:spPr>
              <a:xfrm>
                <a:off x="2250342" y="1009720"/>
                <a:ext cx="314380" cy="307777"/>
              </a:xfrm>
              <a:prstGeom prst="rect">
                <a:avLst/>
              </a:prstGeom>
              <a:noFill/>
            </p:spPr>
            <p:txBody>
              <a:bodyPr wrap="none" rtlCol="0">
                <a:spAutoFit/>
              </a:bodyPr>
              <a:lstStyle/>
              <a:p>
                <a:r>
                  <a:rPr lang="en-US" sz="1400" i="1" dirty="0">
                    <a:latin typeface="Times New Roman"/>
                    <a:cs typeface="Times New Roman"/>
                  </a:rPr>
                  <a:t>z</a:t>
                </a:r>
              </a:p>
            </p:txBody>
          </p:sp>
        </p:grpSp>
      </p:gr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C0478DC0-AF64-6F45-AC73-069FB0A95F9C}"/>
                  </a:ext>
                </a:extLst>
              </p:cNvPr>
              <p:cNvSpPr txBox="1"/>
              <p:nvPr/>
            </p:nvSpPr>
            <p:spPr>
              <a:xfrm>
                <a:off x="2185633" y="2642614"/>
                <a:ext cx="2498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71" name="TextBox 70">
                <a:extLst>
                  <a:ext uri="{FF2B5EF4-FFF2-40B4-BE49-F238E27FC236}">
                    <a16:creationId xmlns:a16="http://schemas.microsoft.com/office/drawing/2014/main" id="{C0478DC0-AF64-6F45-AC73-069FB0A95F9C}"/>
                  </a:ext>
                </a:extLst>
              </p:cNvPr>
              <p:cNvSpPr txBox="1">
                <a:spLocks noRot="1" noChangeAspect="1" noMove="1" noResize="1" noEditPoints="1" noAdjustHandles="1" noChangeArrowheads="1" noChangeShapeType="1" noTextEdit="1"/>
              </p:cNvSpPr>
              <p:nvPr/>
            </p:nvSpPr>
            <p:spPr>
              <a:xfrm>
                <a:off x="2185633" y="2642614"/>
                <a:ext cx="249876" cy="246221"/>
              </a:xfrm>
              <a:prstGeom prst="rect">
                <a:avLst/>
              </a:prstGeom>
              <a:blipFill>
                <a:blip r:embed="rId23"/>
                <a:stretch>
                  <a:fillRect l="-20000" r="-10000" b="-14286"/>
                </a:stretch>
              </a:blipFill>
            </p:spPr>
            <p:txBody>
              <a:bodyPr/>
              <a:lstStyle/>
              <a:p>
                <a:r>
                  <a:rPr lang="en-US">
                    <a:noFill/>
                  </a:rPr>
                  <a:t> </a:t>
                </a:r>
              </a:p>
            </p:txBody>
          </p:sp>
        </mc:Fallback>
      </mc:AlternateContent>
    </p:spTree>
    <p:extLst>
      <p:ext uri="{BB962C8B-B14F-4D97-AF65-F5344CB8AC3E}">
        <p14:creationId xmlns:p14="http://schemas.microsoft.com/office/powerpoint/2010/main" val="49926158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4" grpId="0"/>
      <p:bldP spid="55" grpId="0"/>
      <p:bldP spid="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Evanescent Field</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 name="Straight Connector 2">
            <a:extLst>
              <a:ext uri="{FF2B5EF4-FFF2-40B4-BE49-F238E27FC236}">
                <a16:creationId xmlns:a16="http://schemas.microsoft.com/office/drawing/2014/main" id="{A6DA575A-C722-F847-998E-E87507413A7F}"/>
              </a:ext>
            </a:extLst>
          </p:cNvPr>
          <p:cNvCxnSpPr/>
          <p:nvPr/>
        </p:nvCxnSpPr>
        <p:spPr bwMode="auto">
          <a:xfrm>
            <a:off x="610771" y="2405121"/>
            <a:ext cx="311150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 name="Straight Arrow Connector 7">
            <a:extLst>
              <a:ext uri="{FF2B5EF4-FFF2-40B4-BE49-F238E27FC236}">
                <a16:creationId xmlns:a16="http://schemas.microsoft.com/office/drawing/2014/main" id="{F5FEB7E7-4B63-F24F-AD73-C18205074AD3}"/>
              </a:ext>
            </a:extLst>
          </p:cNvPr>
          <p:cNvCxnSpPr/>
          <p:nvPr/>
        </p:nvCxnSpPr>
        <p:spPr bwMode="auto">
          <a:xfrm flipV="1">
            <a:off x="731421" y="2420647"/>
            <a:ext cx="1435100" cy="1066800"/>
          </a:xfrm>
          <a:prstGeom prst="straightConnector1">
            <a:avLst/>
          </a:prstGeom>
          <a:solidFill>
            <a:schemeClr val="accent1"/>
          </a:solidFill>
          <a:ln w="19050" cap="flat" cmpd="sng" algn="ctr">
            <a:solidFill>
              <a:schemeClr val="tx1"/>
            </a:solidFill>
            <a:prstDash val="solid"/>
            <a:round/>
            <a:headEnd type="none" w="lg" len="med"/>
            <a:tailEnd type="triangle" w="lg" len="med"/>
          </a:ln>
          <a:effectLst/>
        </p:spPr>
      </p:cxnSp>
      <p:cxnSp>
        <p:nvCxnSpPr>
          <p:cNvPr id="13" name="Straight Arrow Connector 12">
            <a:extLst>
              <a:ext uri="{FF2B5EF4-FFF2-40B4-BE49-F238E27FC236}">
                <a16:creationId xmlns:a16="http://schemas.microsoft.com/office/drawing/2014/main" id="{25C1CF99-DAD2-4146-9E9D-A5C9D6842D16}"/>
              </a:ext>
            </a:extLst>
          </p:cNvPr>
          <p:cNvCxnSpPr/>
          <p:nvPr/>
        </p:nvCxnSpPr>
        <p:spPr bwMode="auto">
          <a:xfrm>
            <a:off x="2166521" y="2442419"/>
            <a:ext cx="1289050" cy="107667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p:cxnSp>
        <p:nvCxnSpPr>
          <p:cNvPr id="18" name="Straight Connector 17">
            <a:extLst>
              <a:ext uri="{FF2B5EF4-FFF2-40B4-BE49-F238E27FC236}">
                <a16:creationId xmlns:a16="http://schemas.microsoft.com/office/drawing/2014/main" id="{E62CDBA7-5452-C948-8C99-6F1D2228FC11}"/>
              </a:ext>
            </a:extLst>
          </p:cNvPr>
          <p:cNvCxnSpPr/>
          <p:nvPr/>
        </p:nvCxnSpPr>
        <p:spPr bwMode="auto">
          <a:xfrm>
            <a:off x="2155635" y="1309290"/>
            <a:ext cx="0" cy="2340429"/>
          </a:xfrm>
          <a:prstGeom prst="line">
            <a:avLst/>
          </a:prstGeom>
          <a:solidFill>
            <a:schemeClr val="accent1"/>
          </a:solidFill>
          <a:ln w="9525" cap="flat" cmpd="sng" algn="ctr">
            <a:solidFill>
              <a:schemeClr val="tx1"/>
            </a:solidFill>
            <a:prstDash val="solid"/>
            <a:round/>
            <a:headEnd type="triangle" w="med" len="med"/>
            <a:tailEnd type="none" w="med" len="med"/>
          </a:ln>
          <a:effectLst/>
        </p:spPr>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DFC4B5A-7663-EB46-8C64-A92330BBBCCE}"/>
                  </a:ext>
                </a:extLst>
              </p:cNvPr>
              <p:cNvSpPr txBox="1"/>
              <p:nvPr/>
            </p:nvSpPr>
            <p:spPr>
              <a:xfrm>
                <a:off x="3757326" y="2111595"/>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p:sp>
            <p:nvSpPr>
              <p:cNvPr id="19" name="TextBox 18">
                <a:extLst>
                  <a:ext uri="{FF2B5EF4-FFF2-40B4-BE49-F238E27FC236}">
                    <a16:creationId xmlns:a16="http://schemas.microsoft.com/office/drawing/2014/main" id="{EDFC4B5A-7663-EB46-8C64-A92330BBBCCE}"/>
                  </a:ext>
                </a:extLst>
              </p:cNvPr>
              <p:cNvSpPr txBox="1">
                <a:spLocks noRot="1" noChangeAspect="1" noMove="1" noResize="1" noEditPoints="1" noAdjustHandles="1" noChangeArrowheads="1" noChangeShapeType="1" noTextEdit="1"/>
              </p:cNvSpPr>
              <p:nvPr/>
            </p:nvSpPr>
            <p:spPr>
              <a:xfrm>
                <a:off x="3757326" y="2111595"/>
                <a:ext cx="188128" cy="276999"/>
              </a:xfrm>
              <a:prstGeom prst="rect">
                <a:avLst/>
              </a:prstGeom>
              <a:blipFill>
                <a:blip r:embed="rId3"/>
                <a:stretch>
                  <a:fillRect l="-1250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FA55723-6579-9B4E-A476-6EBBD388EA7F}"/>
                  </a:ext>
                </a:extLst>
              </p:cNvPr>
              <p:cNvSpPr txBox="1"/>
              <p:nvPr/>
            </p:nvSpPr>
            <p:spPr>
              <a:xfrm>
                <a:off x="2223624" y="1110689"/>
                <a:ext cx="173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p:sp>
            <p:nvSpPr>
              <p:cNvPr id="35" name="TextBox 34">
                <a:extLst>
                  <a:ext uri="{FF2B5EF4-FFF2-40B4-BE49-F238E27FC236}">
                    <a16:creationId xmlns:a16="http://schemas.microsoft.com/office/drawing/2014/main" id="{0FA55723-6579-9B4E-A476-6EBBD388EA7F}"/>
                  </a:ext>
                </a:extLst>
              </p:cNvPr>
              <p:cNvSpPr txBox="1">
                <a:spLocks noRot="1" noChangeAspect="1" noMove="1" noResize="1" noEditPoints="1" noAdjustHandles="1" noChangeArrowheads="1" noChangeShapeType="1" noTextEdit="1"/>
              </p:cNvSpPr>
              <p:nvPr/>
            </p:nvSpPr>
            <p:spPr>
              <a:xfrm>
                <a:off x="2223624" y="1110689"/>
                <a:ext cx="173894" cy="276999"/>
              </a:xfrm>
              <a:prstGeom prst="rect">
                <a:avLst/>
              </a:prstGeom>
              <a:blipFill>
                <a:blip r:embed="rId4"/>
                <a:stretch>
                  <a:fillRect l="-14286"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C758AB-B648-6B46-9AB6-DE1CD77498E6}"/>
                  </a:ext>
                </a:extLst>
              </p:cNvPr>
              <p:cNvSpPr txBox="1"/>
              <p:nvPr/>
            </p:nvSpPr>
            <p:spPr>
              <a:xfrm>
                <a:off x="487476" y="2495315"/>
                <a:ext cx="25866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1</m:t>
                          </m:r>
                        </m:sub>
                      </m:sSub>
                    </m:oMath>
                  </m:oMathPara>
                </a14:m>
                <a:endParaRPr lang="en-US" sz="1600" dirty="0"/>
              </a:p>
            </p:txBody>
          </p:sp>
        </mc:Choice>
        <mc:Fallback>
          <p:sp>
            <p:nvSpPr>
              <p:cNvPr id="20" name="TextBox 19">
                <a:extLst>
                  <a:ext uri="{FF2B5EF4-FFF2-40B4-BE49-F238E27FC236}">
                    <a16:creationId xmlns:a16="http://schemas.microsoft.com/office/drawing/2014/main" id="{9AC758AB-B648-6B46-9AB6-DE1CD77498E6}"/>
                  </a:ext>
                </a:extLst>
              </p:cNvPr>
              <p:cNvSpPr txBox="1">
                <a:spLocks noRot="1" noChangeAspect="1" noMove="1" noResize="1" noEditPoints="1" noAdjustHandles="1" noChangeArrowheads="1" noChangeShapeType="1" noTextEdit="1"/>
              </p:cNvSpPr>
              <p:nvPr/>
            </p:nvSpPr>
            <p:spPr>
              <a:xfrm>
                <a:off x="487476" y="2495315"/>
                <a:ext cx="258661" cy="246221"/>
              </a:xfrm>
              <a:prstGeom prst="rect">
                <a:avLst/>
              </a:prstGeom>
              <a:blipFill>
                <a:blip r:embed="rId5"/>
                <a:stretch>
                  <a:fillRect l="-9524" r="-9524"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DF97EF9-0E91-E945-AAE5-B44AC0F23C91}"/>
                  </a:ext>
                </a:extLst>
              </p:cNvPr>
              <p:cNvSpPr txBox="1"/>
              <p:nvPr/>
            </p:nvSpPr>
            <p:spPr>
              <a:xfrm>
                <a:off x="487476" y="2006219"/>
                <a:ext cx="26340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2</m:t>
                          </m:r>
                        </m:sub>
                      </m:sSub>
                    </m:oMath>
                  </m:oMathPara>
                </a14:m>
                <a:endParaRPr lang="en-US" sz="1600" dirty="0"/>
              </a:p>
            </p:txBody>
          </p:sp>
        </mc:Choice>
        <mc:Fallback>
          <p:sp>
            <p:nvSpPr>
              <p:cNvPr id="37" name="TextBox 36">
                <a:extLst>
                  <a:ext uri="{FF2B5EF4-FFF2-40B4-BE49-F238E27FC236}">
                    <a16:creationId xmlns:a16="http://schemas.microsoft.com/office/drawing/2014/main" id="{4DF97EF9-0E91-E945-AAE5-B44AC0F23C91}"/>
                  </a:ext>
                </a:extLst>
              </p:cNvPr>
              <p:cNvSpPr txBox="1">
                <a:spLocks noRot="1" noChangeAspect="1" noMove="1" noResize="1" noEditPoints="1" noAdjustHandles="1" noChangeArrowheads="1" noChangeShapeType="1" noTextEdit="1"/>
              </p:cNvSpPr>
              <p:nvPr/>
            </p:nvSpPr>
            <p:spPr>
              <a:xfrm>
                <a:off x="487476" y="2006219"/>
                <a:ext cx="263405" cy="246221"/>
              </a:xfrm>
              <a:prstGeom prst="rect">
                <a:avLst/>
              </a:prstGeom>
              <a:blipFill>
                <a:blip r:embed="rId6"/>
                <a:stretch>
                  <a:fillRect l="-9091" r="-4545"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F2AE9D4-4037-2C4D-84B7-FD478C633A25}"/>
                  </a:ext>
                </a:extLst>
              </p:cNvPr>
              <p:cNvSpPr txBox="1"/>
              <p:nvPr/>
            </p:nvSpPr>
            <p:spPr>
              <a:xfrm>
                <a:off x="1848452" y="2642614"/>
                <a:ext cx="2498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38" name="TextBox 37">
                <a:extLst>
                  <a:ext uri="{FF2B5EF4-FFF2-40B4-BE49-F238E27FC236}">
                    <a16:creationId xmlns:a16="http://schemas.microsoft.com/office/drawing/2014/main" id="{BF2AE9D4-4037-2C4D-84B7-FD478C633A25}"/>
                  </a:ext>
                </a:extLst>
              </p:cNvPr>
              <p:cNvSpPr txBox="1">
                <a:spLocks noRot="1" noChangeAspect="1" noMove="1" noResize="1" noEditPoints="1" noAdjustHandles="1" noChangeArrowheads="1" noChangeShapeType="1" noTextEdit="1"/>
              </p:cNvSpPr>
              <p:nvPr/>
            </p:nvSpPr>
            <p:spPr>
              <a:xfrm>
                <a:off x="1848452" y="2642614"/>
                <a:ext cx="249876" cy="246221"/>
              </a:xfrm>
              <a:prstGeom prst="rect">
                <a:avLst/>
              </a:prstGeom>
              <a:blipFill>
                <a:blip r:embed="rId7"/>
                <a:stretch>
                  <a:fillRect l="-14286" r="-4762"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FB6B531-8176-1740-9B05-EB864BC2520A}"/>
              </a:ext>
            </a:extLst>
          </p:cNvPr>
          <p:cNvSpPr txBox="1"/>
          <p:nvPr/>
        </p:nvSpPr>
        <p:spPr>
          <a:xfrm>
            <a:off x="833643" y="4177696"/>
            <a:ext cx="2361480" cy="369332"/>
          </a:xfrm>
          <a:prstGeom prst="rect">
            <a:avLst/>
          </a:prstGeom>
          <a:noFill/>
        </p:spPr>
        <p:txBody>
          <a:bodyPr wrap="none" rtlCol="0">
            <a:spAutoFit/>
          </a:bodyPr>
          <a:lstStyle/>
          <a:p>
            <a:r>
              <a:rPr lang="en-US" sz="1800" dirty="0"/>
              <a:t>Total internal reflection</a:t>
            </a:r>
          </a:p>
        </p:txBody>
      </p:sp>
      <p:sp>
        <p:nvSpPr>
          <p:cNvPr id="64" name="Freeform 63">
            <a:extLst>
              <a:ext uri="{FF2B5EF4-FFF2-40B4-BE49-F238E27FC236}">
                <a16:creationId xmlns:a16="http://schemas.microsoft.com/office/drawing/2014/main" id="{593DA526-A03D-C242-B8EB-17221E066B39}"/>
              </a:ext>
            </a:extLst>
          </p:cNvPr>
          <p:cNvSpPr/>
          <p:nvPr/>
        </p:nvSpPr>
        <p:spPr>
          <a:xfrm>
            <a:off x="2142825" y="2326683"/>
            <a:ext cx="917575" cy="150102"/>
          </a:xfrm>
          <a:custGeom>
            <a:avLst/>
            <a:gdLst>
              <a:gd name="connsiteX0" fmla="*/ 0 w 917575"/>
              <a:gd name="connsiteY0" fmla="*/ 146051 h 150102"/>
              <a:gd name="connsiteX1" fmla="*/ 85725 w 917575"/>
              <a:gd name="connsiteY1" fmla="*/ 15876 h 150102"/>
              <a:gd name="connsiteX2" fmla="*/ 177800 w 917575"/>
              <a:gd name="connsiteY2" fmla="*/ 149226 h 150102"/>
              <a:gd name="connsiteX3" fmla="*/ 273050 w 917575"/>
              <a:gd name="connsiteY3" fmla="*/ 1 h 150102"/>
              <a:gd name="connsiteX4" fmla="*/ 368300 w 917575"/>
              <a:gd name="connsiteY4" fmla="*/ 146051 h 150102"/>
              <a:gd name="connsiteX5" fmla="*/ 450850 w 917575"/>
              <a:gd name="connsiteY5" fmla="*/ 1 h 150102"/>
              <a:gd name="connsiteX6" fmla="*/ 536575 w 917575"/>
              <a:gd name="connsiteY6" fmla="*/ 149226 h 150102"/>
              <a:gd name="connsiteX7" fmla="*/ 622300 w 917575"/>
              <a:gd name="connsiteY7" fmla="*/ 3176 h 150102"/>
              <a:gd name="connsiteX8" fmla="*/ 692150 w 917575"/>
              <a:gd name="connsiteY8" fmla="*/ 149226 h 150102"/>
              <a:gd name="connsiteX9" fmla="*/ 752475 w 917575"/>
              <a:gd name="connsiteY9" fmla="*/ 63501 h 150102"/>
              <a:gd name="connsiteX10" fmla="*/ 917575 w 917575"/>
              <a:gd name="connsiteY10" fmla="*/ 50801 h 150102"/>
              <a:gd name="connsiteX11" fmla="*/ 917575 w 917575"/>
              <a:gd name="connsiteY11" fmla="*/ 50801 h 150102"/>
              <a:gd name="connsiteX12" fmla="*/ 917575 w 917575"/>
              <a:gd name="connsiteY12" fmla="*/ 50801 h 15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575" h="150102">
                <a:moveTo>
                  <a:pt x="0" y="146051"/>
                </a:moveTo>
                <a:cubicBezTo>
                  <a:pt x="28046" y="80699"/>
                  <a:pt x="56092" y="15347"/>
                  <a:pt x="85725" y="15876"/>
                </a:cubicBezTo>
                <a:cubicBezTo>
                  <a:pt x="115358" y="16405"/>
                  <a:pt x="146579" y="151872"/>
                  <a:pt x="177800" y="149226"/>
                </a:cubicBezTo>
                <a:cubicBezTo>
                  <a:pt x="209021" y="146580"/>
                  <a:pt x="241300" y="530"/>
                  <a:pt x="273050" y="1"/>
                </a:cubicBezTo>
                <a:cubicBezTo>
                  <a:pt x="304800" y="-528"/>
                  <a:pt x="338667" y="146051"/>
                  <a:pt x="368300" y="146051"/>
                </a:cubicBezTo>
                <a:cubicBezTo>
                  <a:pt x="397933" y="146051"/>
                  <a:pt x="422804" y="-528"/>
                  <a:pt x="450850" y="1"/>
                </a:cubicBezTo>
                <a:cubicBezTo>
                  <a:pt x="478896" y="530"/>
                  <a:pt x="508000" y="148697"/>
                  <a:pt x="536575" y="149226"/>
                </a:cubicBezTo>
                <a:cubicBezTo>
                  <a:pt x="565150" y="149755"/>
                  <a:pt x="596371" y="3176"/>
                  <a:pt x="622300" y="3176"/>
                </a:cubicBezTo>
                <a:cubicBezTo>
                  <a:pt x="648229" y="3176"/>
                  <a:pt x="670454" y="139172"/>
                  <a:pt x="692150" y="149226"/>
                </a:cubicBezTo>
                <a:cubicBezTo>
                  <a:pt x="713846" y="159280"/>
                  <a:pt x="714904" y="79905"/>
                  <a:pt x="752475" y="63501"/>
                </a:cubicBezTo>
                <a:cubicBezTo>
                  <a:pt x="790046" y="47097"/>
                  <a:pt x="917575" y="50801"/>
                  <a:pt x="917575" y="50801"/>
                </a:cubicBezTo>
                <a:lnTo>
                  <a:pt x="917575" y="50801"/>
                </a:lnTo>
                <a:lnTo>
                  <a:pt x="917575" y="50801"/>
                </a:lnTo>
              </a:path>
            </a:pathLst>
          </a:custGeom>
          <a:ln w="19050" cmpd="sng">
            <a:solidFill>
              <a:srgbClr val="1F16FF"/>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9624D330-B9B5-6844-80A0-F39AEB811F41}"/>
              </a:ext>
            </a:extLst>
          </p:cNvPr>
          <p:cNvSpPr txBox="1"/>
          <p:nvPr/>
        </p:nvSpPr>
        <p:spPr>
          <a:xfrm>
            <a:off x="2420737" y="1278598"/>
            <a:ext cx="1550424" cy="338554"/>
          </a:xfrm>
          <a:prstGeom prst="rect">
            <a:avLst/>
          </a:prstGeom>
          <a:noFill/>
        </p:spPr>
        <p:txBody>
          <a:bodyPr wrap="none" rtlCol="0">
            <a:spAutoFit/>
          </a:bodyPr>
          <a:lstStyle/>
          <a:p>
            <a:r>
              <a:rPr lang="en-US" sz="1600" dirty="0"/>
              <a:t>Evanescent field</a:t>
            </a:r>
          </a:p>
        </p:txBody>
      </p:sp>
      <p:sp>
        <p:nvSpPr>
          <p:cNvPr id="53" name="TextBox 52">
            <a:extLst>
              <a:ext uri="{FF2B5EF4-FFF2-40B4-BE49-F238E27FC236}">
                <a16:creationId xmlns:a16="http://schemas.microsoft.com/office/drawing/2014/main" id="{D486AD91-3EA4-FA4E-B1DB-2B66D8A7CC97}"/>
              </a:ext>
            </a:extLst>
          </p:cNvPr>
          <p:cNvSpPr txBox="1"/>
          <p:nvPr/>
        </p:nvSpPr>
        <p:spPr>
          <a:xfrm>
            <a:off x="4678399" y="1533934"/>
            <a:ext cx="3776172" cy="3970318"/>
          </a:xfrm>
          <a:prstGeom prst="rect">
            <a:avLst/>
          </a:prstGeom>
          <a:noFill/>
        </p:spPr>
        <p:txBody>
          <a:bodyPr wrap="square" rtlCol="0">
            <a:spAutoFit/>
          </a:bodyPr>
          <a:lstStyle/>
          <a:p>
            <a:r>
              <a:rPr lang="en-US" sz="1800" dirty="0"/>
              <a:t>For evanescent field, time averaged Poynting vector along the z-direction is zero, which means no optical energy is transported along the z-direction. All optical energy is transported to the reflected beam, so energy conservation law is preserved. </a:t>
            </a:r>
          </a:p>
          <a:p>
            <a:endParaRPr lang="en-US" sz="1800" dirty="0"/>
          </a:p>
          <a:p>
            <a:r>
              <a:rPr lang="en-US" sz="1800" dirty="0"/>
              <a:t>However, the electric (and magnetic) fields in medium 2 are nonzero. When an object is brought very close to the surface, it will experience the effects of the evanescent fields in a similar way to that of normal optical fields. </a:t>
            </a:r>
          </a:p>
        </p:txBody>
      </p:sp>
      <p:sp>
        <p:nvSpPr>
          <p:cNvPr id="56" name="TextBox 55">
            <a:extLst>
              <a:ext uri="{FF2B5EF4-FFF2-40B4-BE49-F238E27FC236}">
                <a16:creationId xmlns:a16="http://schemas.microsoft.com/office/drawing/2014/main" id="{DBAEE5AA-C531-3645-B476-94FFBC8AD402}"/>
              </a:ext>
            </a:extLst>
          </p:cNvPr>
          <p:cNvSpPr txBox="1"/>
          <p:nvPr/>
        </p:nvSpPr>
        <p:spPr>
          <a:xfrm>
            <a:off x="548418" y="5074547"/>
            <a:ext cx="1737274" cy="369332"/>
          </a:xfrm>
          <a:prstGeom prst="rect">
            <a:avLst/>
          </a:prstGeom>
          <a:noFill/>
        </p:spPr>
        <p:txBody>
          <a:bodyPr wrap="square" rtlCol="0">
            <a:spAutoFit/>
          </a:bodyPr>
          <a:lstStyle/>
          <a:p>
            <a:r>
              <a:rPr lang="en-US" sz="1800" dirty="0"/>
              <a:t>Poynting vector:</a:t>
            </a: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8C38EB39-7A51-B24B-A153-BC5C5683CE51}"/>
                  </a:ext>
                </a:extLst>
              </p:cNvPr>
              <p:cNvSpPr txBox="1"/>
              <p:nvPr/>
            </p:nvSpPr>
            <p:spPr>
              <a:xfrm>
                <a:off x="2285692" y="5087593"/>
                <a:ext cx="105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0" smtClean="0">
                          <a:latin typeface="Cambria Math" panose="02040503050406030204" pitchFamily="18" charset="0"/>
                        </a:rPr>
                        <m:t>𝐒</m:t>
                      </m:r>
                      <m:r>
                        <a:rPr lang="en-GB" sz="2000" b="1" i="0" smtClean="0">
                          <a:latin typeface="Cambria Math" panose="02040503050406030204" pitchFamily="18" charset="0"/>
                        </a:rPr>
                        <m:t>=</m:t>
                      </m:r>
                      <m:r>
                        <a:rPr lang="en-GB" sz="2000" b="1" i="0" smtClean="0">
                          <a:latin typeface="Cambria Math" panose="02040503050406030204" pitchFamily="18" charset="0"/>
                        </a:rPr>
                        <m:t>𝐄</m:t>
                      </m:r>
                      <m:r>
                        <a:rPr lang="en-GB" sz="2000" b="1" i="0" smtClean="0">
                          <a:latin typeface="Cambria Math" panose="02040503050406030204" pitchFamily="18" charset="0"/>
                          <a:ea typeface="Cambria Math" panose="02040503050406030204" pitchFamily="18" charset="0"/>
                        </a:rPr>
                        <m:t>×</m:t>
                      </m:r>
                      <m:r>
                        <a:rPr lang="en-GB" sz="2000" b="1" i="0" smtClean="0">
                          <a:latin typeface="Cambria Math" panose="02040503050406030204" pitchFamily="18" charset="0"/>
                          <a:ea typeface="Cambria Math" panose="02040503050406030204" pitchFamily="18" charset="0"/>
                        </a:rPr>
                        <m:t>𝐇</m:t>
                      </m:r>
                    </m:oMath>
                  </m:oMathPara>
                </a14:m>
                <a:endParaRPr lang="en-US" sz="2000" b="1" dirty="0"/>
              </a:p>
            </p:txBody>
          </p:sp>
        </mc:Choice>
        <mc:Fallback>
          <p:sp>
            <p:nvSpPr>
              <p:cNvPr id="59" name="TextBox 58">
                <a:extLst>
                  <a:ext uri="{FF2B5EF4-FFF2-40B4-BE49-F238E27FC236}">
                    <a16:creationId xmlns:a16="http://schemas.microsoft.com/office/drawing/2014/main" id="{8C38EB39-7A51-B24B-A153-BC5C5683CE51}"/>
                  </a:ext>
                </a:extLst>
              </p:cNvPr>
              <p:cNvSpPr txBox="1">
                <a:spLocks noRot="1" noChangeAspect="1" noMove="1" noResize="1" noEditPoints="1" noAdjustHandles="1" noChangeArrowheads="1" noChangeShapeType="1" noTextEdit="1"/>
              </p:cNvSpPr>
              <p:nvPr/>
            </p:nvSpPr>
            <p:spPr>
              <a:xfrm>
                <a:off x="2285692" y="5087593"/>
                <a:ext cx="1057790" cy="307777"/>
              </a:xfrm>
              <a:prstGeom prst="rect">
                <a:avLst/>
              </a:prstGeom>
              <a:blipFill>
                <a:blip r:embed="rId8"/>
                <a:stretch>
                  <a:fillRect l="-4762" r="-3571"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0FF9F1A-EB43-8741-BEBA-0B71694DA962}"/>
                  </a:ext>
                </a:extLst>
              </p:cNvPr>
              <p:cNvSpPr txBox="1"/>
              <p:nvPr/>
            </p:nvSpPr>
            <p:spPr>
              <a:xfrm>
                <a:off x="1263369" y="5802253"/>
                <a:ext cx="11573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𝑆</m:t>
                              </m:r>
                            </m:e>
                            <m:sub>
                              <m:r>
                                <a:rPr lang="en-GB" sz="1800" b="0" i="1" smtClean="0">
                                  <a:latin typeface="Cambria Math" panose="02040503050406030204" pitchFamily="18" charset="0"/>
                                </a:rPr>
                                <m:t>𝑧</m:t>
                              </m:r>
                            </m:sub>
                          </m:sSub>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e>
                      </m:d>
                      <m:r>
                        <a:rPr lang="en-GB" sz="1800" b="0" i="1" smtClean="0">
                          <a:latin typeface="Cambria Math" panose="02040503050406030204" pitchFamily="18" charset="0"/>
                        </a:rPr>
                        <m:t>=0</m:t>
                      </m:r>
                    </m:oMath>
                  </m:oMathPara>
                </a14:m>
                <a:endParaRPr lang="en-US" sz="1800" dirty="0"/>
              </a:p>
            </p:txBody>
          </p:sp>
        </mc:Choice>
        <mc:Fallback>
          <p:sp>
            <p:nvSpPr>
              <p:cNvPr id="5" name="TextBox 4">
                <a:extLst>
                  <a:ext uri="{FF2B5EF4-FFF2-40B4-BE49-F238E27FC236}">
                    <a16:creationId xmlns:a16="http://schemas.microsoft.com/office/drawing/2014/main" id="{60FF9F1A-EB43-8741-BEBA-0B71694DA962}"/>
                  </a:ext>
                </a:extLst>
              </p:cNvPr>
              <p:cNvSpPr txBox="1">
                <a:spLocks noRot="1" noChangeAspect="1" noMove="1" noResize="1" noEditPoints="1" noAdjustHandles="1" noChangeArrowheads="1" noChangeShapeType="1" noTextEdit="1"/>
              </p:cNvSpPr>
              <p:nvPr/>
            </p:nvSpPr>
            <p:spPr>
              <a:xfrm>
                <a:off x="1263369" y="5802253"/>
                <a:ext cx="1157368" cy="276999"/>
              </a:xfrm>
              <a:prstGeom prst="rect">
                <a:avLst/>
              </a:prstGeom>
              <a:blipFill>
                <a:blip r:embed="rId9"/>
                <a:stretch>
                  <a:fillRect r="-3261"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229C2364-03CE-9F46-AB4C-1A2CF84D51F3}"/>
                  </a:ext>
                </a:extLst>
              </p:cNvPr>
              <p:cNvSpPr txBox="1"/>
              <p:nvPr/>
            </p:nvSpPr>
            <p:spPr>
              <a:xfrm>
                <a:off x="2198869" y="2653778"/>
                <a:ext cx="2498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61" name="TextBox 60">
                <a:extLst>
                  <a:ext uri="{FF2B5EF4-FFF2-40B4-BE49-F238E27FC236}">
                    <a16:creationId xmlns:a16="http://schemas.microsoft.com/office/drawing/2014/main" id="{229C2364-03CE-9F46-AB4C-1A2CF84D51F3}"/>
                  </a:ext>
                </a:extLst>
              </p:cNvPr>
              <p:cNvSpPr txBox="1">
                <a:spLocks noRot="1" noChangeAspect="1" noMove="1" noResize="1" noEditPoints="1" noAdjustHandles="1" noChangeArrowheads="1" noChangeShapeType="1" noTextEdit="1"/>
              </p:cNvSpPr>
              <p:nvPr/>
            </p:nvSpPr>
            <p:spPr>
              <a:xfrm>
                <a:off x="2198869" y="2653778"/>
                <a:ext cx="249876" cy="246221"/>
              </a:xfrm>
              <a:prstGeom prst="rect">
                <a:avLst/>
              </a:prstGeom>
              <a:blipFill>
                <a:blip r:embed="rId10"/>
                <a:stretch>
                  <a:fillRect l="-20000" r="-10000" b="-1428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FB7D0C9C-42D0-C042-BC7B-EA1C24624DDB}"/>
              </a:ext>
            </a:extLst>
          </p:cNvPr>
          <p:cNvCxnSpPr/>
          <p:nvPr/>
        </p:nvCxnSpPr>
        <p:spPr bwMode="auto">
          <a:xfrm>
            <a:off x="1263371" y="2205529"/>
            <a:ext cx="1797031"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15D98976-6476-F14A-9247-4D2F486C9869}"/>
              </a:ext>
            </a:extLst>
          </p:cNvPr>
          <p:cNvCxnSpPr/>
          <p:nvPr/>
        </p:nvCxnSpPr>
        <p:spPr bwMode="auto">
          <a:xfrm>
            <a:off x="1268007" y="1987814"/>
            <a:ext cx="1797031"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DD5D3ADB-2BC6-7944-981C-9608D508AEA0}"/>
              </a:ext>
            </a:extLst>
          </p:cNvPr>
          <p:cNvCxnSpPr/>
          <p:nvPr/>
        </p:nvCxnSpPr>
        <p:spPr bwMode="auto">
          <a:xfrm>
            <a:off x="1268006" y="1802757"/>
            <a:ext cx="1797031"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20912B40-427E-4E41-B7C0-59F98C2E9D22}"/>
              </a:ext>
            </a:extLst>
          </p:cNvPr>
          <p:cNvCxnSpPr/>
          <p:nvPr/>
        </p:nvCxnSpPr>
        <p:spPr bwMode="auto">
          <a:xfrm>
            <a:off x="1268005" y="1628586"/>
            <a:ext cx="179703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2030874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Reflectivity and Transmittivity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3D9491-3141-8140-90BB-42E6AC0F4EAF}"/>
                  </a:ext>
                </a:extLst>
              </p:cNvPr>
              <p:cNvSpPr txBox="1"/>
              <p:nvPr/>
            </p:nvSpPr>
            <p:spPr>
              <a:xfrm>
                <a:off x="195280" y="1036197"/>
                <a:ext cx="4041338" cy="603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𝑟𝑒𝑓𝑙𝑒𝑐𝑡𝑖𝑣𝑖𝑡𝑦</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𝑟𝑒𝑓𝑙𝑒𝑐𝑡𝑒𝑑</m:t>
                          </m:r>
                          <m:r>
                            <a:rPr lang="en-GB" sz="1600" b="0" i="1" smtClean="0">
                              <a:latin typeface="Cambria Math" panose="02040503050406030204" pitchFamily="18" charset="0"/>
                            </a:rPr>
                            <m:t> </m:t>
                          </m:r>
                          <m:r>
                            <a:rPr lang="en-GB" sz="1600" b="0" i="1" smtClean="0">
                              <a:latin typeface="Cambria Math" panose="02040503050406030204" pitchFamily="18" charset="0"/>
                            </a:rPr>
                            <m:t>𝑓𝑖𝑒𝑙𝑑</m:t>
                          </m:r>
                        </m:num>
                        <m:den>
                          <m:r>
                            <a:rPr lang="en-GB" sz="1600" b="0" i="1" smtClean="0">
                              <a:latin typeface="Cambria Math" panose="02040503050406030204" pitchFamily="18" charset="0"/>
                            </a:rPr>
                            <m:t>𝑖𝑛𝑐𝑖𝑑𝑒𝑛𝑡</m:t>
                          </m:r>
                          <m:r>
                            <a:rPr lang="en-GB" sz="1600" b="0" i="1" smtClean="0">
                              <a:latin typeface="Cambria Math" panose="02040503050406030204" pitchFamily="18" charset="0"/>
                            </a:rPr>
                            <m:t> </m:t>
                          </m:r>
                          <m:r>
                            <a:rPr lang="en-GB" sz="1600" b="0" i="1" smtClean="0">
                              <a:latin typeface="Cambria Math" panose="02040503050406030204" pitchFamily="18" charset="0"/>
                            </a:rPr>
                            <m:t>𝑓𝑖𝑒𝑙𝑑</m:t>
                          </m:r>
                        </m:den>
                      </m:f>
                    </m:oMath>
                  </m:oMathPara>
                </a14:m>
                <a:endParaRPr lang="en-US" sz="1600" dirty="0"/>
              </a:p>
            </p:txBody>
          </p:sp>
        </mc:Choice>
        <mc:Fallback xmlns="">
          <p:sp>
            <p:nvSpPr>
              <p:cNvPr id="36" name="TextBox 35">
                <a:extLst>
                  <a:ext uri="{FF2B5EF4-FFF2-40B4-BE49-F238E27FC236}">
                    <a16:creationId xmlns:a16="http://schemas.microsoft.com/office/drawing/2014/main" id="{C33D9491-3141-8140-90BB-42E6AC0F4EAF}"/>
                  </a:ext>
                </a:extLst>
              </p:cNvPr>
              <p:cNvSpPr txBox="1">
                <a:spLocks noRot="1" noChangeAspect="1" noMove="1" noResize="1" noEditPoints="1" noAdjustHandles="1" noChangeArrowheads="1" noChangeShapeType="1" noTextEdit="1"/>
              </p:cNvSpPr>
              <p:nvPr/>
            </p:nvSpPr>
            <p:spPr>
              <a:xfrm>
                <a:off x="195280" y="1036197"/>
                <a:ext cx="4041338" cy="603627"/>
              </a:xfrm>
              <a:prstGeom prst="rect">
                <a:avLst/>
              </a:prstGeom>
              <a:blipFill>
                <a:blip r:embed="rId3"/>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6DC4B-086F-264D-83C4-D71FAAB6DBF6}"/>
                  </a:ext>
                </a:extLst>
              </p:cNvPr>
              <p:cNvSpPr txBox="1"/>
              <p:nvPr/>
            </p:nvSpPr>
            <p:spPr>
              <a:xfrm>
                <a:off x="-14921" y="1934421"/>
                <a:ext cx="4584526" cy="603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𝑡𝑟𝑎𝑛𝑠𝑚𝑖𝑡𝑡𝑖𝑣𝑖𝑡𝑦</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𝑡𝑟𝑎𝑛𝑠𝑚𝑖𝑡𝑡𝑒𝑑</m:t>
                          </m:r>
                          <m:r>
                            <a:rPr lang="en-GB" sz="1600" b="0" i="1" smtClean="0">
                              <a:latin typeface="Cambria Math" panose="02040503050406030204" pitchFamily="18" charset="0"/>
                            </a:rPr>
                            <m:t> </m:t>
                          </m:r>
                          <m:r>
                            <a:rPr lang="en-GB" sz="1600" b="0" i="1" smtClean="0">
                              <a:latin typeface="Cambria Math" panose="02040503050406030204" pitchFamily="18" charset="0"/>
                            </a:rPr>
                            <m:t>𝑓𝑖𝑒𝑙𝑑</m:t>
                          </m:r>
                        </m:num>
                        <m:den>
                          <m:r>
                            <a:rPr lang="en-GB" sz="1600" b="0" i="1" smtClean="0">
                              <a:latin typeface="Cambria Math" panose="02040503050406030204" pitchFamily="18" charset="0"/>
                            </a:rPr>
                            <m:t>𝑖𝑛𝑐𝑖𝑑𝑒𝑛𝑡</m:t>
                          </m:r>
                          <m:r>
                            <a:rPr lang="en-GB" sz="1600" b="0" i="1" smtClean="0">
                              <a:latin typeface="Cambria Math" panose="02040503050406030204" pitchFamily="18" charset="0"/>
                            </a:rPr>
                            <m:t> </m:t>
                          </m:r>
                          <m:r>
                            <a:rPr lang="en-GB" sz="1600" b="0" i="1" smtClean="0">
                              <a:latin typeface="Cambria Math" panose="02040503050406030204" pitchFamily="18" charset="0"/>
                            </a:rPr>
                            <m:t>𝑓𝑖𝑒𝑙𝑑</m:t>
                          </m:r>
                        </m:den>
                      </m:f>
                    </m:oMath>
                  </m:oMathPara>
                </a14:m>
                <a:endParaRPr lang="en-US" sz="1600" dirty="0"/>
              </a:p>
            </p:txBody>
          </p:sp>
        </mc:Choice>
        <mc:Fallback xmlns="">
          <p:sp>
            <p:nvSpPr>
              <p:cNvPr id="37" name="TextBox 36">
                <a:extLst>
                  <a:ext uri="{FF2B5EF4-FFF2-40B4-BE49-F238E27FC236}">
                    <a16:creationId xmlns:a16="http://schemas.microsoft.com/office/drawing/2014/main" id="{D546DC4B-086F-264D-83C4-D71FAAB6DBF6}"/>
                  </a:ext>
                </a:extLst>
              </p:cNvPr>
              <p:cNvSpPr txBox="1">
                <a:spLocks noRot="1" noChangeAspect="1" noMove="1" noResize="1" noEditPoints="1" noAdjustHandles="1" noChangeArrowheads="1" noChangeShapeType="1" noTextEdit="1"/>
              </p:cNvSpPr>
              <p:nvPr/>
            </p:nvSpPr>
            <p:spPr>
              <a:xfrm>
                <a:off x="-14921" y="1934421"/>
                <a:ext cx="4584526" cy="603627"/>
              </a:xfrm>
              <a:prstGeom prst="rect">
                <a:avLst/>
              </a:prstGeom>
              <a:blipFill>
                <a:blip r:embed="rId4"/>
                <a:stretch>
                  <a:fillRect b="-1041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1AEF8DFF-0598-A14E-ACB5-01A991F93BF8}"/>
              </a:ext>
            </a:extLst>
          </p:cNvPr>
          <p:cNvGrpSpPr/>
          <p:nvPr/>
        </p:nvGrpSpPr>
        <p:grpSpPr>
          <a:xfrm>
            <a:off x="4431649" y="1071456"/>
            <a:ext cx="4041338" cy="3461844"/>
            <a:chOff x="4431649" y="1071456"/>
            <a:chExt cx="4041338" cy="3461844"/>
          </a:xfrm>
        </p:grpSpPr>
        <p:pic>
          <p:nvPicPr>
            <p:cNvPr id="35" name="Picture 2" descr="Reflection &amp; Refraction of Light Tutorial">
              <a:extLst>
                <a:ext uri="{FF2B5EF4-FFF2-40B4-BE49-F238E27FC236}">
                  <a16:creationId xmlns:a16="http://schemas.microsoft.com/office/drawing/2014/main" id="{2B3FD774-EDFC-8D4D-8163-F8CA125BA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1649" y="1445718"/>
              <a:ext cx="4041338" cy="30875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712779-B4B2-A648-B812-1CE9E41A60BC}"/>
                    </a:ext>
                  </a:extLst>
                </p:cNvPr>
                <p:cNvSpPr txBox="1"/>
                <p:nvPr/>
              </p:nvSpPr>
              <p:spPr>
                <a:xfrm>
                  <a:off x="5683514" y="1402299"/>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8" name="TextBox 37">
                  <a:extLst>
                    <a:ext uri="{FF2B5EF4-FFF2-40B4-BE49-F238E27FC236}">
                      <a16:creationId xmlns:a16="http://schemas.microsoft.com/office/drawing/2014/main" id="{32712779-B4B2-A648-B812-1CE9E41A60BC}"/>
                    </a:ext>
                  </a:extLst>
                </p:cNvPr>
                <p:cNvSpPr txBox="1">
                  <a:spLocks noRot="1" noChangeAspect="1" noMove="1" noResize="1" noEditPoints="1" noAdjustHandles="1" noChangeArrowheads="1" noChangeShapeType="1" noTextEdit="1"/>
                </p:cNvSpPr>
                <p:nvPr/>
              </p:nvSpPr>
              <p:spPr>
                <a:xfrm>
                  <a:off x="5683514" y="1402299"/>
                  <a:ext cx="229229" cy="246221"/>
                </a:xfrm>
                <a:prstGeom prst="rect">
                  <a:avLst/>
                </a:prstGeom>
                <a:blipFill>
                  <a:blip r:embed="rId6"/>
                  <a:stretch>
                    <a:fillRect l="-21053" r="-26316" b="-20000"/>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72F0267-E76E-4848-B218-71B8CEC3A8FF}"/>
                </a:ext>
              </a:extLst>
            </p:cNvPr>
            <p:cNvCxnSpPr>
              <a:cxnSpLocks/>
            </p:cNvCxnSpPr>
            <p:nvPr/>
          </p:nvCxnSpPr>
          <p:spPr bwMode="auto">
            <a:xfrm flipV="1">
              <a:off x="5855551" y="1369942"/>
              <a:ext cx="237537"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4D28EFD-CBCE-AD42-842A-A6FA2B7D69A3}"/>
                    </a:ext>
                  </a:extLst>
                </p:cNvPr>
                <p:cNvSpPr txBox="1"/>
                <p:nvPr/>
              </p:nvSpPr>
              <p:spPr>
                <a:xfrm>
                  <a:off x="5547599" y="1093693"/>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42" name="TextBox 41">
                  <a:extLst>
                    <a:ext uri="{FF2B5EF4-FFF2-40B4-BE49-F238E27FC236}">
                      <a16:creationId xmlns:a16="http://schemas.microsoft.com/office/drawing/2014/main" id="{E4D28EFD-CBCE-AD42-842A-A6FA2B7D69A3}"/>
                    </a:ext>
                  </a:extLst>
                </p:cNvPr>
                <p:cNvSpPr txBox="1">
                  <a:spLocks noRot="1" noChangeAspect="1" noMove="1" noResize="1" noEditPoints="1" noAdjustHandles="1" noChangeArrowheads="1" noChangeShapeType="1" noTextEdit="1"/>
                </p:cNvSpPr>
                <p:nvPr/>
              </p:nvSpPr>
              <p:spPr>
                <a:xfrm>
                  <a:off x="5547599" y="1093693"/>
                  <a:ext cx="426720" cy="336374"/>
                </a:xfrm>
                <a:prstGeom prst="rect">
                  <a:avLst/>
                </a:prstGeom>
                <a:blipFill>
                  <a:blip r:embed="rId7"/>
                  <a:stretch>
                    <a:fillRect l="-11429" t="-3571" r="-8571" b="-17857"/>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088D1129-8368-E34D-BB30-0CF2B9E9D367}"/>
                </a:ext>
              </a:extLst>
            </p:cNvPr>
            <p:cNvCxnSpPr>
              <a:cxnSpLocks/>
            </p:cNvCxnSpPr>
            <p:nvPr/>
          </p:nvCxnSpPr>
          <p:spPr bwMode="auto">
            <a:xfrm flipH="1" flipV="1">
              <a:off x="6626268" y="1853852"/>
              <a:ext cx="271031" cy="1134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53C956-0B48-7443-93B8-811C88FFC8DE}"/>
                    </a:ext>
                  </a:extLst>
                </p:cNvPr>
                <p:cNvSpPr txBox="1"/>
                <p:nvPr/>
              </p:nvSpPr>
              <p:spPr>
                <a:xfrm>
                  <a:off x="6093088" y="1071456"/>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22" name="TextBox 21">
                  <a:extLst>
                    <a:ext uri="{FF2B5EF4-FFF2-40B4-BE49-F238E27FC236}">
                      <a16:creationId xmlns:a16="http://schemas.microsoft.com/office/drawing/2014/main" id="{B953C956-0B48-7443-93B8-811C88FFC8DE}"/>
                    </a:ext>
                  </a:extLst>
                </p:cNvPr>
                <p:cNvSpPr txBox="1">
                  <a:spLocks noRot="1" noChangeAspect="1" noMove="1" noResize="1" noEditPoints="1" noAdjustHandles="1" noChangeArrowheads="1" noChangeShapeType="1" noTextEdit="1"/>
                </p:cNvSpPr>
                <p:nvPr/>
              </p:nvSpPr>
              <p:spPr>
                <a:xfrm>
                  <a:off x="6093088" y="1071456"/>
                  <a:ext cx="426720" cy="366832"/>
                </a:xfrm>
                <a:prstGeom prst="rect">
                  <a:avLst/>
                </a:prstGeom>
                <a:blipFill>
                  <a:blip r:embed="rId8"/>
                  <a:stretch>
                    <a:fillRect l="-14706" t="-3333" r="-882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017AC5F-AD57-874D-9127-A820B5EB5AEF}"/>
                    </a:ext>
                  </a:extLst>
                </p:cNvPr>
                <p:cNvSpPr txBox="1"/>
                <p:nvPr/>
              </p:nvSpPr>
              <p:spPr>
                <a:xfrm>
                  <a:off x="6897299" y="1956453"/>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23" name="TextBox 22">
                  <a:extLst>
                    <a:ext uri="{FF2B5EF4-FFF2-40B4-BE49-F238E27FC236}">
                      <a16:creationId xmlns:a16="http://schemas.microsoft.com/office/drawing/2014/main" id="{8017AC5F-AD57-874D-9127-A820B5EB5AEF}"/>
                    </a:ext>
                  </a:extLst>
                </p:cNvPr>
                <p:cNvSpPr txBox="1">
                  <a:spLocks noRot="1" noChangeAspect="1" noMove="1" noResize="1" noEditPoints="1" noAdjustHandles="1" noChangeArrowheads="1" noChangeShapeType="1" noTextEdit="1"/>
                </p:cNvSpPr>
                <p:nvPr/>
              </p:nvSpPr>
              <p:spPr>
                <a:xfrm>
                  <a:off x="6897299" y="1956453"/>
                  <a:ext cx="456728" cy="336374"/>
                </a:xfrm>
                <a:prstGeom prst="rect">
                  <a:avLst/>
                </a:prstGeom>
                <a:blipFill>
                  <a:blip r:embed="rId9"/>
                  <a:stretch>
                    <a:fillRect l="-8108" t="-3704" r="-10811"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A9B703-5EED-5C4B-A537-86EBF161FDD7}"/>
                    </a:ext>
                  </a:extLst>
                </p:cNvPr>
                <p:cNvSpPr txBox="1"/>
                <p:nvPr/>
              </p:nvSpPr>
              <p:spPr>
                <a:xfrm>
                  <a:off x="6795210" y="1831189"/>
                  <a:ext cx="2292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4" name="TextBox 23">
                  <a:extLst>
                    <a:ext uri="{FF2B5EF4-FFF2-40B4-BE49-F238E27FC236}">
                      <a16:creationId xmlns:a16="http://schemas.microsoft.com/office/drawing/2014/main" id="{EFA9B703-5EED-5C4B-A537-86EBF161FDD7}"/>
                    </a:ext>
                  </a:extLst>
                </p:cNvPr>
                <p:cNvSpPr txBox="1">
                  <a:spLocks noRot="1" noChangeAspect="1" noMove="1" noResize="1" noEditPoints="1" noAdjustHandles="1" noChangeArrowheads="1" noChangeShapeType="1" noTextEdit="1"/>
                </p:cNvSpPr>
                <p:nvPr/>
              </p:nvSpPr>
              <p:spPr>
                <a:xfrm>
                  <a:off x="6795210" y="1831189"/>
                  <a:ext cx="229230" cy="246221"/>
                </a:xfrm>
                <a:prstGeom prst="rect">
                  <a:avLst/>
                </a:prstGeom>
                <a:blipFill>
                  <a:blip r:embed="rId10"/>
                  <a:stretch>
                    <a:fillRect l="-27778" r="-2777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626D5B6-9E1C-DD4E-954F-418FF11C5793}"/>
                    </a:ext>
                  </a:extLst>
                </p:cNvPr>
                <p:cNvSpPr txBox="1"/>
                <p:nvPr/>
              </p:nvSpPr>
              <p:spPr>
                <a:xfrm>
                  <a:off x="6566846" y="1445718"/>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25" name="TextBox 24">
                  <a:extLst>
                    <a:ext uri="{FF2B5EF4-FFF2-40B4-BE49-F238E27FC236}">
                      <a16:creationId xmlns:a16="http://schemas.microsoft.com/office/drawing/2014/main" id="{8626D5B6-9E1C-DD4E-954F-418FF11C5793}"/>
                    </a:ext>
                  </a:extLst>
                </p:cNvPr>
                <p:cNvSpPr txBox="1">
                  <a:spLocks noRot="1" noChangeAspect="1" noMove="1" noResize="1" noEditPoints="1" noAdjustHandles="1" noChangeArrowheads="1" noChangeShapeType="1" noTextEdit="1"/>
                </p:cNvSpPr>
                <p:nvPr/>
              </p:nvSpPr>
              <p:spPr>
                <a:xfrm>
                  <a:off x="6566846" y="1445718"/>
                  <a:ext cx="456728" cy="366832"/>
                </a:xfrm>
                <a:prstGeom prst="rect">
                  <a:avLst/>
                </a:prstGeom>
                <a:blipFill>
                  <a:blip r:embed="rId11"/>
                  <a:stretch>
                    <a:fillRect l="-8108" t="-3333" r="-1081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59D4B49-0C91-144C-9386-FD3A65EAFB11}"/>
                    </a:ext>
                  </a:extLst>
                </p:cNvPr>
                <p:cNvSpPr txBox="1"/>
                <p:nvPr/>
              </p:nvSpPr>
              <p:spPr>
                <a:xfrm>
                  <a:off x="6556896" y="3529208"/>
                  <a:ext cx="2292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6" name="TextBox 25">
                  <a:extLst>
                    <a:ext uri="{FF2B5EF4-FFF2-40B4-BE49-F238E27FC236}">
                      <a16:creationId xmlns:a16="http://schemas.microsoft.com/office/drawing/2014/main" id="{459D4B49-0C91-144C-9386-FD3A65EAFB11}"/>
                    </a:ext>
                  </a:extLst>
                </p:cNvPr>
                <p:cNvSpPr txBox="1">
                  <a:spLocks noRot="1" noChangeAspect="1" noMove="1" noResize="1" noEditPoints="1" noAdjustHandles="1" noChangeArrowheads="1" noChangeShapeType="1" noTextEdit="1"/>
                </p:cNvSpPr>
                <p:nvPr/>
              </p:nvSpPr>
              <p:spPr>
                <a:xfrm>
                  <a:off x="6556896" y="3529208"/>
                  <a:ext cx="229230" cy="246221"/>
                </a:xfrm>
                <a:prstGeom prst="rect">
                  <a:avLst/>
                </a:prstGeom>
                <a:blipFill>
                  <a:blip r:embed="rId12"/>
                  <a:stretch>
                    <a:fillRect l="-26316" r="-26316" b="-19048"/>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1ACCA105-D85C-114F-AEFE-59CE9EE96F61}"/>
                </a:ext>
              </a:extLst>
            </p:cNvPr>
            <p:cNvCxnSpPr>
              <a:cxnSpLocks/>
            </p:cNvCxnSpPr>
            <p:nvPr/>
          </p:nvCxnSpPr>
          <p:spPr bwMode="auto">
            <a:xfrm rot="-540000" flipV="1">
              <a:off x="6671511" y="3601733"/>
              <a:ext cx="352063" cy="316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CF985D7-4C62-A44E-A62E-19966A188E20}"/>
                    </a:ext>
                  </a:extLst>
                </p:cNvPr>
                <p:cNvSpPr txBox="1"/>
                <p:nvPr/>
              </p:nvSpPr>
              <p:spPr>
                <a:xfrm>
                  <a:off x="7023574" y="3390974"/>
                  <a:ext cx="439864"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31" name="TextBox 30">
                  <a:extLst>
                    <a:ext uri="{FF2B5EF4-FFF2-40B4-BE49-F238E27FC236}">
                      <a16:creationId xmlns:a16="http://schemas.microsoft.com/office/drawing/2014/main" id="{2CF985D7-4C62-A44E-A62E-19966A188E20}"/>
                    </a:ext>
                  </a:extLst>
                </p:cNvPr>
                <p:cNvSpPr txBox="1">
                  <a:spLocks noRot="1" noChangeAspect="1" noMove="1" noResize="1" noEditPoints="1" noAdjustHandles="1" noChangeArrowheads="1" noChangeShapeType="1" noTextEdit="1"/>
                </p:cNvSpPr>
                <p:nvPr/>
              </p:nvSpPr>
              <p:spPr>
                <a:xfrm>
                  <a:off x="7023574" y="3390974"/>
                  <a:ext cx="439864" cy="366832"/>
                </a:xfrm>
                <a:prstGeom prst="rect">
                  <a:avLst/>
                </a:prstGeom>
                <a:blipFill>
                  <a:blip r:embed="rId13"/>
                  <a:stretch>
                    <a:fillRect l="-8333" t="-3333" r="-1111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BAEF269-D32D-B443-AA44-764DBEF51E5A}"/>
                    </a:ext>
                  </a:extLst>
                </p:cNvPr>
                <p:cNvSpPr txBox="1"/>
                <p:nvPr/>
              </p:nvSpPr>
              <p:spPr>
                <a:xfrm>
                  <a:off x="6664904" y="3200128"/>
                  <a:ext cx="439864"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32" name="TextBox 31">
                  <a:extLst>
                    <a:ext uri="{FF2B5EF4-FFF2-40B4-BE49-F238E27FC236}">
                      <a16:creationId xmlns:a16="http://schemas.microsoft.com/office/drawing/2014/main" id="{1BAEF269-D32D-B443-AA44-764DBEF51E5A}"/>
                    </a:ext>
                  </a:extLst>
                </p:cNvPr>
                <p:cNvSpPr txBox="1">
                  <a:spLocks noRot="1" noChangeAspect="1" noMove="1" noResize="1" noEditPoints="1" noAdjustHandles="1" noChangeArrowheads="1" noChangeShapeType="1" noTextEdit="1"/>
                </p:cNvSpPr>
                <p:nvPr/>
              </p:nvSpPr>
              <p:spPr>
                <a:xfrm>
                  <a:off x="6664904" y="3200128"/>
                  <a:ext cx="439864" cy="336374"/>
                </a:xfrm>
                <a:prstGeom prst="rect">
                  <a:avLst/>
                </a:prstGeom>
                <a:blipFill>
                  <a:blip r:embed="rId14"/>
                  <a:stretch>
                    <a:fillRect l="-11111" t="-3704" r="-11111" b="-18519"/>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CCF144B4-351B-0943-AF35-940E7D4543DA}"/>
              </a:ext>
            </a:extLst>
          </p:cNvPr>
          <p:cNvSpPr txBox="1"/>
          <p:nvPr/>
        </p:nvSpPr>
        <p:spPr>
          <a:xfrm>
            <a:off x="500034" y="2772803"/>
            <a:ext cx="3949045" cy="2062103"/>
          </a:xfrm>
          <a:prstGeom prst="rect">
            <a:avLst/>
          </a:prstGeom>
          <a:noFill/>
        </p:spPr>
        <p:txBody>
          <a:bodyPr wrap="square" rtlCol="0">
            <a:spAutoFit/>
          </a:bodyPr>
          <a:lstStyle/>
          <a:p>
            <a:r>
              <a:rPr lang="en-US" sz="1600" dirty="0">
                <a:latin typeface="+mn-lt"/>
                <a:ea typeface="Baskerville" panose="02020502070401020303" pitchFamily="18" charset="0"/>
              </a:rPr>
              <a:t>Reflectivity and transmittivity are dependent on polarization.</a:t>
            </a:r>
          </a:p>
          <a:p>
            <a:r>
              <a:rPr lang="en-US" sz="1600" i="1" dirty="0">
                <a:latin typeface="+mn-lt"/>
                <a:ea typeface="Baskerville" panose="02020502070401020303" pitchFamily="18" charset="0"/>
              </a:rPr>
              <a:t>p-polarization: </a:t>
            </a:r>
            <a:r>
              <a:rPr lang="en-US" sz="1600" dirty="0">
                <a:latin typeface="+mn-lt"/>
                <a:ea typeface="Baskerville" panose="02020502070401020303" pitchFamily="18" charset="0"/>
              </a:rPr>
              <a:t>also called transverse magnetic (TM) polarization, E-field is in the plane of incidence.</a:t>
            </a:r>
          </a:p>
          <a:p>
            <a:r>
              <a:rPr lang="en-US" sz="1600" i="1" dirty="0">
                <a:latin typeface="+mn-lt"/>
                <a:ea typeface="Baskerville" panose="02020502070401020303" pitchFamily="18" charset="0"/>
              </a:rPr>
              <a:t>s-polarization</a:t>
            </a:r>
            <a:r>
              <a:rPr lang="en-US" sz="1600" dirty="0">
                <a:latin typeface="+mn-lt"/>
                <a:ea typeface="Baskerville" panose="02020502070401020303" pitchFamily="18" charset="0"/>
              </a:rPr>
              <a:t>: also called transverse electric (TE) polarization, E-field is perpendicular to the plane of incidence.</a:t>
            </a:r>
          </a:p>
        </p:txBody>
      </p:sp>
      <p:sp>
        <p:nvSpPr>
          <p:cNvPr id="39" name="TextBox 38">
            <a:extLst>
              <a:ext uri="{FF2B5EF4-FFF2-40B4-BE49-F238E27FC236}">
                <a16:creationId xmlns:a16="http://schemas.microsoft.com/office/drawing/2014/main" id="{60E827FA-5E43-3D4C-BBB9-D713904B177F}"/>
              </a:ext>
            </a:extLst>
          </p:cNvPr>
          <p:cNvSpPr txBox="1"/>
          <p:nvPr/>
        </p:nvSpPr>
        <p:spPr>
          <a:xfrm>
            <a:off x="2347836" y="5047737"/>
            <a:ext cx="1432191" cy="369332"/>
          </a:xfrm>
          <a:prstGeom prst="rect">
            <a:avLst/>
          </a:prstGeom>
          <a:noFill/>
        </p:spPr>
        <p:txBody>
          <a:bodyPr wrap="square" rtlCol="0">
            <a:spAutoFit/>
          </a:bodyPr>
          <a:lstStyle/>
          <a:p>
            <a:r>
              <a:rPr lang="en-US" sz="1800" dirty="0">
                <a:latin typeface="+mn-lt"/>
                <a:ea typeface="Baskerville" panose="02020502070401020303" pitchFamily="18" charset="0"/>
              </a:rPr>
              <a:t>Reflectivity</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C6BD98B-E957-AC4D-A363-9341E7D2FD1D}"/>
                  </a:ext>
                </a:extLst>
              </p:cNvPr>
              <p:cNvSpPr txBox="1"/>
              <p:nvPr/>
            </p:nvSpPr>
            <p:spPr>
              <a:xfrm>
                <a:off x="3351362" y="4736032"/>
                <a:ext cx="2071019" cy="87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𝑟</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oMath>
                  </m:oMathPara>
                </a14:m>
                <a:endParaRPr lang="en-US" sz="1800" dirty="0"/>
              </a:p>
            </p:txBody>
          </p:sp>
        </mc:Choice>
        <mc:Fallback xmlns="">
          <p:sp>
            <p:nvSpPr>
              <p:cNvPr id="41" name="TextBox 40">
                <a:extLst>
                  <a:ext uri="{FF2B5EF4-FFF2-40B4-BE49-F238E27FC236}">
                    <a16:creationId xmlns:a16="http://schemas.microsoft.com/office/drawing/2014/main" id="{AC6BD98B-E957-AC4D-A363-9341E7D2FD1D}"/>
                  </a:ext>
                </a:extLst>
              </p:cNvPr>
              <p:cNvSpPr txBox="1">
                <a:spLocks noRot="1" noChangeAspect="1" noMove="1" noResize="1" noEditPoints="1" noAdjustHandles="1" noChangeArrowheads="1" noChangeShapeType="1" noTextEdit="1"/>
              </p:cNvSpPr>
              <p:nvPr/>
            </p:nvSpPr>
            <p:spPr>
              <a:xfrm>
                <a:off x="3351362" y="4736032"/>
                <a:ext cx="2071019" cy="873444"/>
              </a:xfrm>
              <a:prstGeom prst="rect">
                <a:avLst/>
              </a:prstGeom>
              <a:blipFill>
                <a:blip r:embed="rId1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C30D952-89EE-B549-BB3C-3C722379BDCB}"/>
                  </a:ext>
                </a:extLst>
              </p:cNvPr>
              <p:cNvSpPr txBox="1"/>
              <p:nvPr/>
            </p:nvSpPr>
            <p:spPr>
              <a:xfrm>
                <a:off x="3350773" y="5707212"/>
                <a:ext cx="2071019" cy="87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oMath>
                  </m:oMathPara>
                </a14:m>
                <a:endParaRPr lang="en-US" sz="1800" dirty="0"/>
              </a:p>
            </p:txBody>
          </p:sp>
        </mc:Choice>
        <mc:Fallback xmlns="">
          <p:sp>
            <p:nvSpPr>
              <p:cNvPr id="43" name="TextBox 42">
                <a:extLst>
                  <a:ext uri="{FF2B5EF4-FFF2-40B4-BE49-F238E27FC236}">
                    <a16:creationId xmlns:a16="http://schemas.microsoft.com/office/drawing/2014/main" id="{7C30D952-89EE-B549-BB3C-3C722379BDCB}"/>
                  </a:ext>
                </a:extLst>
              </p:cNvPr>
              <p:cNvSpPr txBox="1">
                <a:spLocks noRot="1" noChangeAspect="1" noMove="1" noResize="1" noEditPoints="1" noAdjustHandles="1" noChangeArrowheads="1" noChangeShapeType="1" noTextEdit="1"/>
              </p:cNvSpPr>
              <p:nvPr/>
            </p:nvSpPr>
            <p:spPr>
              <a:xfrm>
                <a:off x="3350773" y="5707212"/>
                <a:ext cx="2071019" cy="873444"/>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0F61C8B-C90A-DF49-8654-517717433879}"/>
                  </a:ext>
                </a:extLst>
              </p:cNvPr>
              <p:cNvSpPr txBox="1"/>
              <p:nvPr/>
            </p:nvSpPr>
            <p:spPr>
              <a:xfrm>
                <a:off x="4970638" y="4822997"/>
                <a:ext cx="2071019" cy="8242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𝑠</m:t>
                              </m:r>
                            </m:sub>
                            <m:sup>
                              <m:r>
                                <a:rPr lang="en-GB" sz="1800" i="1">
                                  <a:latin typeface="Cambria Math" panose="02040503050406030204" pitchFamily="18" charset="0"/>
                                </a:rPr>
                                <m:t>(</m:t>
                              </m:r>
                              <m:r>
                                <a:rPr lang="en-GB" sz="1800" i="1">
                                  <a:latin typeface="Cambria Math" panose="02040503050406030204" pitchFamily="18" charset="0"/>
                                </a:rPr>
                                <m:t>𝑟</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𝑠</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oMath>
                  </m:oMathPara>
                </a14:m>
                <a:endParaRPr lang="en-US" sz="1800" dirty="0"/>
              </a:p>
            </p:txBody>
          </p:sp>
        </mc:Choice>
        <mc:Fallback xmlns="">
          <p:sp>
            <p:nvSpPr>
              <p:cNvPr id="44" name="TextBox 43">
                <a:extLst>
                  <a:ext uri="{FF2B5EF4-FFF2-40B4-BE49-F238E27FC236}">
                    <a16:creationId xmlns:a16="http://schemas.microsoft.com/office/drawing/2014/main" id="{00F61C8B-C90A-DF49-8654-517717433879}"/>
                  </a:ext>
                </a:extLst>
              </p:cNvPr>
              <p:cNvSpPr txBox="1">
                <a:spLocks noRot="1" noChangeAspect="1" noMove="1" noResize="1" noEditPoints="1" noAdjustHandles="1" noChangeArrowheads="1" noChangeShapeType="1" noTextEdit="1"/>
              </p:cNvSpPr>
              <p:nvPr/>
            </p:nvSpPr>
            <p:spPr>
              <a:xfrm>
                <a:off x="4970638" y="4822997"/>
                <a:ext cx="2071019" cy="8242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0BE95AD-CDF9-2242-95A7-3132AFE8465E}"/>
                  </a:ext>
                </a:extLst>
              </p:cNvPr>
              <p:cNvSpPr txBox="1"/>
              <p:nvPr/>
            </p:nvSpPr>
            <p:spPr>
              <a:xfrm>
                <a:off x="4970049" y="5722737"/>
                <a:ext cx="2071019" cy="8242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𝑠</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𝑠</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𝑠</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den>
                      </m:f>
                    </m:oMath>
                  </m:oMathPara>
                </a14:m>
                <a:endParaRPr lang="en-US" sz="1800" dirty="0"/>
              </a:p>
            </p:txBody>
          </p:sp>
        </mc:Choice>
        <mc:Fallback xmlns="">
          <p:sp>
            <p:nvSpPr>
              <p:cNvPr id="45" name="TextBox 44">
                <a:extLst>
                  <a:ext uri="{FF2B5EF4-FFF2-40B4-BE49-F238E27FC236}">
                    <a16:creationId xmlns:a16="http://schemas.microsoft.com/office/drawing/2014/main" id="{60BE95AD-CDF9-2242-95A7-3132AFE8465E}"/>
                  </a:ext>
                </a:extLst>
              </p:cNvPr>
              <p:cNvSpPr txBox="1">
                <a:spLocks noRot="1" noChangeAspect="1" noMove="1" noResize="1" noEditPoints="1" noAdjustHandles="1" noChangeArrowheads="1" noChangeShapeType="1" noTextEdit="1"/>
              </p:cNvSpPr>
              <p:nvPr/>
            </p:nvSpPr>
            <p:spPr>
              <a:xfrm>
                <a:off x="4970049" y="5722737"/>
                <a:ext cx="2071019" cy="824265"/>
              </a:xfrm>
              <a:prstGeom prst="rect">
                <a:avLst/>
              </a:prstGeom>
              <a:blipFill>
                <a:blip r:embed="rId18"/>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58D4B069-DA21-0F4A-A786-AA51760F9EED}"/>
              </a:ext>
            </a:extLst>
          </p:cNvPr>
          <p:cNvSpPr txBox="1"/>
          <p:nvPr/>
        </p:nvSpPr>
        <p:spPr>
          <a:xfrm>
            <a:off x="2233343" y="5971789"/>
            <a:ext cx="1661176" cy="369332"/>
          </a:xfrm>
          <a:prstGeom prst="rect">
            <a:avLst/>
          </a:prstGeom>
          <a:noFill/>
        </p:spPr>
        <p:txBody>
          <a:bodyPr wrap="square" rtlCol="0">
            <a:spAutoFit/>
          </a:bodyPr>
          <a:lstStyle/>
          <a:p>
            <a:r>
              <a:rPr lang="en-US" sz="1800" dirty="0">
                <a:latin typeface="+mn-lt"/>
                <a:ea typeface="Baskerville" panose="02020502070401020303" pitchFamily="18" charset="0"/>
              </a:rPr>
              <a:t>Transmittivity</a:t>
            </a:r>
          </a:p>
        </p:txBody>
      </p:sp>
    </p:spTree>
    <p:extLst>
      <p:ext uri="{BB962C8B-B14F-4D97-AF65-F5344CB8AC3E}">
        <p14:creationId xmlns:p14="http://schemas.microsoft.com/office/powerpoint/2010/main" val="3022025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Evanescent Field</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 name="Straight Connector 2">
            <a:extLst>
              <a:ext uri="{FF2B5EF4-FFF2-40B4-BE49-F238E27FC236}">
                <a16:creationId xmlns:a16="http://schemas.microsoft.com/office/drawing/2014/main" id="{A6DA575A-C722-F847-998E-E87507413A7F}"/>
              </a:ext>
            </a:extLst>
          </p:cNvPr>
          <p:cNvCxnSpPr/>
          <p:nvPr/>
        </p:nvCxnSpPr>
        <p:spPr bwMode="auto">
          <a:xfrm>
            <a:off x="692974" y="2635205"/>
            <a:ext cx="311150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 name="Straight Arrow Connector 7">
            <a:extLst>
              <a:ext uri="{FF2B5EF4-FFF2-40B4-BE49-F238E27FC236}">
                <a16:creationId xmlns:a16="http://schemas.microsoft.com/office/drawing/2014/main" id="{F5FEB7E7-4B63-F24F-AD73-C18205074AD3}"/>
              </a:ext>
            </a:extLst>
          </p:cNvPr>
          <p:cNvCxnSpPr/>
          <p:nvPr/>
        </p:nvCxnSpPr>
        <p:spPr bwMode="auto">
          <a:xfrm flipV="1">
            <a:off x="813624" y="2650731"/>
            <a:ext cx="1435100" cy="1066800"/>
          </a:xfrm>
          <a:prstGeom prst="straightConnector1">
            <a:avLst/>
          </a:prstGeom>
          <a:solidFill>
            <a:schemeClr val="accent1"/>
          </a:solidFill>
          <a:ln w="19050" cap="flat" cmpd="sng" algn="ctr">
            <a:solidFill>
              <a:schemeClr val="tx1"/>
            </a:solidFill>
            <a:prstDash val="solid"/>
            <a:round/>
            <a:headEnd type="none" w="lg" len="med"/>
            <a:tailEnd type="triangle" w="lg" len="med"/>
          </a:ln>
          <a:effectLst/>
        </p:spPr>
      </p:cxnSp>
      <p:cxnSp>
        <p:nvCxnSpPr>
          <p:cNvPr id="13" name="Straight Arrow Connector 12">
            <a:extLst>
              <a:ext uri="{FF2B5EF4-FFF2-40B4-BE49-F238E27FC236}">
                <a16:creationId xmlns:a16="http://schemas.microsoft.com/office/drawing/2014/main" id="{25C1CF99-DAD2-4146-9E9D-A5C9D6842D16}"/>
              </a:ext>
            </a:extLst>
          </p:cNvPr>
          <p:cNvCxnSpPr/>
          <p:nvPr/>
        </p:nvCxnSpPr>
        <p:spPr bwMode="auto">
          <a:xfrm>
            <a:off x="2248724" y="2672503"/>
            <a:ext cx="1289050" cy="107667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p:cxnSp>
        <p:nvCxnSpPr>
          <p:cNvPr id="18" name="Straight Connector 17">
            <a:extLst>
              <a:ext uri="{FF2B5EF4-FFF2-40B4-BE49-F238E27FC236}">
                <a16:creationId xmlns:a16="http://schemas.microsoft.com/office/drawing/2014/main" id="{E62CDBA7-5452-C948-8C99-6F1D2228FC11}"/>
              </a:ext>
            </a:extLst>
          </p:cNvPr>
          <p:cNvCxnSpPr/>
          <p:nvPr/>
        </p:nvCxnSpPr>
        <p:spPr bwMode="auto">
          <a:xfrm>
            <a:off x="2237838" y="1539374"/>
            <a:ext cx="0" cy="2340429"/>
          </a:xfrm>
          <a:prstGeom prst="line">
            <a:avLst/>
          </a:prstGeom>
          <a:solidFill>
            <a:schemeClr val="accent1"/>
          </a:solidFill>
          <a:ln w="9525" cap="flat" cmpd="sng" algn="ctr">
            <a:solidFill>
              <a:schemeClr val="tx1"/>
            </a:solidFill>
            <a:prstDash val="solid"/>
            <a:round/>
            <a:headEnd type="triangle" w="med" len="med"/>
            <a:tailEnd type="none" w="med" len="med"/>
          </a:ln>
          <a:effectLst/>
        </p:spPr>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DFC4B5A-7663-EB46-8C64-A92330BBBCCE}"/>
                  </a:ext>
                </a:extLst>
              </p:cNvPr>
              <p:cNvSpPr txBox="1"/>
              <p:nvPr/>
            </p:nvSpPr>
            <p:spPr>
              <a:xfrm>
                <a:off x="3839529" y="234167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p:sp>
            <p:nvSpPr>
              <p:cNvPr id="19" name="TextBox 18">
                <a:extLst>
                  <a:ext uri="{FF2B5EF4-FFF2-40B4-BE49-F238E27FC236}">
                    <a16:creationId xmlns:a16="http://schemas.microsoft.com/office/drawing/2014/main" id="{EDFC4B5A-7663-EB46-8C64-A92330BBBCCE}"/>
                  </a:ext>
                </a:extLst>
              </p:cNvPr>
              <p:cNvSpPr txBox="1">
                <a:spLocks noRot="1" noChangeAspect="1" noMove="1" noResize="1" noEditPoints="1" noAdjustHandles="1" noChangeArrowheads="1" noChangeShapeType="1" noTextEdit="1"/>
              </p:cNvSpPr>
              <p:nvPr/>
            </p:nvSpPr>
            <p:spPr>
              <a:xfrm>
                <a:off x="3839529" y="2341679"/>
                <a:ext cx="188128" cy="276999"/>
              </a:xfrm>
              <a:prstGeom prst="rect">
                <a:avLst/>
              </a:prstGeom>
              <a:blipFill>
                <a:blip r:embed="rId3"/>
                <a:stretch>
                  <a:fillRect l="-1250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FA55723-6579-9B4E-A476-6EBBD388EA7F}"/>
                  </a:ext>
                </a:extLst>
              </p:cNvPr>
              <p:cNvSpPr txBox="1"/>
              <p:nvPr/>
            </p:nvSpPr>
            <p:spPr>
              <a:xfrm>
                <a:off x="2305827" y="1340773"/>
                <a:ext cx="173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p:sp>
            <p:nvSpPr>
              <p:cNvPr id="35" name="TextBox 34">
                <a:extLst>
                  <a:ext uri="{FF2B5EF4-FFF2-40B4-BE49-F238E27FC236}">
                    <a16:creationId xmlns:a16="http://schemas.microsoft.com/office/drawing/2014/main" id="{0FA55723-6579-9B4E-A476-6EBBD388EA7F}"/>
                  </a:ext>
                </a:extLst>
              </p:cNvPr>
              <p:cNvSpPr txBox="1">
                <a:spLocks noRot="1" noChangeAspect="1" noMove="1" noResize="1" noEditPoints="1" noAdjustHandles="1" noChangeArrowheads="1" noChangeShapeType="1" noTextEdit="1"/>
              </p:cNvSpPr>
              <p:nvPr/>
            </p:nvSpPr>
            <p:spPr>
              <a:xfrm>
                <a:off x="2305827" y="1340773"/>
                <a:ext cx="173894" cy="276999"/>
              </a:xfrm>
              <a:prstGeom prst="rect">
                <a:avLst/>
              </a:prstGeom>
              <a:blipFill>
                <a:blip r:embed="rId4"/>
                <a:stretch>
                  <a:fillRect l="-13333" r="-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C758AB-B648-6B46-9AB6-DE1CD77498E6}"/>
                  </a:ext>
                </a:extLst>
              </p:cNvPr>
              <p:cNvSpPr txBox="1"/>
              <p:nvPr/>
            </p:nvSpPr>
            <p:spPr>
              <a:xfrm>
                <a:off x="569679" y="2725399"/>
                <a:ext cx="25866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1</m:t>
                          </m:r>
                        </m:sub>
                      </m:sSub>
                    </m:oMath>
                  </m:oMathPara>
                </a14:m>
                <a:endParaRPr lang="en-US" sz="1600" dirty="0"/>
              </a:p>
            </p:txBody>
          </p:sp>
        </mc:Choice>
        <mc:Fallback>
          <p:sp>
            <p:nvSpPr>
              <p:cNvPr id="20" name="TextBox 19">
                <a:extLst>
                  <a:ext uri="{FF2B5EF4-FFF2-40B4-BE49-F238E27FC236}">
                    <a16:creationId xmlns:a16="http://schemas.microsoft.com/office/drawing/2014/main" id="{9AC758AB-B648-6B46-9AB6-DE1CD77498E6}"/>
                  </a:ext>
                </a:extLst>
              </p:cNvPr>
              <p:cNvSpPr txBox="1">
                <a:spLocks noRot="1" noChangeAspect="1" noMove="1" noResize="1" noEditPoints="1" noAdjustHandles="1" noChangeArrowheads="1" noChangeShapeType="1" noTextEdit="1"/>
              </p:cNvSpPr>
              <p:nvPr/>
            </p:nvSpPr>
            <p:spPr>
              <a:xfrm>
                <a:off x="569679" y="2725399"/>
                <a:ext cx="258661" cy="246221"/>
              </a:xfrm>
              <a:prstGeom prst="rect">
                <a:avLst/>
              </a:prstGeom>
              <a:blipFill>
                <a:blip r:embed="rId5"/>
                <a:stretch>
                  <a:fillRect l="-9091" r="-4545"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DF97EF9-0E91-E945-AAE5-B44AC0F23C91}"/>
                  </a:ext>
                </a:extLst>
              </p:cNvPr>
              <p:cNvSpPr txBox="1"/>
              <p:nvPr/>
            </p:nvSpPr>
            <p:spPr>
              <a:xfrm>
                <a:off x="569679" y="2236303"/>
                <a:ext cx="26340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2</m:t>
                          </m:r>
                        </m:sub>
                      </m:sSub>
                    </m:oMath>
                  </m:oMathPara>
                </a14:m>
                <a:endParaRPr lang="en-US" sz="1600" dirty="0"/>
              </a:p>
            </p:txBody>
          </p:sp>
        </mc:Choice>
        <mc:Fallback>
          <p:sp>
            <p:nvSpPr>
              <p:cNvPr id="37" name="TextBox 36">
                <a:extLst>
                  <a:ext uri="{FF2B5EF4-FFF2-40B4-BE49-F238E27FC236}">
                    <a16:creationId xmlns:a16="http://schemas.microsoft.com/office/drawing/2014/main" id="{4DF97EF9-0E91-E945-AAE5-B44AC0F23C91}"/>
                  </a:ext>
                </a:extLst>
              </p:cNvPr>
              <p:cNvSpPr txBox="1">
                <a:spLocks noRot="1" noChangeAspect="1" noMove="1" noResize="1" noEditPoints="1" noAdjustHandles="1" noChangeArrowheads="1" noChangeShapeType="1" noTextEdit="1"/>
              </p:cNvSpPr>
              <p:nvPr/>
            </p:nvSpPr>
            <p:spPr>
              <a:xfrm>
                <a:off x="569679" y="2236303"/>
                <a:ext cx="263405" cy="246221"/>
              </a:xfrm>
              <a:prstGeom prst="rect">
                <a:avLst/>
              </a:prstGeom>
              <a:blipFill>
                <a:blip r:embed="rId6"/>
                <a:stretch>
                  <a:fillRect l="-9091" r="-9091"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F2AE9D4-4037-2C4D-84B7-FD478C633A25}"/>
                  </a:ext>
                </a:extLst>
              </p:cNvPr>
              <p:cNvSpPr txBox="1"/>
              <p:nvPr/>
            </p:nvSpPr>
            <p:spPr>
              <a:xfrm>
                <a:off x="1930655" y="2872698"/>
                <a:ext cx="2498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38" name="TextBox 37">
                <a:extLst>
                  <a:ext uri="{FF2B5EF4-FFF2-40B4-BE49-F238E27FC236}">
                    <a16:creationId xmlns:a16="http://schemas.microsoft.com/office/drawing/2014/main" id="{BF2AE9D4-4037-2C4D-84B7-FD478C633A25}"/>
                  </a:ext>
                </a:extLst>
              </p:cNvPr>
              <p:cNvSpPr txBox="1">
                <a:spLocks noRot="1" noChangeAspect="1" noMove="1" noResize="1" noEditPoints="1" noAdjustHandles="1" noChangeArrowheads="1" noChangeShapeType="1" noTextEdit="1"/>
              </p:cNvSpPr>
              <p:nvPr/>
            </p:nvSpPr>
            <p:spPr>
              <a:xfrm>
                <a:off x="1930655" y="2872698"/>
                <a:ext cx="249876" cy="246221"/>
              </a:xfrm>
              <a:prstGeom prst="rect">
                <a:avLst/>
              </a:prstGeom>
              <a:blipFill>
                <a:blip r:embed="rId7"/>
                <a:stretch>
                  <a:fillRect l="-20000" r="-10000" b="-1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624D330-B9B5-6844-80A0-F39AEB811F41}"/>
              </a:ext>
            </a:extLst>
          </p:cNvPr>
          <p:cNvSpPr txBox="1"/>
          <p:nvPr/>
        </p:nvSpPr>
        <p:spPr>
          <a:xfrm>
            <a:off x="459775" y="4113815"/>
            <a:ext cx="3865998" cy="830997"/>
          </a:xfrm>
          <a:prstGeom prst="rect">
            <a:avLst/>
          </a:prstGeom>
          <a:noFill/>
        </p:spPr>
        <p:txBody>
          <a:bodyPr wrap="square" rtlCol="0">
            <a:spAutoFit/>
          </a:bodyPr>
          <a:lstStyle/>
          <a:p>
            <a:r>
              <a:rPr lang="en-US" sz="1600" dirty="0"/>
              <a:t>A particle or molecule placed near the surface will experience the evanescent fields and scatter or emit (e.g., fluorescence) light</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229C2364-03CE-9F46-AB4C-1A2CF84D51F3}"/>
                  </a:ext>
                </a:extLst>
              </p:cNvPr>
              <p:cNvSpPr txBox="1"/>
              <p:nvPr/>
            </p:nvSpPr>
            <p:spPr>
              <a:xfrm>
                <a:off x="2281072" y="2883862"/>
                <a:ext cx="2498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rPr>
                            <m:t>1</m:t>
                          </m:r>
                        </m:sub>
                      </m:sSub>
                    </m:oMath>
                  </m:oMathPara>
                </a14:m>
                <a:endParaRPr lang="en-US" sz="1600" dirty="0"/>
              </a:p>
            </p:txBody>
          </p:sp>
        </mc:Choice>
        <mc:Fallback>
          <p:sp>
            <p:nvSpPr>
              <p:cNvPr id="61" name="TextBox 60">
                <a:extLst>
                  <a:ext uri="{FF2B5EF4-FFF2-40B4-BE49-F238E27FC236}">
                    <a16:creationId xmlns:a16="http://schemas.microsoft.com/office/drawing/2014/main" id="{229C2364-03CE-9F46-AB4C-1A2CF84D51F3}"/>
                  </a:ext>
                </a:extLst>
              </p:cNvPr>
              <p:cNvSpPr txBox="1">
                <a:spLocks noRot="1" noChangeAspect="1" noMove="1" noResize="1" noEditPoints="1" noAdjustHandles="1" noChangeArrowheads="1" noChangeShapeType="1" noTextEdit="1"/>
              </p:cNvSpPr>
              <p:nvPr/>
            </p:nvSpPr>
            <p:spPr>
              <a:xfrm>
                <a:off x="2281072" y="2883862"/>
                <a:ext cx="249876" cy="246221"/>
              </a:xfrm>
              <a:prstGeom prst="rect">
                <a:avLst/>
              </a:prstGeom>
              <a:blipFill>
                <a:blip r:embed="rId8"/>
                <a:stretch>
                  <a:fillRect l="-14286" r="-4762" b="-15000"/>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868E26FE-B847-2C49-93EB-E1F7B8E18D5A}"/>
              </a:ext>
            </a:extLst>
          </p:cNvPr>
          <p:cNvCxnSpPr/>
          <p:nvPr/>
        </p:nvCxnSpPr>
        <p:spPr bwMode="auto">
          <a:xfrm>
            <a:off x="1345574" y="2435613"/>
            <a:ext cx="1797031"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4C09D468-8589-7246-900E-02C2C2207D33}"/>
              </a:ext>
            </a:extLst>
          </p:cNvPr>
          <p:cNvCxnSpPr/>
          <p:nvPr/>
        </p:nvCxnSpPr>
        <p:spPr bwMode="auto">
          <a:xfrm>
            <a:off x="1350210" y="2217898"/>
            <a:ext cx="1797031"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4BE610E6-D53C-5E48-B280-6113E2BFCB81}"/>
              </a:ext>
            </a:extLst>
          </p:cNvPr>
          <p:cNvCxnSpPr/>
          <p:nvPr/>
        </p:nvCxnSpPr>
        <p:spPr bwMode="auto">
          <a:xfrm>
            <a:off x="1350209" y="2032841"/>
            <a:ext cx="1797031"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B6D0F49-2CE4-A446-A6EC-49812F31326F}"/>
              </a:ext>
            </a:extLst>
          </p:cNvPr>
          <p:cNvCxnSpPr/>
          <p:nvPr/>
        </p:nvCxnSpPr>
        <p:spPr bwMode="auto">
          <a:xfrm>
            <a:off x="1350208" y="1858670"/>
            <a:ext cx="179703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7" name="Oval 6">
            <a:extLst>
              <a:ext uri="{FF2B5EF4-FFF2-40B4-BE49-F238E27FC236}">
                <a16:creationId xmlns:a16="http://schemas.microsoft.com/office/drawing/2014/main" id="{9748085A-61DF-A74B-A232-2F436DF11B77}"/>
              </a:ext>
            </a:extLst>
          </p:cNvPr>
          <p:cNvSpPr/>
          <p:nvPr/>
        </p:nvSpPr>
        <p:spPr>
          <a:xfrm>
            <a:off x="2057838" y="2053409"/>
            <a:ext cx="360000" cy="360000"/>
          </a:xfrm>
          <a:prstGeom prst="ellipse">
            <a:avLst/>
          </a:prstGeom>
          <a:solidFill>
            <a:srgbClr val="0099FF"/>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1" name="Straight Arrow Connector 10">
            <a:extLst>
              <a:ext uri="{FF2B5EF4-FFF2-40B4-BE49-F238E27FC236}">
                <a16:creationId xmlns:a16="http://schemas.microsoft.com/office/drawing/2014/main" id="{22E83913-5D7F-AC48-BDDD-1F9EAE9622EB}"/>
              </a:ext>
            </a:extLst>
          </p:cNvPr>
          <p:cNvCxnSpPr>
            <a:cxnSpLocks/>
          </p:cNvCxnSpPr>
          <p:nvPr/>
        </p:nvCxnSpPr>
        <p:spPr bwMode="auto">
          <a:xfrm>
            <a:off x="2420083" y="2380360"/>
            <a:ext cx="232721" cy="20540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4DB437A7-DBF2-B046-896D-C2C90A06C027}"/>
              </a:ext>
            </a:extLst>
          </p:cNvPr>
          <p:cNvCxnSpPr>
            <a:cxnSpLocks/>
          </p:cNvCxnSpPr>
          <p:nvPr/>
        </p:nvCxnSpPr>
        <p:spPr bwMode="auto">
          <a:xfrm>
            <a:off x="2230933" y="2403190"/>
            <a:ext cx="0" cy="22576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514412B7-3198-F74B-8603-BF7C0CD81614}"/>
              </a:ext>
            </a:extLst>
          </p:cNvPr>
          <p:cNvCxnSpPr>
            <a:cxnSpLocks/>
          </p:cNvCxnSpPr>
          <p:nvPr/>
        </p:nvCxnSpPr>
        <p:spPr bwMode="auto">
          <a:xfrm flipH="1">
            <a:off x="1871156" y="2378398"/>
            <a:ext cx="206166" cy="17198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6EABD2C5-819D-0443-B677-18889F1E153A}"/>
              </a:ext>
            </a:extLst>
          </p:cNvPr>
          <p:cNvCxnSpPr>
            <a:cxnSpLocks/>
          </p:cNvCxnSpPr>
          <p:nvPr/>
        </p:nvCxnSpPr>
        <p:spPr bwMode="auto">
          <a:xfrm flipH="1">
            <a:off x="1686719" y="2217898"/>
            <a:ext cx="368874"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F51D123A-A42B-F742-9E78-12E12E5E4E96}"/>
              </a:ext>
            </a:extLst>
          </p:cNvPr>
          <p:cNvCxnSpPr>
            <a:cxnSpLocks/>
          </p:cNvCxnSpPr>
          <p:nvPr/>
        </p:nvCxnSpPr>
        <p:spPr bwMode="auto">
          <a:xfrm flipH="1" flipV="1">
            <a:off x="1871156" y="1939141"/>
            <a:ext cx="199019" cy="19167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703921D9-C087-3A4E-BF62-1D12568324A6}"/>
              </a:ext>
            </a:extLst>
          </p:cNvPr>
          <p:cNvCxnSpPr>
            <a:cxnSpLocks/>
          </p:cNvCxnSpPr>
          <p:nvPr/>
        </p:nvCxnSpPr>
        <p:spPr bwMode="auto">
          <a:xfrm flipV="1">
            <a:off x="2230888" y="1879238"/>
            <a:ext cx="0" cy="17417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470E11C6-BAD9-E44A-A185-C73CB2E6DF0F}"/>
              </a:ext>
            </a:extLst>
          </p:cNvPr>
          <p:cNvCxnSpPr>
            <a:cxnSpLocks/>
          </p:cNvCxnSpPr>
          <p:nvPr/>
        </p:nvCxnSpPr>
        <p:spPr bwMode="auto">
          <a:xfrm flipV="1">
            <a:off x="2415325" y="2217898"/>
            <a:ext cx="301221" cy="1123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0F0C9242-18C5-3F47-B89C-45279046A0FA}"/>
              </a:ext>
            </a:extLst>
          </p:cNvPr>
          <p:cNvCxnSpPr>
            <a:cxnSpLocks/>
          </p:cNvCxnSpPr>
          <p:nvPr/>
        </p:nvCxnSpPr>
        <p:spPr bwMode="auto">
          <a:xfrm flipV="1">
            <a:off x="2412069" y="1933596"/>
            <a:ext cx="208157" cy="16448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pic>
        <p:nvPicPr>
          <p:cNvPr id="47" name="Picture 46">
            <a:extLst>
              <a:ext uri="{FF2B5EF4-FFF2-40B4-BE49-F238E27FC236}">
                <a16:creationId xmlns:a16="http://schemas.microsoft.com/office/drawing/2014/main" id="{7A26FBFD-9410-E94B-A3AF-1696F900F3D4}"/>
              </a:ext>
            </a:extLst>
          </p:cNvPr>
          <p:cNvPicPr>
            <a:picLocks noChangeAspect="1"/>
          </p:cNvPicPr>
          <p:nvPr/>
        </p:nvPicPr>
        <p:blipFill>
          <a:blip r:embed="rId9"/>
          <a:stretch>
            <a:fillRect/>
          </a:stretch>
        </p:blipFill>
        <p:spPr>
          <a:xfrm>
            <a:off x="4453513" y="1664213"/>
            <a:ext cx="4230712" cy="2865101"/>
          </a:xfrm>
          <a:prstGeom prst="rect">
            <a:avLst/>
          </a:prstGeom>
        </p:spPr>
      </p:pic>
    </p:spTree>
    <p:extLst>
      <p:ext uri="{BB962C8B-B14F-4D97-AF65-F5344CB8AC3E}">
        <p14:creationId xmlns:p14="http://schemas.microsoft.com/office/powerpoint/2010/main" val="114291603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23482"/>
            <a:ext cx="9143999" cy="523220"/>
          </a:xfrm>
          <a:prstGeom prst="rect">
            <a:avLst/>
          </a:prstGeom>
          <a:noFill/>
        </p:spPr>
        <p:txBody>
          <a:bodyPr wrap="square" rtlCol="0">
            <a:spAutoFit/>
          </a:bodyPr>
          <a:lstStyle/>
          <a:p>
            <a:pPr algn="ctr"/>
            <a:r>
              <a:rPr lang="en-US" sz="2800" dirty="0">
                <a:solidFill>
                  <a:schemeClr val="tx1">
                    <a:lumMod val="75000"/>
                    <a:lumOff val="25000"/>
                  </a:schemeClr>
                </a:solidFill>
                <a:latin typeface="Baskerville"/>
                <a:cs typeface="Baskerville"/>
              </a:rPr>
              <a:t>Total Internal Reflection Fluorescence Microscope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Total Internal Reflection Fluorescence Microscopy (TIRFM), The Application  of TIRFM - Cellular Image Classification">
            <a:extLst>
              <a:ext uri="{FF2B5EF4-FFF2-40B4-BE49-F238E27FC236}">
                <a16:creationId xmlns:a16="http://schemas.microsoft.com/office/drawing/2014/main" id="{9B376A7B-BCF5-D743-882C-90B1D50DB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54" y="1094677"/>
            <a:ext cx="3621020" cy="309091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otal Internal Reflection Fluorescence (TIRF) Microscopy Applications">
            <a:extLst>
              <a:ext uri="{FF2B5EF4-FFF2-40B4-BE49-F238E27FC236}">
                <a16:creationId xmlns:a16="http://schemas.microsoft.com/office/drawing/2014/main" id="{DCC46A93-BF48-0C4E-A27E-5636B60AC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821" y="1208627"/>
            <a:ext cx="3581431" cy="28630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A1D3E6-6AE2-5448-987D-66421422B5C9}"/>
              </a:ext>
            </a:extLst>
          </p:cNvPr>
          <p:cNvSpPr txBox="1"/>
          <p:nvPr/>
        </p:nvSpPr>
        <p:spPr>
          <a:xfrm>
            <a:off x="582054" y="4495211"/>
            <a:ext cx="7756403" cy="2308324"/>
          </a:xfrm>
          <a:prstGeom prst="rect">
            <a:avLst/>
          </a:prstGeom>
          <a:noFill/>
        </p:spPr>
        <p:txBody>
          <a:bodyPr wrap="square" rtlCol="0">
            <a:spAutoFit/>
          </a:bodyPr>
          <a:lstStyle/>
          <a:p>
            <a:r>
              <a:rPr lang="en-US" sz="1600" dirty="0"/>
              <a:t>Total internal reflection fluorescence microscope (TIRFM) ‘illuminates’ cells or molecules with evanescent fields via total internal reflection. There are several advantages of TIRFM in comparison to conventional widefield fluorescence microscope</a:t>
            </a:r>
          </a:p>
          <a:p>
            <a:pPr marL="285750" indent="-285750">
              <a:buFont typeface="Arial" panose="020B0604020202020204" pitchFamily="34" charset="0"/>
              <a:buChar char="•"/>
            </a:pPr>
            <a:r>
              <a:rPr lang="en-US" sz="1600" dirty="0"/>
              <a:t>Short imaging depth: as evanescent fields decay exponentially with distance, only a thin layer (roughly &lt;100 nm) of cell specimen very close to the surface is excited, which decrease the blurring effect due to out of focus effect often occurred in conventional fluorescence microscope. </a:t>
            </a:r>
          </a:p>
          <a:p>
            <a:pPr marL="285750" indent="-285750">
              <a:buFont typeface="Arial" panose="020B0604020202020204" pitchFamily="34" charset="0"/>
              <a:buChar char="•"/>
            </a:pPr>
            <a:r>
              <a:rPr lang="en-US" sz="1600" dirty="0"/>
              <a:t>No background signal, so high contrast image.</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94370132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C2D56565-BC0E-EB42-BA68-CA580430A0AA}"/>
              </a:ext>
            </a:extLst>
          </p:cNvPr>
          <p:cNvSpPr txBox="1"/>
          <p:nvPr/>
        </p:nvSpPr>
        <p:spPr>
          <a:xfrm>
            <a:off x="541997" y="3293688"/>
            <a:ext cx="3453510" cy="369332"/>
          </a:xfrm>
          <a:prstGeom prst="rect">
            <a:avLst/>
          </a:prstGeom>
          <a:noFill/>
        </p:spPr>
        <p:txBody>
          <a:bodyPr wrap="none" rtlCol="0">
            <a:spAutoFit/>
          </a:bodyPr>
          <a:lstStyle/>
          <a:p>
            <a:pPr marL="285750" indent="-285750">
              <a:buFont typeface="Arial"/>
              <a:buChar char="•"/>
            </a:pPr>
            <a:r>
              <a:rPr lang="en-US" sz="1800" dirty="0">
                <a:latin typeface="+mn-lt"/>
                <a:ea typeface="Baskerville" panose="02020502070401020303" pitchFamily="18" charset="0"/>
              </a:rPr>
              <a:t>s-polarization (TE-polarization) </a:t>
            </a:r>
          </a:p>
        </p:txBody>
      </p:sp>
      <p:sp>
        <p:nvSpPr>
          <p:cNvPr id="34" name="TextBox 33">
            <a:extLst>
              <a:ext uri="{FF2B5EF4-FFF2-40B4-BE49-F238E27FC236}">
                <a16:creationId xmlns:a16="http://schemas.microsoft.com/office/drawing/2014/main" id="{686584E9-3A30-C241-8E0A-C6581A530FC7}"/>
              </a:ext>
            </a:extLst>
          </p:cNvPr>
          <p:cNvSpPr txBox="1"/>
          <p:nvPr/>
        </p:nvSpPr>
        <p:spPr>
          <a:xfrm>
            <a:off x="541997" y="1091925"/>
            <a:ext cx="3567323" cy="369332"/>
          </a:xfrm>
          <a:prstGeom prst="rect">
            <a:avLst/>
          </a:prstGeom>
          <a:noFill/>
        </p:spPr>
        <p:txBody>
          <a:bodyPr wrap="none" rtlCol="0">
            <a:spAutoFit/>
          </a:bodyPr>
          <a:lstStyle/>
          <a:p>
            <a:pPr marL="285750" indent="-285750">
              <a:buFont typeface="Arial"/>
              <a:buChar char="•"/>
            </a:pPr>
            <a:r>
              <a:rPr lang="en-US" sz="1800" dirty="0">
                <a:latin typeface="+mn-lt"/>
                <a:ea typeface="Baskerville" panose="02020502070401020303" pitchFamily="18" charset="0"/>
              </a:rPr>
              <a:t>p-polarization (TM-polarization) </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06D390B0-E81E-F247-9C42-FD3D0777633E}"/>
                  </a:ext>
                </a:extLst>
              </p:cNvPr>
              <p:cNvSpPr/>
              <p:nvPr/>
            </p:nvSpPr>
            <p:spPr>
              <a:xfrm>
                <a:off x="886063" y="3823875"/>
                <a:ext cx="2711383"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𝑠</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oMath>
                  </m:oMathPara>
                </a14:m>
                <a:endParaRPr lang="en-US" sz="1800" dirty="0">
                  <a:latin typeface="+mn-lt"/>
                </a:endParaRPr>
              </a:p>
            </p:txBody>
          </p:sp>
        </mc:Choice>
        <mc:Fallback xmlns="">
          <p:sp>
            <p:nvSpPr>
              <p:cNvPr id="54" name="Rectangle 53">
                <a:extLst>
                  <a:ext uri="{FF2B5EF4-FFF2-40B4-BE49-F238E27FC236}">
                    <a16:creationId xmlns:a16="http://schemas.microsoft.com/office/drawing/2014/main" id="{06D390B0-E81E-F247-9C42-FD3D0777633E}"/>
                  </a:ext>
                </a:extLst>
              </p:cNvPr>
              <p:cNvSpPr>
                <a:spLocks noRot="1" noChangeAspect="1" noMove="1" noResize="1" noEditPoints="1" noAdjustHandles="1" noChangeArrowheads="1" noChangeShapeType="1" noTextEdit="1"/>
              </p:cNvSpPr>
              <p:nvPr/>
            </p:nvSpPr>
            <p:spPr>
              <a:xfrm>
                <a:off x="886063" y="3823875"/>
                <a:ext cx="2711383" cy="6603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C4AF22B4-F9A6-CC47-AB57-6AF58890CEA2}"/>
                  </a:ext>
                </a:extLst>
              </p:cNvPr>
              <p:cNvSpPr/>
              <p:nvPr/>
            </p:nvSpPr>
            <p:spPr>
              <a:xfrm>
                <a:off x="886063" y="4708299"/>
                <a:ext cx="2728696"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𝑠</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b="0" i="1" smtClean="0">
                                  <a:latin typeface="Cambria Math" panose="02040503050406030204" pitchFamily="18" charset="0"/>
                                </a:rPr>
                                <m:t>2</m:t>
                              </m:r>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oMath>
                  </m:oMathPara>
                </a14:m>
                <a:endParaRPr lang="en-US" sz="1800" dirty="0">
                  <a:latin typeface="+mn-lt"/>
                </a:endParaRPr>
              </a:p>
            </p:txBody>
          </p:sp>
        </mc:Choice>
        <mc:Fallback xmlns="">
          <p:sp>
            <p:nvSpPr>
              <p:cNvPr id="55" name="Rectangle 54">
                <a:extLst>
                  <a:ext uri="{FF2B5EF4-FFF2-40B4-BE49-F238E27FC236}">
                    <a16:creationId xmlns:a16="http://schemas.microsoft.com/office/drawing/2014/main" id="{C4AF22B4-F9A6-CC47-AB57-6AF58890CEA2}"/>
                  </a:ext>
                </a:extLst>
              </p:cNvPr>
              <p:cNvSpPr>
                <a:spLocks noRot="1" noChangeAspect="1" noMove="1" noResize="1" noEditPoints="1" noAdjustHandles="1" noChangeArrowheads="1" noChangeShapeType="1" noTextEdit="1"/>
              </p:cNvSpPr>
              <p:nvPr/>
            </p:nvSpPr>
            <p:spPr>
              <a:xfrm>
                <a:off x="886063" y="4708299"/>
                <a:ext cx="2728696" cy="660374"/>
              </a:xfrm>
              <a:prstGeom prst="rect">
                <a:avLst/>
              </a:prstGeom>
              <a:blipFill>
                <a:blip r:embed="rId4"/>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AC0936-9021-7240-84A9-600653AD8847}"/>
                  </a:ext>
                </a:extLst>
              </p:cNvPr>
              <p:cNvSpPr/>
              <p:nvPr/>
            </p:nvSpPr>
            <p:spPr>
              <a:xfrm>
                <a:off x="917734" y="2419784"/>
                <a:ext cx="2751330"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𝑝</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b="0" i="1" smtClean="0">
                                  <a:latin typeface="Cambria Math" panose="02040503050406030204" pitchFamily="18" charset="0"/>
                                </a:rPr>
                                <m:t>2</m:t>
                              </m:r>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oMath>
                  </m:oMathPara>
                </a14:m>
                <a:endParaRPr lang="en-US" sz="1800" dirty="0">
                  <a:latin typeface="+mn-lt"/>
                </a:endParaRPr>
              </a:p>
            </p:txBody>
          </p:sp>
        </mc:Choice>
        <mc:Fallback xmlns="">
          <p:sp>
            <p:nvSpPr>
              <p:cNvPr id="56" name="Rectangle 55">
                <a:extLst>
                  <a:ext uri="{FF2B5EF4-FFF2-40B4-BE49-F238E27FC236}">
                    <a16:creationId xmlns:a16="http://schemas.microsoft.com/office/drawing/2014/main" id="{9DAC0936-9021-7240-84A9-600653AD8847}"/>
                  </a:ext>
                </a:extLst>
              </p:cNvPr>
              <p:cNvSpPr>
                <a:spLocks noRot="1" noChangeAspect="1" noMove="1" noResize="1" noEditPoints="1" noAdjustHandles="1" noChangeArrowheads="1" noChangeShapeType="1" noTextEdit="1"/>
              </p:cNvSpPr>
              <p:nvPr/>
            </p:nvSpPr>
            <p:spPr>
              <a:xfrm>
                <a:off x="917734" y="2419784"/>
                <a:ext cx="2751330" cy="6603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6BC5570-3ADD-DE4C-AF71-CE56AE405635}"/>
                  </a:ext>
                </a:extLst>
              </p:cNvPr>
              <p:cNvSpPr/>
              <p:nvPr/>
            </p:nvSpPr>
            <p:spPr>
              <a:xfrm>
                <a:off x="891976" y="1660180"/>
                <a:ext cx="2734018" cy="660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GB" sz="1800" i="1">
                              <a:latin typeface="Cambria Math" panose="02040503050406030204" pitchFamily="18" charset="0"/>
                            </a:rPr>
                            <m:t>𝑟</m:t>
                          </m:r>
                        </m:e>
                        <m:sub>
                          <m:r>
                            <a:rPr lang="en-GB" sz="1800" b="0" i="1" smtClean="0">
                              <a:latin typeface="Cambria Math" panose="02040503050406030204" pitchFamily="18" charset="0"/>
                            </a:rPr>
                            <m:t>𝑝</m:t>
                          </m:r>
                        </m:sub>
                      </m:sSub>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num>
                        <m:den>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2</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b="0" i="1" smtClean="0">
                                      <a:latin typeface="Cambria Math" panose="02040503050406030204" pitchFamily="18" charset="0"/>
                                    </a:rPr>
                                    <m:t>1</m:t>
                                  </m:r>
                                </m:sub>
                              </m:sSub>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cos</m:t>
                                  </m:r>
                                </m:fName>
                                <m:e>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func>
                        </m:den>
                      </m:f>
                    </m:oMath>
                  </m:oMathPara>
                </a14:m>
                <a:endParaRPr lang="en-US" sz="1800" dirty="0">
                  <a:latin typeface="+mn-lt"/>
                </a:endParaRPr>
              </a:p>
            </p:txBody>
          </p:sp>
        </mc:Choice>
        <mc:Fallback xmlns="">
          <p:sp>
            <p:nvSpPr>
              <p:cNvPr id="57" name="Rectangle 56">
                <a:extLst>
                  <a:ext uri="{FF2B5EF4-FFF2-40B4-BE49-F238E27FC236}">
                    <a16:creationId xmlns:a16="http://schemas.microsoft.com/office/drawing/2014/main" id="{66BC5570-3ADD-DE4C-AF71-CE56AE405635}"/>
                  </a:ext>
                </a:extLst>
              </p:cNvPr>
              <p:cNvSpPr>
                <a:spLocks noRot="1" noChangeAspect="1" noMove="1" noResize="1" noEditPoints="1" noAdjustHandles="1" noChangeArrowheads="1" noChangeShapeType="1" noTextEdit="1"/>
              </p:cNvSpPr>
              <p:nvPr/>
            </p:nvSpPr>
            <p:spPr>
              <a:xfrm>
                <a:off x="891976" y="1660180"/>
                <a:ext cx="2734018" cy="660374"/>
              </a:xfrm>
              <a:prstGeom prst="rect">
                <a:avLst/>
              </a:prstGeom>
              <a:blipFill>
                <a:blip r:embed="rId6"/>
                <a:stretch>
                  <a:fillRect b="-188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FAB21018-630D-064D-91AD-A2BE6F8D5A8F}"/>
              </a:ext>
            </a:extLst>
          </p:cNvPr>
          <p:cNvSpPr txBox="1"/>
          <p:nvPr/>
        </p:nvSpPr>
        <p:spPr>
          <a:xfrm>
            <a:off x="1214675" y="5661422"/>
            <a:ext cx="7150037" cy="646331"/>
          </a:xfrm>
          <a:prstGeom prst="rect">
            <a:avLst/>
          </a:prstGeom>
          <a:noFill/>
        </p:spPr>
        <p:txBody>
          <a:bodyPr wrap="square" rtlCol="0">
            <a:spAutoFit/>
          </a:bodyPr>
          <a:lstStyle/>
          <a:p>
            <a:r>
              <a:rPr lang="en-US" sz="1800" i="1" dirty="0">
                <a:latin typeface="+mn-lt"/>
                <a:ea typeface="Baskerville" panose="02020502070401020303" pitchFamily="18" charset="0"/>
              </a:rPr>
              <a:t>Reflectivity</a:t>
            </a:r>
            <a:r>
              <a:rPr lang="en-US" sz="1800" dirty="0">
                <a:latin typeface="+mn-lt"/>
                <a:ea typeface="Baskerville" panose="02020502070401020303" pitchFamily="18" charset="0"/>
              </a:rPr>
              <a:t> and </a:t>
            </a:r>
            <a:r>
              <a:rPr lang="en-US" sz="1800" i="1" dirty="0">
                <a:latin typeface="+mn-lt"/>
                <a:ea typeface="Baskerville" panose="02020502070401020303" pitchFamily="18" charset="0"/>
              </a:rPr>
              <a:t>Transmittivity</a:t>
            </a:r>
            <a:r>
              <a:rPr lang="en-US" sz="1800" dirty="0">
                <a:latin typeface="+mn-lt"/>
                <a:ea typeface="Baskerville" panose="02020502070401020303" pitchFamily="18" charset="0"/>
              </a:rPr>
              <a:t> of s-polarization and p-polarization are </a:t>
            </a:r>
            <a:r>
              <a:rPr lang="en-US" sz="1800" b="1" dirty="0">
                <a:latin typeface="+mn-lt"/>
                <a:ea typeface="Baskerville" panose="02020502070401020303" pitchFamily="18" charset="0"/>
              </a:rPr>
              <a:t>independent</a:t>
            </a:r>
            <a:r>
              <a:rPr lang="en-US" sz="1800" dirty="0">
                <a:latin typeface="+mn-lt"/>
                <a:ea typeface="Baskerville" panose="02020502070401020303" pitchFamily="18" charset="0"/>
              </a:rPr>
              <a:t> from each other. </a:t>
            </a:r>
          </a:p>
        </p:txBody>
      </p:sp>
      <p:grpSp>
        <p:nvGrpSpPr>
          <p:cNvPr id="20" name="Group 19">
            <a:extLst>
              <a:ext uri="{FF2B5EF4-FFF2-40B4-BE49-F238E27FC236}">
                <a16:creationId xmlns:a16="http://schemas.microsoft.com/office/drawing/2014/main" id="{E30B4910-F167-C745-8AA7-A2358C14E2FB}"/>
              </a:ext>
            </a:extLst>
          </p:cNvPr>
          <p:cNvGrpSpPr/>
          <p:nvPr/>
        </p:nvGrpSpPr>
        <p:grpSpPr>
          <a:xfrm>
            <a:off x="4468421" y="1446399"/>
            <a:ext cx="4041338" cy="3461844"/>
            <a:chOff x="4431649" y="1071456"/>
            <a:chExt cx="4041338" cy="3461844"/>
          </a:xfrm>
        </p:grpSpPr>
        <p:pic>
          <p:nvPicPr>
            <p:cNvPr id="21" name="Picture 2" descr="Reflection &amp; Refraction of Light Tutorial">
              <a:extLst>
                <a:ext uri="{FF2B5EF4-FFF2-40B4-BE49-F238E27FC236}">
                  <a16:creationId xmlns:a16="http://schemas.microsoft.com/office/drawing/2014/main" id="{45DB88D2-4BAA-064E-AF83-BCAD8F1EE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649" y="1445718"/>
              <a:ext cx="4041338" cy="30875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7F4921-9D09-0C4F-8E9F-0C1DB843882F}"/>
                    </a:ext>
                  </a:extLst>
                </p:cNvPr>
                <p:cNvSpPr txBox="1"/>
                <p:nvPr/>
              </p:nvSpPr>
              <p:spPr>
                <a:xfrm>
                  <a:off x="5683514" y="1402299"/>
                  <a:ext cx="2292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E57F4921-9D09-0C4F-8E9F-0C1DB843882F}"/>
                    </a:ext>
                  </a:extLst>
                </p:cNvPr>
                <p:cNvSpPr txBox="1">
                  <a:spLocks noRot="1" noChangeAspect="1" noMove="1" noResize="1" noEditPoints="1" noAdjustHandles="1" noChangeArrowheads="1" noChangeShapeType="1" noTextEdit="1"/>
                </p:cNvSpPr>
                <p:nvPr/>
              </p:nvSpPr>
              <p:spPr>
                <a:xfrm>
                  <a:off x="5683514" y="1402299"/>
                  <a:ext cx="229229" cy="246221"/>
                </a:xfrm>
                <a:prstGeom prst="rect">
                  <a:avLst/>
                </a:prstGeom>
                <a:blipFill>
                  <a:blip r:embed="rId8"/>
                  <a:stretch>
                    <a:fillRect l="-26316" r="-26316" b="-2000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2E098B6-EE47-B840-A2B6-2F8003DD7E4C}"/>
                </a:ext>
              </a:extLst>
            </p:cNvPr>
            <p:cNvCxnSpPr>
              <a:cxnSpLocks/>
            </p:cNvCxnSpPr>
            <p:nvPr/>
          </p:nvCxnSpPr>
          <p:spPr bwMode="auto">
            <a:xfrm flipV="1">
              <a:off x="5855551" y="1369942"/>
              <a:ext cx="237537"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C7931E-62C1-B74E-8FD4-3EF5F7EAFD3D}"/>
                    </a:ext>
                  </a:extLst>
                </p:cNvPr>
                <p:cNvSpPr txBox="1"/>
                <p:nvPr/>
              </p:nvSpPr>
              <p:spPr>
                <a:xfrm>
                  <a:off x="5547599" y="1093693"/>
                  <a:ext cx="426720"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24" name="TextBox 23">
                  <a:extLst>
                    <a:ext uri="{FF2B5EF4-FFF2-40B4-BE49-F238E27FC236}">
                      <a16:creationId xmlns:a16="http://schemas.microsoft.com/office/drawing/2014/main" id="{74C7931E-62C1-B74E-8FD4-3EF5F7EAFD3D}"/>
                    </a:ext>
                  </a:extLst>
                </p:cNvPr>
                <p:cNvSpPr txBox="1">
                  <a:spLocks noRot="1" noChangeAspect="1" noMove="1" noResize="1" noEditPoints="1" noAdjustHandles="1" noChangeArrowheads="1" noChangeShapeType="1" noTextEdit="1"/>
                </p:cNvSpPr>
                <p:nvPr/>
              </p:nvSpPr>
              <p:spPr>
                <a:xfrm>
                  <a:off x="5547599" y="1093693"/>
                  <a:ext cx="426720" cy="336374"/>
                </a:xfrm>
                <a:prstGeom prst="rect">
                  <a:avLst/>
                </a:prstGeom>
                <a:blipFill>
                  <a:blip r:embed="rId9"/>
                  <a:stretch>
                    <a:fillRect l="-11429" t="-3571" r="-8571" b="-1428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8C6F235-6428-7A45-A83A-30F9A8E788A1}"/>
                </a:ext>
              </a:extLst>
            </p:cNvPr>
            <p:cNvCxnSpPr>
              <a:cxnSpLocks/>
            </p:cNvCxnSpPr>
            <p:nvPr/>
          </p:nvCxnSpPr>
          <p:spPr bwMode="auto">
            <a:xfrm flipH="1" flipV="1">
              <a:off x="6626268" y="1853852"/>
              <a:ext cx="271031" cy="1134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285CE5E-7C43-5245-9FCF-94CE9D454F48}"/>
                    </a:ext>
                  </a:extLst>
                </p:cNvPr>
                <p:cNvSpPr txBox="1"/>
                <p:nvPr/>
              </p:nvSpPr>
              <p:spPr>
                <a:xfrm>
                  <a:off x="6093088" y="1071456"/>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26" name="TextBox 25">
                  <a:extLst>
                    <a:ext uri="{FF2B5EF4-FFF2-40B4-BE49-F238E27FC236}">
                      <a16:creationId xmlns:a16="http://schemas.microsoft.com/office/drawing/2014/main" id="{7285CE5E-7C43-5245-9FCF-94CE9D454F48}"/>
                    </a:ext>
                  </a:extLst>
                </p:cNvPr>
                <p:cNvSpPr txBox="1">
                  <a:spLocks noRot="1" noChangeAspect="1" noMove="1" noResize="1" noEditPoints="1" noAdjustHandles="1" noChangeArrowheads="1" noChangeShapeType="1" noTextEdit="1"/>
                </p:cNvSpPr>
                <p:nvPr/>
              </p:nvSpPr>
              <p:spPr>
                <a:xfrm>
                  <a:off x="6093088" y="1071456"/>
                  <a:ext cx="426720" cy="366832"/>
                </a:xfrm>
                <a:prstGeom prst="rect">
                  <a:avLst/>
                </a:prstGeom>
                <a:blipFill>
                  <a:blip r:embed="rId10"/>
                  <a:stretch>
                    <a:fillRect l="-11429" t="-3333" r="-857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03E724-3461-3545-98C0-698E7C84C64E}"/>
                    </a:ext>
                  </a:extLst>
                </p:cNvPr>
                <p:cNvSpPr txBox="1"/>
                <p:nvPr/>
              </p:nvSpPr>
              <p:spPr>
                <a:xfrm>
                  <a:off x="6897299" y="1956453"/>
                  <a:ext cx="456728"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27" name="TextBox 26">
                  <a:extLst>
                    <a:ext uri="{FF2B5EF4-FFF2-40B4-BE49-F238E27FC236}">
                      <a16:creationId xmlns:a16="http://schemas.microsoft.com/office/drawing/2014/main" id="{6C03E724-3461-3545-98C0-698E7C84C64E}"/>
                    </a:ext>
                  </a:extLst>
                </p:cNvPr>
                <p:cNvSpPr txBox="1">
                  <a:spLocks noRot="1" noChangeAspect="1" noMove="1" noResize="1" noEditPoints="1" noAdjustHandles="1" noChangeArrowheads="1" noChangeShapeType="1" noTextEdit="1"/>
                </p:cNvSpPr>
                <p:nvPr/>
              </p:nvSpPr>
              <p:spPr>
                <a:xfrm>
                  <a:off x="6897299" y="1956453"/>
                  <a:ext cx="456728" cy="336374"/>
                </a:xfrm>
                <a:prstGeom prst="rect">
                  <a:avLst/>
                </a:prstGeom>
                <a:blipFill>
                  <a:blip r:embed="rId11"/>
                  <a:stretch>
                    <a:fillRect l="-10811" t="-3571" r="-1081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0192242-5A9D-8749-95BE-6968A94CEB00}"/>
                    </a:ext>
                  </a:extLst>
                </p:cNvPr>
                <p:cNvSpPr txBox="1"/>
                <p:nvPr/>
              </p:nvSpPr>
              <p:spPr>
                <a:xfrm>
                  <a:off x="6795210" y="1831189"/>
                  <a:ext cx="2292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8" name="TextBox 27">
                  <a:extLst>
                    <a:ext uri="{FF2B5EF4-FFF2-40B4-BE49-F238E27FC236}">
                      <a16:creationId xmlns:a16="http://schemas.microsoft.com/office/drawing/2014/main" id="{50192242-5A9D-8749-95BE-6968A94CEB00}"/>
                    </a:ext>
                  </a:extLst>
                </p:cNvPr>
                <p:cNvSpPr txBox="1">
                  <a:spLocks noRot="1" noChangeAspect="1" noMove="1" noResize="1" noEditPoints="1" noAdjustHandles="1" noChangeArrowheads="1" noChangeShapeType="1" noTextEdit="1"/>
                </p:cNvSpPr>
                <p:nvPr/>
              </p:nvSpPr>
              <p:spPr>
                <a:xfrm>
                  <a:off x="6795210" y="1831189"/>
                  <a:ext cx="229230" cy="246221"/>
                </a:xfrm>
                <a:prstGeom prst="rect">
                  <a:avLst/>
                </a:prstGeom>
                <a:blipFill>
                  <a:blip r:embed="rId12"/>
                  <a:stretch>
                    <a:fillRect l="-27778" r="-277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371C01-BD7B-3043-B055-0E4861FD4C91}"/>
                    </a:ext>
                  </a:extLst>
                </p:cNvPr>
                <p:cNvSpPr txBox="1"/>
                <p:nvPr/>
              </p:nvSpPr>
              <p:spPr>
                <a:xfrm>
                  <a:off x="6566846" y="1445718"/>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29" name="TextBox 28">
                  <a:extLst>
                    <a:ext uri="{FF2B5EF4-FFF2-40B4-BE49-F238E27FC236}">
                      <a16:creationId xmlns:a16="http://schemas.microsoft.com/office/drawing/2014/main" id="{97371C01-BD7B-3043-B055-0E4861FD4C91}"/>
                    </a:ext>
                  </a:extLst>
                </p:cNvPr>
                <p:cNvSpPr txBox="1">
                  <a:spLocks noRot="1" noChangeAspect="1" noMove="1" noResize="1" noEditPoints="1" noAdjustHandles="1" noChangeArrowheads="1" noChangeShapeType="1" noTextEdit="1"/>
                </p:cNvSpPr>
                <p:nvPr/>
              </p:nvSpPr>
              <p:spPr>
                <a:xfrm>
                  <a:off x="6566846" y="1445718"/>
                  <a:ext cx="456728" cy="366832"/>
                </a:xfrm>
                <a:prstGeom prst="rect">
                  <a:avLst/>
                </a:prstGeom>
                <a:blipFill>
                  <a:blip r:embed="rId13"/>
                  <a:stretch>
                    <a:fillRect l="-8108" t="-3333" r="-1081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D9DBE9-7DAC-A546-9388-185A4C4EAE17}"/>
                    </a:ext>
                  </a:extLst>
                </p:cNvPr>
                <p:cNvSpPr txBox="1"/>
                <p:nvPr/>
              </p:nvSpPr>
              <p:spPr>
                <a:xfrm>
                  <a:off x="6556896" y="3529208"/>
                  <a:ext cx="2292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1" name="TextBox 30">
                  <a:extLst>
                    <a:ext uri="{FF2B5EF4-FFF2-40B4-BE49-F238E27FC236}">
                      <a16:creationId xmlns:a16="http://schemas.microsoft.com/office/drawing/2014/main" id="{E4D9DBE9-7DAC-A546-9388-185A4C4EAE17}"/>
                    </a:ext>
                  </a:extLst>
                </p:cNvPr>
                <p:cNvSpPr txBox="1">
                  <a:spLocks noRot="1" noChangeAspect="1" noMove="1" noResize="1" noEditPoints="1" noAdjustHandles="1" noChangeArrowheads="1" noChangeShapeType="1" noTextEdit="1"/>
                </p:cNvSpPr>
                <p:nvPr/>
              </p:nvSpPr>
              <p:spPr>
                <a:xfrm>
                  <a:off x="6556896" y="3529208"/>
                  <a:ext cx="229230" cy="246221"/>
                </a:xfrm>
                <a:prstGeom prst="rect">
                  <a:avLst/>
                </a:prstGeom>
                <a:blipFill>
                  <a:blip r:embed="rId14"/>
                  <a:stretch>
                    <a:fillRect l="-26316" r="-21053" b="-25000"/>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B3AB5889-2F06-D54B-B48A-36727F9D414C}"/>
                </a:ext>
              </a:extLst>
            </p:cNvPr>
            <p:cNvCxnSpPr>
              <a:cxnSpLocks/>
            </p:cNvCxnSpPr>
            <p:nvPr/>
          </p:nvCxnSpPr>
          <p:spPr bwMode="auto">
            <a:xfrm rot="-540000" flipV="1">
              <a:off x="6671511" y="3601733"/>
              <a:ext cx="352063" cy="316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B4A938A-0465-F142-A207-52700B36CCE8}"/>
                    </a:ext>
                  </a:extLst>
                </p:cNvPr>
                <p:cNvSpPr txBox="1"/>
                <p:nvPr/>
              </p:nvSpPr>
              <p:spPr>
                <a:xfrm>
                  <a:off x="7023574" y="3390974"/>
                  <a:ext cx="439864"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33" name="TextBox 32">
                  <a:extLst>
                    <a:ext uri="{FF2B5EF4-FFF2-40B4-BE49-F238E27FC236}">
                      <a16:creationId xmlns:a16="http://schemas.microsoft.com/office/drawing/2014/main" id="{FB4A938A-0465-F142-A207-52700B36CCE8}"/>
                    </a:ext>
                  </a:extLst>
                </p:cNvPr>
                <p:cNvSpPr txBox="1">
                  <a:spLocks noRot="1" noChangeAspect="1" noMove="1" noResize="1" noEditPoints="1" noAdjustHandles="1" noChangeArrowheads="1" noChangeShapeType="1" noTextEdit="1"/>
                </p:cNvSpPr>
                <p:nvPr/>
              </p:nvSpPr>
              <p:spPr>
                <a:xfrm>
                  <a:off x="7023574" y="3390974"/>
                  <a:ext cx="439864" cy="366832"/>
                </a:xfrm>
                <a:prstGeom prst="rect">
                  <a:avLst/>
                </a:prstGeom>
                <a:blipFill>
                  <a:blip r:embed="rId15"/>
                  <a:stretch>
                    <a:fillRect l="-8333" t="-3333" r="-1111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759B011-6BAA-6247-8D2A-DA748A80B195}"/>
                    </a:ext>
                  </a:extLst>
                </p:cNvPr>
                <p:cNvSpPr txBox="1"/>
                <p:nvPr/>
              </p:nvSpPr>
              <p:spPr>
                <a:xfrm>
                  <a:off x="6664904" y="3200128"/>
                  <a:ext cx="439864"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𝑠</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39" name="TextBox 38">
                  <a:extLst>
                    <a:ext uri="{FF2B5EF4-FFF2-40B4-BE49-F238E27FC236}">
                      <a16:creationId xmlns:a16="http://schemas.microsoft.com/office/drawing/2014/main" id="{3759B011-6BAA-6247-8D2A-DA748A80B195}"/>
                    </a:ext>
                  </a:extLst>
                </p:cNvPr>
                <p:cNvSpPr txBox="1">
                  <a:spLocks noRot="1" noChangeAspect="1" noMove="1" noResize="1" noEditPoints="1" noAdjustHandles="1" noChangeArrowheads="1" noChangeShapeType="1" noTextEdit="1"/>
                </p:cNvSpPr>
                <p:nvPr/>
              </p:nvSpPr>
              <p:spPr>
                <a:xfrm>
                  <a:off x="6664904" y="3200128"/>
                  <a:ext cx="439864" cy="336374"/>
                </a:xfrm>
                <a:prstGeom prst="rect">
                  <a:avLst/>
                </a:prstGeom>
                <a:blipFill>
                  <a:blip r:embed="rId16"/>
                  <a:stretch>
                    <a:fillRect l="-11111" t="-3571" r="-8333" b="-1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17123576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Derivation of 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2474F65C-D6FE-164C-9882-8DA7F23E6E2D}"/>
              </a:ext>
            </a:extLst>
          </p:cNvPr>
          <p:cNvSpPr txBox="1"/>
          <p:nvPr/>
        </p:nvSpPr>
        <p:spPr>
          <a:xfrm>
            <a:off x="4863960" y="3174970"/>
            <a:ext cx="1471878" cy="369332"/>
          </a:xfrm>
          <a:prstGeom prst="rect">
            <a:avLst/>
          </a:prstGeom>
          <a:noFill/>
        </p:spPr>
        <p:txBody>
          <a:bodyPr wrap="none" rtlCol="0">
            <a:spAutoFit/>
          </a:bodyPr>
          <a:lstStyle/>
          <a:p>
            <a:r>
              <a:rPr lang="en-US" sz="1800" dirty="0">
                <a:latin typeface="Baskerville" panose="02020502070401020303" pitchFamily="18" charset="0"/>
                <a:ea typeface="Baskerville" panose="02020502070401020303" pitchFamily="18" charset="0"/>
              </a:rPr>
              <a:t>Incident field:</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0972267-0443-3445-8D7B-47EC81AADD16}"/>
                  </a:ext>
                </a:extLst>
              </p:cNvPr>
              <p:cNvSpPr/>
              <p:nvPr/>
            </p:nvSpPr>
            <p:spPr>
              <a:xfrm>
                <a:off x="6282397" y="3116242"/>
                <a:ext cx="1904624"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i="0" smtClean="0">
                              <a:latin typeface="Cambria Math" panose="02040503050406030204" pitchFamily="18" charset="0"/>
                              <a:ea typeface="Cambria Math" panose="02040503050406030204" pitchFamily="18" charset="0"/>
                            </a:rPr>
                            <m:t>cos</m:t>
                          </m:r>
                        </m:fName>
                        <m:e>
                          <m:sSub>
                            <m:sSubPr>
                              <m:ctrlPr>
                                <a:rPr lang="en-GB" sz="180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oMath>
                  </m:oMathPara>
                </a14:m>
                <a:endParaRPr lang="en-US" sz="1800" dirty="0"/>
              </a:p>
            </p:txBody>
          </p:sp>
        </mc:Choice>
        <mc:Fallback xmlns="">
          <p:sp>
            <p:nvSpPr>
              <p:cNvPr id="22" name="Rectangle 21">
                <a:extLst>
                  <a:ext uri="{FF2B5EF4-FFF2-40B4-BE49-F238E27FC236}">
                    <a16:creationId xmlns:a16="http://schemas.microsoft.com/office/drawing/2014/main" id="{50972267-0443-3445-8D7B-47EC81AADD16}"/>
                  </a:ext>
                </a:extLst>
              </p:cNvPr>
              <p:cNvSpPr>
                <a:spLocks noRot="1" noChangeAspect="1" noMove="1" noResize="1" noEditPoints="1" noAdjustHandles="1" noChangeArrowheads="1" noChangeShapeType="1" noTextEdit="1"/>
              </p:cNvSpPr>
              <p:nvPr/>
            </p:nvSpPr>
            <p:spPr>
              <a:xfrm>
                <a:off x="6282397" y="3116242"/>
                <a:ext cx="1904624" cy="459165"/>
              </a:xfrm>
              <a:prstGeom prst="rect">
                <a:avLst/>
              </a:prstGeom>
              <a:blipFill>
                <a:blip r:embed="rId3"/>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B89E21B3-4385-FA4C-ABEC-26071421EF8F}"/>
                  </a:ext>
                </a:extLst>
              </p:cNvPr>
              <p:cNvSpPr/>
              <p:nvPr/>
            </p:nvSpPr>
            <p:spPr>
              <a:xfrm>
                <a:off x="6282397" y="3607901"/>
                <a:ext cx="2047292"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oMath>
                  </m:oMathPara>
                </a14:m>
                <a:endParaRPr lang="en-US" sz="1800" dirty="0"/>
              </a:p>
            </p:txBody>
          </p:sp>
        </mc:Choice>
        <mc:Fallback xmlns="">
          <p:sp>
            <p:nvSpPr>
              <p:cNvPr id="73" name="Rectangle 72">
                <a:extLst>
                  <a:ext uri="{FF2B5EF4-FFF2-40B4-BE49-F238E27FC236}">
                    <a16:creationId xmlns:a16="http://schemas.microsoft.com/office/drawing/2014/main" id="{B89E21B3-4385-FA4C-ABEC-26071421EF8F}"/>
                  </a:ext>
                </a:extLst>
              </p:cNvPr>
              <p:cNvSpPr>
                <a:spLocks noRot="1" noChangeAspect="1" noMove="1" noResize="1" noEditPoints="1" noAdjustHandles="1" noChangeArrowheads="1" noChangeShapeType="1" noTextEdit="1"/>
              </p:cNvSpPr>
              <p:nvPr/>
            </p:nvSpPr>
            <p:spPr>
              <a:xfrm>
                <a:off x="6282397" y="3607901"/>
                <a:ext cx="2047292" cy="459165"/>
              </a:xfrm>
              <a:prstGeom prst="rect">
                <a:avLst/>
              </a:prstGeom>
              <a:blipFill>
                <a:blip r:embed="rId4"/>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C29267E3-67A6-104B-B28F-3871035BA9BE}"/>
                  </a:ext>
                </a:extLst>
              </p:cNvPr>
              <p:cNvSpPr/>
              <p:nvPr/>
            </p:nvSpPr>
            <p:spPr>
              <a:xfrm>
                <a:off x="6268747" y="4272836"/>
                <a:ext cx="2137765"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i="0" smtClean="0">
                              <a:latin typeface="Cambria Math" panose="02040503050406030204" pitchFamily="18" charset="0"/>
                              <a:ea typeface="Cambria Math" panose="02040503050406030204" pitchFamily="18" charset="0"/>
                            </a:rPr>
                            <m:t>cos</m:t>
                          </m:r>
                        </m:fName>
                        <m:e>
                          <m:sSub>
                            <m:sSubPr>
                              <m:ctrlPr>
                                <a:rPr lang="en-GB" sz="180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oMath>
                  </m:oMathPara>
                </a14:m>
                <a:endParaRPr lang="en-US" sz="1800" dirty="0"/>
              </a:p>
            </p:txBody>
          </p:sp>
        </mc:Choice>
        <mc:Fallback xmlns="">
          <p:sp>
            <p:nvSpPr>
              <p:cNvPr id="76" name="Rectangle 75">
                <a:extLst>
                  <a:ext uri="{FF2B5EF4-FFF2-40B4-BE49-F238E27FC236}">
                    <a16:creationId xmlns:a16="http://schemas.microsoft.com/office/drawing/2014/main" id="{C29267E3-67A6-104B-B28F-3871035BA9BE}"/>
                  </a:ext>
                </a:extLst>
              </p:cNvPr>
              <p:cNvSpPr>
                <a:spLocks noRot="1" noChangeAspect="1" noMove="1" noResize="1" noEditPoints="1" noAdjustHandles="1" noChangeArrowheads="1" noChangeShapeType="1" noTextEdit="1"/>
              </p:cNvSpPr>
              <p:nvPr/>
            </p:nvSpPr>
            <p:spPr>
              <a:xfrm>
                <a:off x="6268747" y="4272836"/>
                <a:ext cx="2137765" cy="459165"/>
              </a:xfrm>
              <a:prstGeom prst="rect">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3972DD40-3C02-2E4F-82E8-9595918588EE}"/>
                  </a:ext>
                </a:extLst>
              </p:cNvPr>
              <p:cNvSpPr/>
              <p:nvPr/>
            </p:nvSpPr>
            <p:spPr>
              <a:xfrm>
                <a:off x="6278812" y="4854942"/>
                <a:ext cx="2107307"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𝑟</m:t>
                          </m:r>
                          <m:r>
                            <a:rPr lang="en-GB" sz="1800" i="1">
                              <a:latin typeface="Cambria Math" panose="02040503050406030204" pitchFamily="18" charset="0"/>
                            </a:rPr>
                            <m:t>)</m:t>
                          </m:r>
                        </m:sup>
                      </m:sSubSup>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oMath>
                  </m:oMathPara>
                </a14:m>
                <a:endParaRPr lang="en-US" sz="1800" dirty="0"/>
              </a:p>
            </p:txBody>
          </p:sp>
        </mc:Choice>
        <mc:Fallback xmlns="">
          <p:sp>
            <p:nvSpPr>
              <p:cNvPr id="77" name="Rectangle 76">
                <a:extLst>
                  <a:ext uri="{FF2B5EF4-FFF2-40B4-BE49-F238E27FC236}">
                    <a16:creationId xmlns:a16="http://schemas.microsoft.com/office/drawing/2014/main" id="{3972DD40-3C02-2E4F-82E8-9595918588EE}"/>
                  </a:ext>
                </a:extLst>
              </p:cNvPr>
              <p:cNvSpPr>
                <a:spLocks noRot="1" noChangeAspect="1" noMove="1" noResize="1" noEditPoints="1" noAdjustHandles="1" noChangeArrowheads="1" noChangeShapeType="1" noTextEdit="1"/>
              </p:cNvSpPr>
              <p:nvPr/>
            </p:nvSpPr>
            <p:spPr>
              <a:xfrm>
                <a:off x="6278812" y="4854942"/>
                <a:ext cx="2107307" cy="459165"/>
              </a:xfrm>
              <a:prstGeom prst="rect">
                <a:avLst/>
              </a:prstGeom>
              <a:blipFill>
                <a:blip r:embed="rId6"/>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C5F6252D-9ACB-5749-9697-C9DDED583532}"/>
                  </a:ext>
                </a:extLst>
              </p:cNvPr>
              <p:cNvSpPr/>
              <p:nvPr/>
            </p:nvSpPr>
            <p:spPr>
              <a:xfrm>
                <a:off x="6278812" y="5520491"/>
                <a:ext cx="1936235"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cos</m:t>
                          </m:r>
                        </m:fName>
                        <m:e>
                          <m:sSub>
                            <m:sSubPr>
                              <m:ctrlPr>
                                <a:rPr lang="en-GB" sz="180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78" name="Rectangle 77">
                <a:extLst>
                  <a:ext uri="{FF2B5EF4-FFF2-40B4-BE49-F238E27FC236}">
                    <a16:creationId xmlns:a16="http://schemas.microsoft.com/office/drawing/2014/main" id="{C5F6252D-9ACB-5749-9697-C9DDED583532}"/>
                  </a:ext>
                </a:extLst>
              </p:cNvPr>
              <p:cNvSpPr>
                <a:spLocks noRot="1" noChangeAspect="1" noMove="1" noResize="1" noEditPoints="1" noAdjustHandles="1" noChangeArrowheads="1" noChangeShapeType="1" noTextEdit="1"/>
              </p:cNvSpPr>
              <p:nvPr/>
            </p:nvSpPr>
            <p:spPr>
              <a:xfrm>
                <a:off x="6278812" y="5520491"/>
                <a:ext cx="1936235" cy="459165"/>
              </a:xfrm>
              <a:prstGeom prst="rect">
                <a:avLst/>
              </a:prstGeom>
              <a:blipFill>
                <a:blip r:embed="rId7"/>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26F53F8C-F77E-BF44-B3C4-D70B3582B2D5}"/>
                  </a:ext>
                </a:extLst>
              </p:cNvPr>
              <p:cNvSpPr/>
              <p:nvPr/>
            </p:nvSpPr>
            <p:spPr>
              <a:xfrm>
                <a:off x="6294510" y="6097136"/>
                <a:ext cx="2078902"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func>
                        <m:funcPr>
                          <m:ctrlPr>
                            <a:rPr lang="en-GB" sz="180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79" name="Rectangle 78">
                <a:extLst>
                  <a:ext uri="{FF2B5EF4-FFF2-40B4-BE49-F238E27FC236}">
                    <a16:creationId xmlns:a16="http://schemas.microsoft.com/office/drawing/2014/main" id="{26F53F8C-F77E-BF44-B3C4-D70B3582B2D5}"/>
                  </a:ext>
                </a:extLst>
              </p:cNvPr>
              <p:cNvSpPr>
                <a:spLocks noRot="1" noChangeAspect="1" noMove="1" noResize="1" noEditPoints="1" noAdjustHandles="1" noChangeArrowheads="1" noChangeShapeType="1" noTextEdit="1"/>
              </p:cNvSpPr>
              <p:nvPr/>
            </p:nvSpPr>
            <p:spPr>
              <a:xfrm>
                <a:off x="6294510" y="6097136"/>
                <a:ext cx="2078902" cy="459165"/>
              </a:xfrm>
              <a:prstGeom prst="rect">
                <a:avLst/>
              </a:prstGeom>
              <a:blipFill>
                <a:blip r:embed="rId8"/>
                <a:stretch>
                  <a:fillRect b="-2703"/>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B0C1E17B-5631-2F45-A8AD-071C36932D84}"/>
              </a:ext>
            </a:extLst>
          </p:cNvPr>
          <p:cNvSpPr txBox="1"/>
          <p:nvPr/>
        </p:nvSpPr>
        <p:spPr>
          <a:xfrm>
            <a:off x="4767524" y="4354723"/>
            <a:ext cx="1568314" cy="369332"/>
          </a:xfrm>
          <a:prstGeom prst="rect">
            <a:avLst/>
          </a:prstGeom>
          <a:noFill/>
        </p:spPr>
        <p:txBody>
          <a:bodyPr wrap="none" rtlCol="0">
            <a:spAutoFit/>
          </a:bodyPr>
          <a:lstStyle/>
          <a:p>
            <a:r>
              <a:rPr lang="en-US" sz="1800" dirty="0">
                <a:latin typeface="Baskerville" panose="02020502070401020303" pitchFamily="18" charset="0"/>
                <a:ea typeface="Baskerville" panose="02020502070401020303" pitchFamily="18" charset="0"/>
              </a:rPr>
              <a:t>Reflected field:</a:t>
            </a:r>
          </a:p>
        </p:txBody>
      </p:sp>
      <p:sp>
        <p:nvSpPr>
          <p:cNvPr id="81" name="TextBox 80">
            <a:extLst>
              <a:ext uri="{FF2B5EF4-FFF2-40B4-BE49-F238E27FC236}">
                <a16:creationId xmlns:a16="http://schemas.microsoft.com/office/drawing/2014/main" id="{A78E8C39-BE86-B842-A998-DC58879B224D}"/>
              </a:ext>
            </a:extLst>
          </p:cNvPr>
          <p:cNvSpPr txBox="1"/>
          <p:nvPr/>
        </p:nvSpPr>
        <p:spPr>
          <a:xfrm>
            <a:off x="4532406" y="5589344"/>
            <a:ext cx="1600759" cy="369332"/>
          </a:xfrm>
          <a:prstGeom prst="rect">
            <a:avLst/>
          </a:prstGeom>
          <a:noFill/>
        </p:spPr>
        <p:txBody>
          <a:bodyPr wrap="none" rtlCol="0">
            <a:spAutoFit/>
          </a:bodyPr>
          <a:lstStyle/>
          <a:p>
            <a:r>
              <a:rPr lang="en-US" sz="1800" dirty="0">
                <a:latin typeface="Baskerville" panose="02020502070401020303" pitchFamily="18" charset="0"/>
                <a:ea typeface="Baskerville" panose="02020502070401020303" pitchFamily="18" charset="0"/>
              </a:rPr>
              <a:t>Refracted field:</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B30D90D-17CD-3A4E-BDE9-623867DF1204}"/>
                  </a:ext>
                </a:extLst>
              </p:cNvPr>
              <p:cNvSpPr txBox="1"/>
              <p:nvPr/>
            </p:nvSpPr>
            <p:spPr>
              <a:xfrm>
                <a:off x="4704884" y="1587193"/>
                <a:ext cx="4128640" cy="1567160"/>
              </a:xfrm>
              <a:prstGeom prst="rect">
                <a:avLst/>
              </a:prstGeom>
              <a:noFill/>
            </p:spPr>
            <p:txBody>
              <a:bodyPr wrap="square">
                <a:spAutoFit/>
              </a:bodyPr>
              <a:lstStyle/>
              <a:p>
                <a14:m>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oMath>
                </a14:m>
                <a:r>
                  <a:rPr lang="en-US" sz="1800" dirty="0"/>
                  <a:t>,</a:t>
                </a:r>
                <a14:m>
                  <m:oMath xmlns:m="http://schemas.openxmlformats.org/officeDocument/2006/math">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oMath>
                </a14:m>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𝑝</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r>
                      <a:rPr lang="en-GB" sz="1800" i="1">
                        <a:latin typeface="Cambria Math" panose="02040503050406030204" pitchFamily="18" charset="0"/>
                      </a:rPr>
                      <m:t> </m:t>
                    </m:r>
                  </m:oMath>
                </a14:m>
                <a:r>
                  <a:rPr lang="en-US" sz="1800" dirty="0"/>
                  <a:t>represent the incident, reflected and transmitted fields, respectively. Each electric field can be decomposed into x- and z- components.</a:t>
                </a:r>
              </a:p>
              <a:p>
                <a:endParaRPr lang="en-US" sz="1800" dirty="0"/>
              </a:p>
            </p:txBody>
          </p:sp>
        </mc:Choice>
        <mc:Fallback xmlns="">
          <p:sp>
            <p:nvSpPr>
              <p:cNvPr id="46" name="TextBox 45">
                <a:extLst>
                  <a:ext uri="{FF2B5EF4-FFF2-40B4-BE49-F238E27FC236}">
                    <a16:creationId xmlns:a16="http://schemas.microsoft.com/office/drawing/2014/main" id="{1B30D90D-17CD-3A4E-BDE9-623867DF1204}"/>
                  </a:ext>
                </a:extLst>
              </p:cNvPr>
              <p:cNvSpPr txBox="1">
                <a:spLocks noRot="1" noChangeAspect="1" noMove="1" noResize="1" noEditPoints="1" noAdjustHandles="1" noChangeArrowheads="1" noChangeShapeType="1" noTextEdit="1"/>
              </p:cNvSpPr>
              <p:nvPr/>
            </p:nvSpPr>
            <p:spPr>
              <a:xfrm>
                <a:off x="4704884" y="1587193"/>
                <a:ext cx="4128640" cy="1567160"/>
              </a:xfrm>
              <a:prstGeom prst="rect">
                <a:avLst/>
              </a:prstGeom>
              <a:blipFill>
                <a:blip r:embed="rId9"/>
                <a:stretch>
                  <a:fillRect l="-1227"/>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6E77192-7736-3D4D-A70D-3C2225F97367}"/>
              </a:ext>
            </a:extLst>
          </p:cNvPr>
          <p:cNvSpPr txBox="1"/>
          <p:nvPr/>
        </p:nvSpPr>
        <p:spPr>
          <a:xfrm>
            <a:off x="0" y="905596"/>
            <a:ext cx="9143999" cy="461665"/>
          </a:xfrm>
          <a:prstGeom prst="rect">
            <a:avLst/>
          </a:prstGeom>
          <a:noFill/>
        </p:spPr>
        <p:txBody>
          <a:bodyPr wrap="square">
            <a:spAutoFit/>
          </a:bodyPr>
          <a:lstStyle/>
          <a:p>
            <a:pPr algn="ctr"/>
            <a:r>
              <a:rPr lang="en-US" dirty="0"/>
              <a:t>(1) The case of p-polarization </a:t>
            </a:r>
          </a:p>
        </p:txBody>
      </p:sp>
      <p:grpSp>
        <p:nvGrpSpPr>
          <p:cNvPr id="50" name="Group 49">
            <a:extLst>
              <a:ext uri="{FF2B5EF4-FFF2-40B4-BE49-F238E27FC236}">
                <a16:creationId xmlns:a16="http://schemas.microsoft.com/office/drawing/2014/main" id="{B67CD3EA-7168-E64C-8391-839D43707F95}"/>
              </a:ext>
            </a:extLst>
          </p:cNvPr>
          <p:cNvGrpSpPr/>
          <p:nvPr/>
        </p:nvGrpSpPr>
        <p:grpSpPr>
          <a:xfrm>
            <a:off x="268248" y="1913062"/>
            <a:ext cx="4041338" cy="3413177"/>
            <a:chOff x="4431649" y="1120123"/>
            <a:chExt cx="4041338" cy="3413177"/>
          </a:xfrm>
        </p:grpSpPr>
        <p:pic>
          <p:nvPicPr>
            <p:cNvPr id="51" name="Picture 2" descr="Reflection &amp; Refraction of Light Tutorial">
              <a:extLst>
                <a:ext uri="{FF2B5EF4-FFF2-40B4-BE49-F238E27FC236}">
                  <a16:creationId xmlns:a16="http://schemas.microsoft.com/office/drawing/2014/main" id="{4170AC80-2EE3-A941-9F68-FA12556713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1649" y="1445718"/>
              <a:ext cx="4041338" cy="308758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4D85D61C-8CBF-BA48-8EDD-7A0EE750C783}"/>
                </a:ext>
              </a:extLst>
            </p:cNvPr>
            <p:cNvCxnSpPr>
              <a:cxnSpLocks/>
            </p:cNvCxnSpPr>
            <p:nvPr/>
          </p:nvCxnSpPr>
          <p:spPr bwMode="auto">
            <a:xfrm flipV="1">
              <a:off x="5830499" y="1458244"/>
              <a:ext cx="237537"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C7744E3C-3862-CE4C-8A3E-92185324C493}"/>
                </a:ext>
              </a:extLst>
            </p:cNvPr>
            <p:cNvCxnSpPr>
              <a:cxnSpLocks/>
            </p:cNvCxnSpPr>
            <p:nvPr/>
          </p:nvCxnSpPr>
          <p:spPr bwMode="auto">
            <a:xfrm flipH="1" flipV="1">
              <a:off x="6626268" y="1853852"/>
              <a:ext cx="271031" cy="1134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B64AD7F-E3D1-4849-89AF-955E7C2BD20B}"/>
                    </a:ext>
                  </a:extLst>
                </p:cNvPr>
                <p:cNvSpPr txBox="1"/>
                <p:nvPr/>
              </p:nvSpPr>
              <p:spPr>
                <a:xfrm>
                  <a:off x="6013174" y="1120123"/>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54" name="TextBox 53">
                  <a:extLst>
                    <a:ext uri="{FF2B5EF4-FFF2-40B4-BE49-F238E27FC236}">
                      <a16:creationId xmlns:a16="http://schemas.microsoft.com/office/drawing/2014/main" id="{8B64AD7F-E3D1-4849-89AF-955E7C2BD20B}"/>
                    </a:ext>
                  </a:extLst>
                </p:cNvPr>
                <p:cNvSpPr txBox="1">
                  <a:spLocks noRot="1" noChangeAspect="1" noMove="1" noResize="1" noEditPoints="1" noAdjustHandles="1" noChangeArrowheads="1" noChangeShapeType="1" noTextEdit="1"/>
                </p:cNvSpPr>
                <p:nvPr/>
              </p:nvSpPr>
              <p:spPr>
                <a:xfrm>
                  <a:off x="6013174" y="1120123"/>
                  <a:ext cx="426720" cy="366832"/>
                </a:xfrm>
                <a:prstGeom prst="rect">
                  <a:avLst/>
                </a:prstGeom>
                <a:blipFill>
                  <a:blip r:embed="rId11"/>
                  <a:stretch>
                    <a:fillRect l="-11429" t="-3333" r="-857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D931B03-919B-D844-9106-04F1356BEEAD}"/>
                    </a:ext>
                  </a:extLst>
                </p:cNvPr>
                <p:cNvSpPr txBox="1"/>
                <p:nvPr/>
              </p:nvSpPr>
              <p:spPr>
                <a:xfrm>
                  <a:off x="6566846" y="1445718"/>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55" name="TextBox 54">
                  <a:extLst>
                    <a:ext uri="{FF2B5EF4-FFF2-40B4-BE49-F238E27FC236}">
                      <a16:creationId xmlns:a16="http://schemas.microsoft.com/office/drawing/2014/main" id="{4D931B03-919B-D844-9106-04F1356BEEAD}"/>
                    </a:ext>
                  </a:extLst>
                </p:cNvPr>
                <p:cNvSpPr txBox="1">
                  <a:spLocks noRot="1" noChangeAspect="1" noMove="1" noResize="1" noEditPoints="1" noAdjustHandles="1" noChangeArrowheads="1" noChangeShapeType="1" noTextEdit="1"/>
                </p:cNvSpPr>
                <p:nvPr/>
              </p:nvSpPr>
              <p:spPr>
                <a:xfrm>
                  <a:off x="6566846" y="1445718"/>
                  <a:ext cx="456728" cy="366832"/>
                </a:xfrm>
                <a:prstGeom prst="rect">
                  <a:avLst/>
                </a:prstGeom>
                <a:blipFill>
                  <a:blip r:embed="rId12"/>
                  <a:stretch>
                    <a:fillRect l="-10811" t="-3448" r="-8108" b="-20690"/>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3FC1C608-58D6-1E4D-A205-B1E283CA77A4}"/>
                </a:ext>
              </a:extLst>
            </p:cNvPr>
            <p:cNvCxnSpPr>
              <a:cxnSpLocks/>
            </p:cNvCxnSpPr>
            <p:nvPr/>
          </p:nvCxnSpPr>
          <p:spPr bwMode="auto">
            <a:xfrm rot="-540000" flipV="1">
              <a:off x="6671511" y="3601733"/>
              <a:ext cx="352063" cy="316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222264B-5D8C-9B41-95A9-4E8C01860BD4}"/>
                    </a:ext>
                  </a:extLst>
                </p:cNvPr>
                <p:cNvSpPr txBox="1"/>
                <p:nvPr/>
              </p:nvSpPr>
              <p:spPr>
                <a:xfrm>
                  <a:off x="7023574" y="3390974"/>
                  <a:ext cx="439864"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63" name="TextBox 62">
                  <a:extLst>
                    <a:ext uri="{FF2B5EF4-FFF2-40B4-BE49-F238E27FC236}">
                      <a16:creationId xmlns:a16="http://schemas.microsoft.com/office/drawing/2014/main" id="{5222264B-5D8C-9B41-95A9-4E8C01860BD4}"/>
                    </a:ext>
                  </a:extLst>
                </p:cNvPr>
                <p:cNvSpPr txBox="1">
                  <a:spLocks noRot="1" noChangeAspect="1" noMove="1" noResize="1" noEditPoints="1" noAdjustHandles="1" noChangeArrowheads="1" noChangeShapeType="1" noTextEdit="1"/>
                </p:cNvSpPr>
                <p:nvPr/>
              </p:nvSpPr>
              <p:spPr>
                <a:xfrm>
                  <a:off x="7023574" y="3390974"/>
                  <a:ext cx="439864" cy="366832"/>
                </a:xfrm>
                <a:prstGeom prst="rect">
                  <a:avLst/>
                </a:prstGeom>
                <a:blipFill>
                  <a:blip r:embed="rId13"/>
                  <a:stretch>
                    <a:fillRect l="-11429" t="-3333" r="-11429" b="-1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2BAA888-2723-8744-979E-6A1CEDC8F190}"/>
                  </a:ext>
                </a:extLst>
              </p:cNvPr>
              <p:cNvSpPr txBox="1"/>
              <p:nvPr/>
            </p:nvSpPr>
            <p:spPr>
              <a:xfrm>
                <a:off x="3667357" y="356649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xmlns="">
          <p:sp>
            <p:nvSpPr>
              <p:cNvPr id="64" name="TextBox 63">
                <a:extLst>
                  <a:ext uri="{FF2B5EF4-FFF2-40B4-BE49-F238E27FC236}">
                    <a16:creationId xmlns:a16="http://schemas.microsoft.com/office/drawing/2014/main" id="{B2BAA888-2723-8744-979E-6A1CEDC8F190}"/>
                  </a:ext>
                </a:extLst>
              </p:cNvPr>
              <p:cNvSpPr txBox="1">
                <a:spLocks noRot="1" noChangeAspect="1" noMove="1" noResize="1" noEditPoints="1" noAdjustHandles="1" noChangeArrowheads="1" noChangeShapeType="1" noTextEdit="1"/>
              </p:cNvSpPr>
              <p:nvPr/>
            </p:nvSpPr>
            <p:spPr>
              <a:xfrm>
                <a:off x="3667357" y="3566493"/>
                <a:ext cx="188128" cy="276999"/>
              </a:xfrm>
              <a:prstGeom prst="rect">
                <a:avLst/>
              </a:prstGeom>
              <a:blipFill>
                <a:blip r:embed="rId14"/>
                <a:stretch>
                  <a:fillRect l="-12500" r="-12500"/>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2F953F2D-8C63-E543-8357-E3A8B2384C38}"/>
              </a:ext>
            </a:extLst>
          </p:cNvPr>
          <p:cNvCxnSpPr>
            <a:endCxn id="64" idx="0"/>
          </p:cNvCxnSpPr>
          <p:nvPr/>
        </p:nvCxnSpPr>
        <p:spPr bwMode="auto">
          <a:xfrm>
            <a:off x="947220" y="3566493"/>
            <a:ext cx="2814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EB8439F4-1C95-7B47-ADC3-A7E180E97A96}"/>
              </a:ext>
            </a:extLst>
          </p:cNvPr>
          <p:cNvCxnSpPr>
            <a:cxnSpLocks/>
          </p:cNvCxnSpPr>
          <p:nvPr/>
        </p:nvCxnSpPr>
        <p:spPr bwMode="auto">
          <a:xfrm>
            <a:off x="2318829" y="2309339"/>
            <a:ext cx="12526" cy="28291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C863F74-C4C0-8C40-8316-AFD71CABEE42}"/>
                  </a:ext>
                </a:extLst>
              </p:cNvPr>
              <p:cNvSpPr txBox="1"/>
              <p:nvPr/>
            </p:nvSpPr>
            <p:spPr>
              <a:xfrm>
                <a:off x="2164043" y="5116821"/>
                <a:ext cx="173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xmlns="">
          <p:sp>
            <p:nvSpPr>
              <p:cNvPr id="67" name="TextBox 66">
                <a:extLst>
                  <a:ext uri="{FF2B5EF4-FFF2-40B4-BE49-F238E27FC236}">
                    <a16:creationId xmlns:a16="http://schemas.microsoft.com/office/drawing/2014/main" id="{5C863F74-C4C0-8C40-8316-AFD71CABEE42}"/>
                  </a:ext>
                </a:extLst>
              </p:cNvPr>
              <p:cNvSpPr txBox="1">
                <a:spLocks noRot="1" noChangeAspect="1" noMove="1" noResize="1" noEditPoints="1" noAdjustHandles="1" noChangeArrowheads="1" noChangeShapeType="1" noTextEdit="1"/>
              </p:cNvSpPr>
              <p:nvPr/>
            </p:nvSpPr>
            <p:spPr>
              <a:xfrm>
                <a:off x="2164043" y="5116821"/>
                <a:ext cx="173894" cy="276999"/>
              </a:xfrm>
              <a:prstGeom prst="rect">
                <a:avLst/>
              </a:prstGeom>
              <a:blipFill>
                <a:blip r:embed="rId15"/>
                <a:stretch>
                  <a:fillRect l="-13333" r="-6667"/>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7C24EB72-0250-F34E-BC60-53FF6504CE6A}"/>
              </a:ext>
            </a:extLst>
          </p:cNvPr>
          <p:cNvCxnSpPr>
            <a:cxnSpLocks/>
          </p:cNvCxnSpPr>
          <p:nvPr/>
        </p:nvCxnSpPr>
        <p:spPr bwMode="auto">
          <a:xfrm>
            <a:off x="1652581" y="2395523"/>
            <a:ext cx="252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9EC08BFB-5371-DB47-9FC3-A7D669BFBF4F}"/>
              </a:ext>
            </a:extLst>
          </p:cNvPr>
          <p:cNvCxnSpPr>
            <a:cxnSpLocks/>
          </p:cNvCxnSpPr>
          <p:nvPr/>
        </p:nvCxnSpPr>
        <p:spPr bwMode="auto">
          <a:xfrm flipV="1">
            <a:off x="1652581" y="2213605"/>
            <a:ext cx="0" cy="18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BB40050A-DCD3-0044-B752-EEF8AC020EC7}"/>
                  </a:ext>
                </a:extLst>
              </p:cNvPr>
              <p:cNvSpPr txBox="1"/>
              <p:nvPr/>
            </p:nvSpPr>
            <p:spPr>
              <a:xfrm>
                <a:off x="1741780" y="2303605"/>
                <a:ext cx="555384" cy="391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𝑥</m:t>
                          </m:r>
                        </m:sub>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bSup>
                    </m:oMath>
                  </m:oMathPara>
                </a14:m>
                <a:endParaRPr lang="en-US" sz="1600" dirty="0"/>
              </a:p>
            </p:txBody>
          </p:sp>
        </mc:Choice>
        <mc:Fallback xmlns="">
          <p:sp>
            <p:nvSpPr>
              <p:cNvPr id="85" name="TextBox 84">
                <a:extLst>
                  <a:ext uri="{FF2B5EF4-FFF2-40B4-BE49-F238E27FC236}">
                    <a16:creationId xmlns:a16="http://schemas.microsoft.com/office/drawing/2014/main" id="{BB40050A-DCD3-0044-B752-EEF8AC020EC7}"/>
                  </a:ext>
                </a:extLst>
              </p:cNvPr>
              <p:cNvSpPr txBox="1">
                <a:spLocks noRot="1" noChangeAspect="1" noMove="1" noResize="1" noEditPoints="1" noAdjustHandles="1" noChangeArrowheads="1" noChangeShapeType="1" noTextEdit="1"/>
              </p:cNvSpPr>
              <p:nvPr/>
            </p:nvSpPr>
            <p:spPr>
              <a:xfrm>
                <a:off x="1741780" y="2303605"/>
                <a:ext cx="555384" cy="39138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9083461-6C0D-8E49-B02F-C4264C792AC8}"/>
                  </a:ext>
                </a:extLst>
              </p:cNvPr>
              <p:cNvSpPr txBox="1"/>
              <p:nvPr/>
            </p:nvSpPr>
            <p:spPr>
              <a:xfrm>
                <a:off x="1257488" y="1904113"/>
                <a:ext cx="555384" cy="3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GB" sz="1600" i="1">
                              <a:latin typeface="Cambria Math" panose="02040503050406030204" pitchFamily="18" charset="0"/>
                            </a:rPr>
                            <m:t>𝐸</m:t>
                          </m:r>
                        </m:e>
                        <m:sub>
                          <m:r>
                            <a:rPr lang="en-GB" sz="1600" b="0" i="1" smtClean="0">
                              <a:latin typeface="Cambria Math" panose="02040503050406030204" pitchFamily="18" charset="0"/>
                            </a:rPr>
                            <m:t>𝑧</m:t>
                          </m:r>
                        </m:sub>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bSup>
                    </m:oMath>
                  </m:oMathPara>
                </a14:m>
                <a:endParaRPr lang="en-US" sz="1600" dirty="0"/>
              </a:p>
            </p:txBody>
          </p:sp>
        </mc:Choice>
        <mc:Fallback xmlns="">
          <p:sp>
            <p:nvSpPr>
              <p:cNvPr id="86" name="TextBox 85">
                <a:extLst>
                  <a:ext uri="{FF2B5EF4-FFF2-40B4-BE49-F238E27FC236}">
                    <a16:creationId xmlns:a16="http://schemas.microsoft.com/office/drawing/2014/main" id="{39083461-6C0D-8E49-B02F-C4264C792AC8}"/>
                  </a:ext>
                </a:extLst>
              </p:cNvPr>
              <p:cNvSpPr txBox="1">
                <a:spLocks noRot="1" noChangeAspect="1" noMove="1" noResize="1" noEditPoints="1" noAdjustHandles="1" noChangeArrowheads="1" noChangeShapeType="1" noTextEdit="1"/>
              </p:cNvSpPr>
              <p:nvPr/>
            </p:nvSpPr>
            <p:spPr>
              <a:xfrm>
                <a:off x="1257488" y="1904113"/>
                <a:ext cx="555384" cy="389337"/>
              </a:xfrm>
              <a:prstGeom prst="rect">
                <a:avLst/>
              </a:prstGeom>
              <a:blipFill>
                <a:blip r:embed="rId1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49FAE0F4-E821-AC41-9BBD-B5E9ECB1D150}"/>
              </a:ext>
            </a:extLst>
          </p:cNvPr>
          <p:cNvCxnSpPr/>
          <p:nvPr/>
        </p:nvCxnSpPr>
        <p:spPr bwMode="auto">
          <a:xfrm>
            <a:off x="1667098" y="2251183"/>
            <a:ext cx="182675"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87" name="Straight Connector 86">
            <a:extLst>
              <a:ext uri="{FF2B5EF4-FFF2-40B4-BE49-F238E27FC236}">
                <a16:creationId xmlns:a16="http://schemas.microsoft.com/office/drawing/2014/main" id="{F7E33C7F-C83E-1745-947B-84776B22CD21}"/>
              </a:ext>
            </a:extLst>
          </p:cNvPr>
          <p:cNvCxnSpPr>
            <a:cxnSpLocks/>
          </p:cNvCxnSpPr>
          <p:nvPr/>
        </p:nvCxnSpPr>
        <p:spPr bwMode="auto">
          <a:xfrm>
            <a:off x="1876913" y="2279894"/>
            <a:ext cx="0" cy="123689"/>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1560021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Derivation of 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696DAD7F-9B4E-3D44-B853-D6C73224A224}"/>
              </a:ext>
            </a:extLst>
          </p:cNvPr>
          <p:cNvSpPr txBox="1"/>
          <p:nvPr/>
        </p:nvSpPr>
        <p:spPr>
          <a:xfrm>
            <a:off x="913317" y="1102748"/>
            <a:ext cx="2383986" cy="400110"/>
          </a:xfrm>
          <a:prstGeom prst="rect">
            <a:avLst/>
          </a:prstGeom>
          <a:noFill/>
        </p:spPr>
        <p:txBody>
          <a:bodyPr wrap="none" rtlCol="0">
            <a:spAutoFit/>
          </a:bodyPr>
          <a:lstStyle/>
          <a:p>
            <a:r>
              <a:rPr lang="en-US" sz="2000" u="sng" dirty="0"/>
              <a:t>Boundary Conditions</a:t>
            </a:r>
          </a:p>
        </p:txBody>
      </p:sp>
      <p:sp>
        <p:nvSpPr>
          <p:cNvPr id="3" name="TextBox 2">
            <a:extLst>
              <a:ext uri="{FF2B5EF4-FFF2-40B4-BE49-F238E27FC236}">
                <a16:creationId xmlns:a16="http://schemas.microsoft.com/office/drawing/2014/main" id="{C5C44880-2BC7-4845-88AF-18D438FAAA98}"/>
              </a:ext>
            </a:extLst>
          </p:cNvPr>
          <p:cNvSpPr txBox="1"/>
          <p:nvPr/>
        </p:nvSpPr>
        <p:spPr>
          <a:xfrm>
            <a:off x="516883" y="1738329"/>
            <a:ext cx="3685147" cy="646331"/>
          </a:xfrm>
          <a:prstGeom prst="rect">
            <a:avLst/>
          </a:prstGeom>
          <a:noFill/>
        </p:spPr>
        <p:txBody>
          <a:bodyPr wrap="square" rtlCol="0">
            <a:spAutoFit/>
          </a:bodyPr>
          <a:lstStyle/>
          <a:p>
            <a:r>
              <a:rPr lang="en-US" sz="1800" dirty="0"/>
              <a:t>1. Tangent components of E-field are continuous across the boundary</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0879469-6150-DD43-87F6-F6F8CD8DEB26}"/>
                  </a:ext>
                </a:extLst>
              </p:cNvPr>
              <p:cNvSpPr/>
              <p:nvPr/>
            </p:nvSpPr>
            <p:spPr>
              <a:xfrm>
                <a:off x="1076844" y="2600364"/>
                <a:ext cx="1969642" cy="428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i="1">
                              <a:latin typeface="Cambria Math" panose="02040503050406030204" pitchFamily="18" charset="0"/>
                            </a:rPr>
                            <m:t>𝑥</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oMath>
                  </m:oMathPara>
                </a14:m>
                <a:endParaRPr lang="en-US" sz="1800" dirty="0"/>
              </a:p>
            </p:txBody>
          </p:sp>
        </mc:Choice>
        <mc:Fallback xmlns="">
          <p:sp>
            <p:nvSpPr>
              <p:cNvPr id="5" name="Rectangle 4">
                <a:extLst>
                  <a:ext uri="{FF2B5EF4-FFF2-40B4-BE49-F238E27FC236}">
                    <a16:creationId xmlns:a16="http://schemas.microsoft.com/office/drawing/2014/main" id="{40879469-6150-DD43-87F6-F6F8CD8DEB26}"/>
                  </a:ext>
                </a:extLst>
              </p:cNvPr>
              <p:cNvSpPr>
                <a:spLocks noRot="1" noChangeAspect="1" noMove="1" noResize="1" noEditPoints="1" noAdjustHandles="1" noChangeArrowheads="1" noChangeShapeType="1" noTextEdit="1"/>
              </p:cNvSpPr>
              <p:nvPr/>
            </p:nvSpPr>
            <p:spPr>
              <a:xfrm>
                <a:off x="1076844" y="2600364"/>
                <a:ext cx="1969642" cy="428707"/>
              </a:xfrm>
              <a:prstGeom prst="rect">
                <a:avLst/>
              </a:prstGeom>
              <a:blipFill>
                <a:blip r:embed="rId3"/>
                <a:stretch>
                  <a:fillRect b="-285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AF17D82A-805D-F740-84EE-44CB48959D5B}"/>
              </a:ext>
            </a:extLst>
          </p:cNvPr>
          <p:cNvSpPr txBox="1"/>
          <p:nvPr/>
        </p:nvSpPr>
        <p:spPr>
          <a:xfrm>
            <a:off x="516883" y="3433228"/>
            <a:ext cx="3685147" cy="646331"/>
          </a:xfrm>
          <a:prstGeom prst="rect">
            <a:avLst/>
          </a:prstGeom>
          <a:noFill/>
        </p:spPr>
        <p:txBody>
          <a:bodyPr wrap="square" rtlCol="0">
            <a:spAutoFit/>
          </a:bodyPr>
          <a:lstStyle/>
          <a:p>
            <a:r>
              <a:rPr lang="en-US" sz="1800" dirty="0"/>
              <a:t>2. Normal components of D-field are continuous across the boundary</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93D82B99-26DB-2A41-AD80-2D0CCFEB8DA3}"/>
                  </a:ext>
                </a:extLst>
              </p:cNvPr>
              <p:cNvSpPr/>
              <p:nvPr/>
            </p:nvSpPr>
            <p:spPr>
              <a:xfrm>
                <a:off x="826110" y="5856048"/>
                <a:ext cx="2648033" cy="426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𝐸</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rPr>
                            <m:t>𝐸</m:t>
                          </m:r>
                        </m:e>
                        <m:sub>
                          <m:r>
                            <a:rPr lang="en-GB" sz="1800" i="1">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2</m:t>
                              </m:r>
                            </m:sub>
                          </m:sSub>
                          <m:r>
                            <a:rPr lang="en-GB" sz="1800" i="1">
                              <a:latin typeface="Cambria Math" panose="02040503050406030204" pitchFamily="18" charset="0"/>
                            </a:rPr>
                            <m:t>𝐸</m:t>
                          </m:r>
                        </m:e>
                        <m:sub>
                          <m:r>
                            <a:rPr lang="en-GB" sz="1800" i="1">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oMath>
                  </m:oMathPara>
                </a14:m>
                <a:endParaRPr lang="en-US" sz="1800" dirty="0"/>
              </a:p>
            </p:txBody>
          </p:sp>
        </mc:Choice>
        <mc:Fallback xmlns="">
          <p:sp>
            <p:nvSpPr>
              <p:cNvPr id="40" name="Rectangle 39">
                <a:extLst>
                  <a:ext uri="{FF2B5EF4-FFF2-40B4-BE49-F238E27FC236}">
                    <a16:creationId xmlns:a16="http://schemas.microsoft.com/office/drawing/2014/main" id="{93D82B99-26DB-2A41-AD80-2D0CCFEB8DA3}"/>
                  </a:ext>
                </a:extLst>
              </p:cNvPr>
              <p:cNvSpPr>
                <a:spLocks noRot="1" noChangeAspect="1" noMove="1" noResize="1" noEditPoints="1" noAdjustHandles="1" noChangeArrowheads="1" noChangeShapeType="1" noTextEdit="1"/>
              </p:cNvSpPr>
              <p:nvPr/>
            </p:nvSpPr>
            <p:spPr>
              <a:xfrm>
                <a:off x="826110" y="5856048"/>
                <a:ext cx="2648033" cy="4263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B7881543-B709-4848-B83E-6F7E080C0E9D}"/>
                  </a:ext>
                </a:extLst>
              </p:cNvPr>
              <p:cNvSpPr/>
              <p:nvPr/>
            </p:nvSpPr>
            <p:spPr>
              <a:xfrm>
                <a:off x="1076844" y="4298721"/>
                <a:ext cx="2010807" cy="426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𝐷</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b="0" i="1" smtClean="0">
                              <a:latin typeface="Cambria Math" panose="02040503050406030204" pitchFamily="18" charset="0"/>
                            </a:rPr>
                            <m:t>𝐷</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𝑟</m:t>
                          </m:r>
                          <m:r>
                            <a:rPr lang="en-GB" sz="1800" i="1">
                              <a:latin typeface="Cambria Math" panose="02040503050406030204" pitchFamily="18" charset="0"/>
                            </a:rPr>
                            <m:t>)</m:t>
                          </m:r>
                        </m:sup>
                      </m:sSubSup>
                      <m:r>
                        <a:rPr lang="en-GB" sz="1800" b="0" i="1" smtClean="0">
                          <a:latin typeface="Cambria Math" panose="02040503050406030204" pitchFamily="18" charset="0"/>
                        </a:rPr>
                        <m:t>=</m:t>
                      </m:r>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𝐷</m:t>
                          </m:r>
                        </m:e>
                        <m:sub>
                          <m:r>
                            <a:rPr lang="en-GB" sz="1800" b="0" i="1" smtClean="0">
                              <a:latin typeface="Cambria Math" panose="02040503050406030204" pitchFamily="18" charset="0"/>
                            </a:rPr>
                            <m:t>𝑧</m:t>
                          </m:r>
                        </m:sub>
                        <m:sup>
                          <m:r>
                            <a:rPr lang="en-GB" sz="1800" i="1">
                              <a:latin typeface="Cambria Math" panose="02040503050406030204" pitchFamily="18" charset="0"/>
                            </a:rPr>
                            <m:t>(</m:t>
                          </m:r>
                          <m:r>
                            <a:rPr lang="en-GB" sz="1800" b="0" i="1" smtClean="0">
                              <a:latin typeface="Cambria Math" panose="02040503050406030204" pitchFamily="18" charset="0"/>
                            </a:rPr>
                            <m:t>𝑡</m:t>
                          </m:r>
                          <m:r>
                            <a:rPr lang="en-GB" sz="1800" i="1">
                              <a:latin typeface="Cambria Math" panose="02040503050406030204" pitchFamily="18" charset="0"/>
                            </a:rPr>
                            <m:t>)</m:t>
                          </m:r>
                        </m:sup>
                      </m:sSubSup>
                    </m:oMath>
                  </m:oMathPara>
                </a14:m>
                <a:endParaRPr lang="en-US" sz="1800" dirty="0"/>
              </a:p>
            </p:txBody>
          </p:sp>
        </mc:Choice>
        <mc:Fallback xmlns="">
          <p:sp>
            <p:nvSpPr>
              <p:cNvPr id="41" name="Rectangle 40">
                <a:extLst>
                  <a:ext uri="{FF2B5EF4-FFF2-40B4-BE49-F238E27FC236}">
                    <a16:creationId xmlns:a16="http://schemas.microsoft.com/office/drawing/2014/main" id="{B7881543-B709-4848-B83E-6F7E080C0E9D}"/>
                  </a:ext>
                </a:extLst>
              </p:cNvPr>
              <p:cNvSpPr>
                <a:spLocks noRot="1" noChangeAspect="1" noMove="1" noResize="1" noEditPoints="1" noAdjustHandles="1" noChangeArrowheads="1" noChangeShapeType="1" noTextEdit="1"/>
              </p:cNvSpPr>
              <p:nvPr/>
            </p:nvSpPr>
            <p:spPr>
              <a:xfrm>
                <a:off x="1076844" y="4298721"/>
                <a:ext cx="2010807" cy="4263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831F-65F9-1949-8ED5-466BFD3D342F}"/>
                  </a:ext>
                </a:extLst>
              </p:cNvPr>
              <p:cNvSpPr txBox="1"/>
              <p:nvPr/>
            </p:nvSpPr>
            <p:spPr>
              <a:xfrm>
                <a:off x="1192946" y="4894853"/>
                <a:ext cx="1655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𝐷</m:t>
                      </m:r>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𝜀</m:t>
                      </m:r>
                      <m:r>
                        <a:rPr lang="en-GB" sz="1800" b="0" i="1" smtClean="0">
                          <a:latin typeface="Cambria Math" panose="02040503050406030204" pitchFamily="18" charset="0"/>
                          <a:ea typeface="Cambria Math" panose="02040503050406030204" pitchFamily="18" charset="0"/>
                        </a:rPr>
                        <m:t>𝐸</m:t>
                      </m:r>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𝑟</m:t>
                          </m:r>
                        </m:sub>
                      </m:sSub>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ea typeface="Cambria Math" panose="02040503050406030204" pitchFamily="18" charset="0"/>
                        </a:rPr>
                        <m:t>𝐸</m:t>
                      </m:r>
                    </m:oMath>
                  </m:oMathPara>
                </a14:m>
                <a:endParaRPr lang="en-US" sz="1800" dirty="0"/>
              </a:p>
            </p:txBody>
          </p:sp>
        </mc:Choice>
        <mc:Fallback xmlns="">
          <p:sp>
            <p:nvSpPr>
              <p:cNvPr id="7" name="TextBox 6">
                <a:extLst>
                  <a:ext uri="{FF2B5EF4-FFF2-40B4-BE49-F238E27FC236}">
                    <a16:creationId xmlns:a16="http://schemas.microsoft.com/office/drawing/2014/main" id="{3D3E831F-65F9-1949-8ED5-466BFD3D342F}"/>
                  </a:ext>
                </a:extLst>
              </p:cNvPr>
              <p:cNvSpPr txBox="1">
                <a:spLocks noRot="1" noChangeAspect="1" noMove="1" noResize="1" noEditPoints="1" noAdjustHandles="1" noChangeArrowheads="1" noChangeShapeType="1" noTextEdit="1"/>
              </p:cNvSpPr>
              <p:nvPr/>
            </p:nvSpPr>
            <p:spPr>
              <a:xfrm>
                <a:off x="1192946" y="4894853"/>
                <a:ext cx="1655390" cy="276999"/>
              </a:xfrm>
              <a:prstGeom prst="rect">
                <a:avLst/>
              </a:prstGeom>
              <a:blipFill>
                <a:blip r:embed="rId6"/>
                <a:stretch>
                  <a:fillRect l="-3053" r="-2290" b="-130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A600D71-0395-D549-8935-3DD76143FC13}"/>
              </a:ext>
            </a:extLst>
          </p:cNvPr>
          <p:cNvSpPr txBox="1"/>
          <p:nvPr/>
        </p:nvSpPr>
        <p:spPr>
          <a:xfrm>
            <a:off x="3046486" y="2641508"/>
            <a:ext cx="453970" cy="369332"/>
          </a:xfrm>
          <a:prstGeom prst="rect">
            <a:avLst/>
          </a:prstGeom>
          <a:noFill/>
        </p:spPr>
        <p:txBody>
          <a:bodyPr wrap="none" rtlCol="0">
            <a:spAutoFit/>
          </a:bodyPr>
          <a:lstStyle/>
          <a:p>
            <a:r>
              <a:rPr lang="en-US" sz="1800" dirty="0"/>
              <a:t>(1)</a:t>
            </a:r>
          </a:p>
        </p:txBody>
      </p:sp>
      <p:sp>
        <p:nvSpPr>
          <p:cNvPr id="49" name="TextBox 48">
            <a:extLst>
              <a:ext uri="{FF2B5EF4-FFF2-40B4-BE49-F238E27FC236}">
                <a16:creationId xmlns:a16="http://schemas.microsoft.com/office/drawing/2014/main" id="{6FB7D445-5B93-5546-9F8B-7823E99A7073}"/>
              </a:ext>
            </a:extLst>
          </p:cNvPr>
          <p:cNvSpPr txBox="1"/>
          <p:nvPr/>
        </p:nvSpPr>
        <p:spPr>
          <a:xfrm>
            <a:off x="3529483" y="5915214"/>
            <a:ext cx="453970" cy="369332"/>
          </a:xfrm>
          <a:prstGeom prst="rect">
            <a:avLst/>
          </a:prstGeom>
          <a:noFill/>
        </p:spPr>
        <p:txBody>
          <a:bodyPr wrap="none" rtlCol="0">
            <a:spAutoFit/>
          </a:bodyPr>
          <a:lstStyle/>
          <a:p>
            <a:r>
              <a:rPr lang="en-US" sz="1800" dirty="0"/>
              <a:t>(2)</a:t>
            </a:r>
          </a:p>
        </p:txBody>
      </p:sp>
      <p:grpSp>
        <p:nvGrpSpPr>
          <p:cNvPr id="118" name="Group 117">
            <a:extLst>
              <a:ext uri="{FF2B5EF4-FFF2-40B4-BE49-F238E27FC236}">
                <a16:creationId xmlns:a16="http://schemas.microsoft.com/office/drawing/2014/main" id="{B5C5999D-6B7E-954A-828D-D186F414CB36}"/>
              </a:ext>
            </a:extLst>
          </p:cNvPr>
          <p:cNvGrpSpPr/>
          <p:nvPr/>
        </p:nvGrpSpPr>
        <p:grpSpPr>
          <a:xfrm>
            <a:off x="4464467" y="1758675"/>
            <a:ext cx="4041338" cy="3413177"/>
            <a:chOff x="4431649" y="1120123"/>
            <a:chExt cx="4041338" cy="3413177"/>
          </a:xfrm>
        </p:grpSpPr>
        <p:pic>
          <p:nvPicPr>
            <p:cNvPr id="119" name="Picture 2" descr="Reflection &amp; Refraction of Light Tutorial">
              <a:extLst>
                <a:ext uri="{FF2B5EF4-FFF2-40B4-BE49-F238E27FC236}">
                  <a16:creationId xmlns:a16="http://schemas.microsoft.com/office/drawing/2014/main" id="{3FB574C3-9E83-2A4C-BF7C-366C70CD9F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649" y="1445718"/>
              <a:ext cx="4041338" cy="3087582"/>
            </a:xfrm>
            <a:prstGeom prst="rect">
              <a:avLst/>
            </a:prstGeom>
            <a:noFill/>
            <a:extLst>
              <a:ext uri="{909E8E84-426E-40DD-AFC4-6F175D3DCCD1}">
                <a14:hiddenFill xmlns:a14="http://schemas.microsoft.com/office/drawing/2010/main">
                  <a:solidFill>
                    <a:srgbClr val="FFFFFF"/>
                  </a:solidFill>
                </a14:hiddenFill>
              </a:ext>
            </a:extLst>
          </p:spPr>
        </p:pic>
        <p:cxnSp>
          <p:nvCxnSpPr>
            <p:cNvPr id="120" name="Straight Arrow Connector 119">
              <a:extLst>
                <a:ext uri="{FF2B5EF4-FFF2-40B4-BE49-F238E27FC236}">
                  <a16:creationId xmlns:a16="http://schemas.microsoft.com/office/drawing/2014/main" id="{9971C540-43DB-5E45-B6F3-B61F740524A7}"/>
                </a:ext>
              </a:extLst>
            </p:cNvPr>
            <p:cNvCxnSpPr>
              <a:cxnSpLocks/>
            </p:cNvCxnSpPr>
            <p:nvPr/>
          </p:nvCxnSpPr>
          <p:spPr bwMode="auto">
            <a:xfrm flipV="1">
              <a:off x="5830499" y="1458244"/>
              <a:ext cx="237537" cy="131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1" name="Straight Arrow Connector 120">
              <a:extLst>
                <a:ext uri="{FF2B5EF4-FFF2-40B4-BE49-F238E27FC236}">
                  <a16:creationId xmlns:a16="http://schemas.microsoft.com/office/drawing/2014/main" id="{F596DB79-86A8-E345-AE0A-AC5A856CCBBD}"/>
                </a:ext>
              </a:extLst>
            </p:cNvPr>
            <p:cNvCxnSpPr>
              <a:cxnSpLocks/>
            </p:cNvCxnSpPr>
            <p:nvPr/>
          </p:nvCxnSpPr>
          <p:spPr bwMode="auto">
            <a:xfrm flipH="1" flipV="1">
              <a:off x="6626268" y="1853852"/>
              <a:ext cx="271031" cy="1134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19F9437-DBDE-E348-927D-DB5AD902B97A}"/>
                    </a:ext>
                  </a:extLst>
                </p:cNvPr>
                <p:cNvSpPr txBox="1"/>
                <p:nvPr/>
              </p:nvSpPr>
              <p:spPr>
                <a:xfrm>
                  <a:off x="6013174" y="1120123"/>
                  <a:ext cx="426720"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b="0" i="1" smtClean="0">
                                <a:latin typeface="Cambria Math" panose="02040503050406030204" pitchFamily="18" charset="0"/>
                              </a:rPr>
                              <m:t>)</m:t>
                            </m:r>
                          </m:sup>
                        </m:sSubSup>
                      </m:oMath>
                    </m:oMathPara>
                  </a14:m>
                  <a:endParaRPr lang="en-US" sz="1800" dirty="0"/>
                </a:p>
              </p:txBody>
            </p:sp>
          </mc:Choice>
          <mc:Fallback xmlns="">
            <p:sp>
              <p:nvSpPr>
                <p:cNvPr id="122" name="TextBox 121">
                  <a:extLst>
                    <a:ext uri="{FF2B5EF4-FFF2-40B4-BE49-F238E27FC236}">
                      <a16:creationId xmlns:a16="http://schemas.microsoft.com/office/drawing/2014/main" id="{B19F9437-DBDE-E348-927D-DB5AD902B97A}"/>
                    </a:ext>
                  </a:extLst>
                </p:cNvPr>
                <p:cNvSpPr txBox="1">
                  <a:spLocks noRot="1" noChangeAspect="1" noMove="1" noResize="1" noEditPoints="1" noAdjustHandles="1" noChangeArrowheads="1" noChangeShapeType="1" noTextEdit="1"/>
                </p:cNvSpPr>
                <p:nvPr/>
              </p:nvSpPr>
              <p:spPr>
                <a:xfrm>
                  <a:off x="6013174" y="1120123"/>
                  <a:ext cx="426720" cy="366832"/>
                </a:xfrm>
                <a:prstGeom prst="rect">
                  <a:avLst/>
                </a:prstGeom>
                <a:blipFill>
                  <a:blip r:embed="rId8"/>
                  <a:stretch>
                    <a:fillRect l="-11765" t="-3333" r="-1176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1EFA23-E630-A641-BD83-68803F9A2C46}"/>
                    </a:ext>
                  </a:extLst>
                </p:cNvPr>
                <p:cNvSpPr txBox="1"/>
                <p:nvPr/>
              </p:nvSpPr>
              <p:spPr>
                <a:xfrm>
                  <a:off x="6566846" y="1445718"/>
                  <a:ext cx="456728"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sup>
                        </m:sSubSup>
                      </m:oMath>
                    </m:oMathPara>
                  </a14:m>
                  <a:endParaRPr lang="en-US" sz="1800" dirty="0"/>
                </a:p>
              </p:txBody>
            </p:sp>
          </mc:Choice>
          <mc:Fallback xmlns="">
            <p:sp>
              <p:nvSpPr>
                <p:cNvPr id="123" name="TextBox 122">
                  <a:extLst>
                    <a:ext uri="{FF2B5EF4-FFF2-40B4-BE49-F238E27FC236}">
                      <a16:creationId xmlns:a16="http://schemas.microsoft.com/office/drawing/2014/main" id="{6A1EFA23-E630-A641-BD83-68803F9A2C46}"/>
                    </a:ext>
                  </a:extLst>
                </p:cNvPr>
                <p:cNvSpPr txBox="1">
                  <a:spLocks noRot="1" noChangeAspect="1" noMove="1" noResize="1" noEditPoints="1" noAdjustHandles="1" noChangeArrowheads="1" noChangeShapeType="1" noTextEdit="1"/>
                </p:cNvSpPr>
                <p:nvPr/>
              </p:nvSpPr>
              <p:spPr>
                <a:xfrm>
                  <a:off x="6566846" y="1445718"/>
                  <a:ext cx="456728" cy="366832"/>
                </a:xfrm>
                <a:prstGeom prst="rect">
                  <a:avLst/>
                </a:prstGeom>
                <a:blipFill>
                  <a:blip r:embed="rId9"/>
                  <a:stretch>
                    <a:fillRect l="-8108" t="-3448" r="-10811" b="-20690"/>
                  </a:stretch>
                </a:blipFill>
              </p:spPr>
              <p:txBody>
                <a:bodyPr/>
                <a:lstStyle/>
                <a:p>
                  <a:r>
                    <a:rPr lang="en-US">
                      <a:noFill/>
                    </a:rPr>
                    <a:t> </a:t>
                  </a:r>
                </a:p>
              </p:txBody>
            </p:sp>
          </mc:Fallback>
        </mc:AlternateContent>
        <p:cxnSp>
          <p:nvCxnSpPr>
            <p:cNvPr id="124" name="Straight Arrow Connector 123">
              <a:extLst>
                <a:ext uri="{FF2B5EF4-FFF2-40B4-BE49-F238E27FC236}">
                  <a16:creationId xmlns:a16="http://schemas.microsoft.com/office/drawing/2014/main" id="{2C959499-0EB8-CC4F-855D-43434591C3A8}"/>
                </a:ext>
              </a:extLst>
            </p:cNvPr>
            <p:cNvCxnSpPr>
              <a:cxnSpLocks/>
            </p:cNvCxnSpPr>
            <p:nvPr/>
          </p:nvCxnSpPr>
          <p:spPr bwMode="auto">
            <a:xfrm rot="-540000" flipV="1">
              <a:off x="6671511" y="3601733"/>
              <a:ext cx="352063" cy="316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BF69705D-66D7-BF43-B77D-C5AA147C7731}"/>
                    </a:ext>
                  </a:extLst>
                </p:cNvPr>
                <p:cNvSpPr txBox="1"/>
                <p:nvPr/>
              </p:nvSpPr>
              <p:spPr>
                <a:xfrm>
                  <a:off x="7023574" y="3390974"/>
                  <a:ext cx="439864" cy="366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b="0" i="1" smtClean="0">
                                <a:latin typeface="Cambria Math" panose="02040503050406030204" pitchFamily="18" charset="0"/>
                              </a:rPr>
                              <m:t>𝐸</m:t>
                            </m:r>
                          </m:e>
                          <m:sub>
                            <m:r>
                              <a:rPr lang="en-GB" sz="1800" b="0" i="1" smtClean="0">
                                <a:latin typeface="Cambria Math" panose="02040503050406030204" pitchFamily="18" charset="0"/>
                              </a:rPr>
                              <m:t>𝑝</m:t>
                            </m:r>
                          </m:sub>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sup>
                        </m:sSubSup>
                      </m:oMath>
                    </m:oMathPara>
                  </a14:m>
                  <a:endParaRPr lang="en-US" sz="1800" dirty="0"/>
                </a:p>
              </p:txBody>
            </p:sp>
          </mc:Choice>
          <mc:Fallback xmlns="">
            <p:sp>
              <p:nvSpPr>
                <p:cNvPr id="125" name="TextBox 124">
                  <a:extLst>
                    <a:ext uri="{FF2B5EF4-FFF2-40B4-BE49-F238E27FC236}">
                      <a16:creationId xmlns:a16="http://schemas.microsoft.com/office/drawing/2014/main" id="{BF69705D-66D7-BF43-B77D-C5AA147C7731}"/>
                    </a:ext>
                  </a:extLst>
                </p:cNvPr>
                <p:cNvSpPr txBox="1">
                  <a:spLocks noRot="1" noChangeAspect="1" noMove="1" noResize="1" noEditPoints="1" noAdjustHandles="1" noChangeArrowheads="1" noChangeShapeType="1" noTextEdit="1"/>
                </p:cNvSpPr>
                <p:nvPr/>
              </p:nvSpPr>
              <p:spPr>
                <a:xfrm>
                  <a:off x="7023574" y="3390974"/>
                  <a:ext cx="439864" cy="366832"/>
                </a:xfrm>
                <a:prstGeom prst="rect">
                  <a:avLst/>
                </a:prstGeom>
                <a:blipFill>
                  <a:blip r:embed="rId10"/>
                  <a:stretch>
                    <a:fillRect l="-8333" t="-3333" r="-8333" b="-1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D5E9C1E-7180-DD46-90AF-4DE3D7B17676}"/>
                  </a:ext>
                </a:extLst>
              </p:cNvPr>
              <p:cNvSpPr txBox="1"/>
              <p:nvPr/>
            </p:nvSpPr>
            <p:spPr>
              <a:xfrm>
                <a:off x="7863576" y="3412106"/>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US" sz="1800" dirty="0"/>
              </a:p>
            </p:txBody>
          </p:sp>
        </mc:Choice>
        <mc:Fallback xmlns="">
          <p:sp>
            <p:nvSpPr>
              <p:cNvPr id="126" name="TextBox 125">
                <a:extLst>
                  <a:ext uri="{FF2B5EF4-FFF2-40B4-BE49-F238E27FC236}">
                    <a16:creationId xmlns:a16="http://schemas.microsoft.com/office/drawing/2014/main" id="{1D5E9C1E-7180-DD46-90AF-4DE3D7B17676}"/>
                  </a:ext>
                </a:extLst>
              </p:cNvPr>
              <p:cNvSpPr txBox="1">
                <a:spLocks noRot="1" noChangeAspect="1" noMove="1" noResize="1" noEditPoints="1" noAdjustHandles="1" noChangeArrowheads="1" noChangeShapeType="1" noTextEdit="1"/>
              </p:cNvSpPr>
              <p:nvPr/>
            </p:nvSpPr>
            <p:spPr>
              <a:xfrm>
                <a:off x="7863576" y="3412106"/>
                <a:ext cx="188128" cy="276999"/>
              </a:xfrm>
              <a:prstGeom prst="rect">
                <a:avLst/>
              </a:prstGeom>
              <a:blipFill>
                <a:blip r:embed="rId11"/>
                <a:stretch>
                  <a:fillRect l="-18750" r="-6250"/>
                </a:stretch>
              </a:blipFill>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A02D9D3F-C13D-EB43-A2A6-3A9BF1C59CF1}"/>
              </a:ext>
            </a:extLst>
          </p:cNvPr>
          <p:cNvCxnSpPr>
            <a:endCxn id="126" idx="0"/>
          </p:cNvCxnSpPr>
          <p:nvPr/>
        </p:nvCxnSpPr>
        <p:spPr bwMode="auto">
          <a:xfrm>
            <a:off x="5143439" y="3412106"/>
            <a:ext cx="2814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8" name="Straight Arrow Connector 127">
            <a:extLst>
              <a:ext uri="{FF2B5EF4-FFF2-40B4-BE49-F238E27FC236}">
                <a16:creationId xmlns:a16="http://schemas.microsoft.com/office/drawing/2014/main" id="{D9A90D00-1BDE-9544-9BFD-C30FF6F399A3}"/>
              </a:ext>
            </a:extLst>
          </p:cNvPr>
          <p:cNvCxnSpPr>
            <a:cxnSpLocks/>
          </p:cNvCxnSpPr>
          <p:nvPr/>
        </p:nvCxnSpPr>
        <p:spPr bwMode="auto">
          <a:xfrm>
            <a:off x="6515048" y="2154952"/>
            <a:ext cx="12526" cy="28291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ABD078CE-52DF-0842-A249-C84273DCCAAD}"/>
                  </a:ext>
                </a:extLst>
              </p:cNvPr>
              <p:cNvSpPr txBox="1"/>
              <p:nvPr/>
            </p:nvSpPr>
            <p:spPr>
              <a:xfrm>
                <a:off x="6360262" y="4962434"/>
                <a:ext cx="173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𝑧</m:t>
                      </m:r>
                    </m:oMath>
                  </m:oMathPara>
                </a14:m>
                <a:endParaRPr lang="en-US" sz="1800" dirty="0"/>
              </a:p>
            </p:txBody>
          </p:sp>
        </mc:Choice>
        <mc:Fallback xmlns="">
          <p:sp>
            <p:nvSpPr>
              <p:cNvPr id="129" name="TextBox 128">
                <a:extLst>
                  <a:ext uri="{FF2B5EF4-FFF2-40B4-BE49-F238E27FC236}">
                    <a16:creationId xmlns:a16="http://schemas.microsoft.com/office/drawing/2014/main" id="{ABD078CE-52DF-0842-A249-C84273DCCAAD}"/>
                  </a:ext>
                </a:extLst>
              </p:cNvPr>
              <p:cNvSpPr txBox="1">
                <a:spLocks noRot="1" noChangeAspect="1" noMove="1" noResize="1" noEditPoints="1" noAdjustHandles="1" noChangeArrowheads="1" noChangeShapeType="1" noTextEdit="1"/>
              </p:cNvSpPr>
              <p:nvPr/>
            </p:nvSpPr>
            <p:spPr>
              <a:xfrm>
                <a:off x="6360262" y="4962434"/>
                <a:ext cx="173894" cy="276999"/>
              </a:xfrm>
              <a:prstGeom prst="rect">
                <a:avLst/>
              </a:prstGeom>
              <a:blipFill>
                <a:blip r:embed="rId12"/>
                <a:stretch>
                  <a:fillRect l="-13333" r="-6667"/>
                </a:stretch>
              </a:blipFill>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51D7D025-5264-0247-B664-4C3D811B59A9}"/>
              </a:ext>
            </a:extLst>
          </p:cNvPr>
          <p:cNvCxnSpPr>
            <a:cxnSpLocks/>
          </p:cNvCxnSpPr>
          <p:nvPr/>
        </p:nvCxnSpPr>
        <p:spPr bwMode="auto">
          <a:xfrm>
            <a:off x="5848800" y="2241136"/>
            <a:ext cx="252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1" name="Straight Arrow Connector 130">
            <a:extLst>
              <a:ext uri="{FF2B5EF4-FFF2-40B4-BE49-F238E27FC236}">
                <a16:creationId xmlns:a16="http://schemas.microsoft.com/office/drawing/2014/main" id="{84FF0EE4-CE72-FA41-8FA1-5B8F6344DFB7}"/>
              </a:ext>
            </a:extLst>
          </p:cNvPr>
          <p:cNvCxnSpPr>
            <a:cxnSpLocks/>
          </p:cNvCxnSpPr>
          <p:nvPr/>
        </p:nvCxnSpPr>
        <p:spPr bwMode="auto">
          <a:xfrm flipV="1">
            <a:off x="5848800" y="2059218"/>
            <a:ext cx="0" cy="18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74CC625-0F14-254C-8FC1-3CE8153A52E2}"/>
                  </a:ext>
                </a:extLst>
              </p:cNvPr>
              <p:cNvSpPr txBox="1"/>
              <p:nvPr/>
            </p:nvSpPr>
            <p:spPr>
              <a:xfrm>
                <a:off x="5937999" y="2149218"/>
                <a:ext cx="555384" cy="391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GB" sz="1600" i="1">
                              <a:latin typeface="Cambria Math" panose="02040503050406030204" pitchFamily="18" charset="0"/>
                            </a:rPr>
                            <m:t>𝐸</m:t>
                          </m:r>
                        </m:e>
                        <m:sub>
                          <m:r>
                            <a:rPr lang="en-GB" sz="1600" i="1">
                              <a:latin typeface="Cambria Math" panose="02040503050406030204" pitchFamily="18" charset="0"/>
                            </a:rPr>
                            <m:t>𝑥</m:t>
                          </m:r>
                        </m:sub>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bSup>
                    </m:oMath>
                  </m:oMathPara>
                </a14:m>
                <a:endParaRPr lang="en-US" sz="1600" dirty="0"/>
              </a:p>
            </p:txBody>
          </p:sp>
        </mc:Choice>
        <mc:Fallback xmlns="">
          <p:sp>
            <p:nvSpPr>
              <p:cNvPr id="132" name="TextBox 131">
                <a:extLst>
                  <a:ext uri="{FF2B5EF4-FFF2-40B4-BE49-F238E27FC236}">
                    <a16:creationId xmlns:a16="http://schemas.microsoft.com/office/drawing/2014/main" id="{574CC625-0F14-254C-8FC1-3CE8153A52E2}"/>
                  </a:ext>
                </a:extLst>
              </p:cNvPr>
              <p:cNvSpPr txBox="1">
                <a:spLocks noRot="1" noChangeAspect="1" noMove="1" noResize="1" noEditPoints="1" noAdjustHandles="1" noChangeArrowheads="1" noChangeShapeType="1" noTextEdit="1"/>
              </p:cNvSpPr>
              <p:nvPr/>
            </p:nvSpPr>
            <p:spPr>
              <a:xfrm>
                <a:off x="5937999" y="2149218"/>
                <a:ext cx="555384" cy="39138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D8559A73-7362-5945-8EE3-2D2447E1D649}"/>
                  </a:ext>
                </a:extLst>
              </p:cNvPr>
              <p:cNvSpPr txBox="1"/>
              <p:nvPr/>
            </p:nvSpPr>
            <p:spPr>
              <a:xfrm>
                <a:off x="5453707" y="1749726"/>
                <a:ext cx="555384" cy="3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GB" sz="1600" i="1">
                              <a:latin typeface="Cambria Math" panose="02040503050406030204" pitchFamily="18" charset="0"/>
                            </a:rPr>
                            <m:t>𝐸</m:t>
                          </m:r>
                        </m:e>
                        <m:sub>
                          <m:r>
                            <a:rPr lang="en-GB" sz="1600" b="0" i="1" smtClean="0">
                              <a:latin typeface="Cambria Math" panose="02040503050406030204" pitchFamily="18" charset="0"/>
                            </a:rPr>
                            <m:t>𝑧</m:t>
                          </m:r>
                        </m:sub>
                        <m:sup>
                          <m:r>
                            <a:rPr lang="en-GB" sz="1600" i="1">
                              <a:latin typeface="Cambria Math" panose="02040503050406030204" pitchFamily="18" charset="0"/>
                            </a:rPr>
                            <m:t>(</m:t>
                          </m:r>
                          <m:r>
                            <a:rPr lang="en-GB" sz="1600" i="1">
                              <a:latin typeface="Cambria Math" panose="02040503050406030204" pitchFamily="18" charset="0"/>
                            </a:rPr>
                            <m:t>𝑖</m:t>
                          </m:r>
                          <m:r>
                            <a:rPr lang="en-GB" sz="1600" i="1">
                              <a:latin typeface="Cambria Math" panose="02040503050406030204" pitchFamily="18" charset="0"/>
                            </a:rPr>
                            <m:t>)</m:t>
                          </m:r>
                        </m:sup>
                      </m:sSubSup>
                    </m:oMath>
                  </m:oMathPara>
                </a14:m>
                <a:endParaRPr lang="en-US" sz="1600" dirty="0"/>
              </a:p>
            </p:txBody>
          </p:sp>
        </mc:Choice>
        <mc:Fallback xmlns="">
          <p:sp>
            <p:nvSpPr>
              <p:cNvPr id="133" name="TextBox 132">
                <a:extLst>
                  <a:ext uri="{FF2B5EF4-FFF2-40B4-BE49-F238E27FC236}">
                    <a16:creationId xmlns:a16="http://schemas.microsoft.com/office/drawing/2014/main" id="{D8559A73-7362-5945-8EE3-2D2447E1D649}"/>
                  </a:ext>
                </a:extLst>
              </p:cNvPr>
              <p:cNvSpPr txBox="1">
                <a:spLocks noRot="1" noChangeAspect="1" noMove="1" noResize="1" noEditPoints="1" noAdjustHandles="1" noChangeArrowheads="1" noChangeShapeType="1" noTextEdit="1"/>
              </p:cNvSpPr>
              <p:nvPr/>
            </p:nvSpPr>
            <p:spPr>
              <a:xfrm>
                <a:off x="5453707" y="1749726"/>
                <a:ext cx="555384" cy="389337"/>
              </a:xfrm>
              <a:prstGeom prst="rect">
                <a:avLst/>
              </a:prstGeom>
              <a:blipFill>
                <a:blip r:embed="rId14"/>
                <a:stretch>
                  <a:fillRect/>
                </a:stretch>
              </a:blipFill>
            </p:spPr>
            <p:txBody>
              <a:bodyPr/>
              <a:lstStyle/>
              <a:p>
                <a:r>
                  <a:rPr lang="en-US">
                    <a:noFill/>
                  </a:rPr>
                  <a:t> </a:t>
                </a:r>
              </a:p>
            </p:txBody>
          </p:sp>
        </mc:Fallback>
      </mc:AlternateContent>
      <p:cxnSp>
        <p:nvCxnSpPr>
          <p:cNvPr id="134" name="Straight Connector 133">
            <a:extLst>
              <a:ext uri="{FF2B5EF4-FFF2-40B4-BE49-F238E27FC236}">
                <a16:creationId xmlns:a16="http://schemas.microsoft.com/office/drawing/2014/main" id="{EE95495A-898F-B344-ADE5-C87E08D8CA0B}"/>
              </a:ext>
            </a:extLst>
          </p:cNvPr>
          <p:cNvCxnSpPr/>
          <p:nvPr/>
        </p:nvCxnSpPr>
        <p:spPr bwMode="auto">
          <a:xfrm>
            <a:off x="5863317" y="2096796"/>
            <a:ext cx="182675"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35" name="Straight Connector 134">
            <a:extLst>
              <a:ext uri="{FF2B5EF4-FFF2-40B4-BE49-F238E27FC236}">
                <a16:creationId xmlns:a16="http://schemas.microsoft.com/office/drawing/2014/main" id="{CB4F5994-43C1-184A-91EB-51F4EEE00035}"/>
              </a:ext>
            </a:extLst>
          </p:cNvPr>
          <p:cNvCxnSpPr>
            <a:cxnSpLocks/>
          </p:cNvCxnSpPr>
          <p:nvPr/>
        </p:nvCxnSpPr>
        <p:spPr bwMode="auto">
          <a:xfrm>
            <a:off x="6073132" y="2125507"/>
            <a:ext cx="0" cy="123689"/>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136" name="TextBox 135">
            <a:extLst>
              <a:ext uri="{FF2B5EF4-FFF2-40B4-BE49-F238E27FC236}">
                <a16:creationId xmlns:a16="http://schemas.microsoft.com/office/drawing/2014/main" id="{EEE1D740-7F5F-7743-B20A-1EE623BF67F4}"/>
              </a:ext>
            </a:extLst>
          </p:cNvPr>
          <p:cNvSpPr txBox="1"/>
          <p:nvPr/>
        </p:nvSpPr>
        <p:spPr>
          <a:xfrm>
            <a:off x="1445533" y="5291781"/>
            <a:ext cx="1896673" cy="338554"/>
          </a:xfrm>
          <a:prstGeom prst="rect">
            <a:avLst/>
          </a:prstGeom>
          <a:noFill/>
        </p:spPr>
        <p:txBody>
          <a:bodyPr wrap="none" rtlCol="0">
            <a:spAutoFit/>
          </a:bodyPr>
          <a:lstStyle/>
          <a:p>
            <a:r>
              <a:rPr lang="en-US" sz="1600" dirty="0"/>
              <a:t>Relative permittivity</a:t>
            </a:r>
          </a:p>
        </p:txBody>
      </p:sp>
      <p:cxnSp>
        <p:nvCxnSpPr>
          <p:cNvPr id="11" name="Straight Connector 10">
            <a:extLst>
              <a:ext uri="{FF2B5EF4-FFF2-40B4-BE49-F238E27FC236}">
                <a16:creationId xmlns:a16="http://schemas.microsoft.com/office/drawing/2014/main" id="{BEFB7509-7A07-5C4B-BC65-6DCBE6093577}"/>
              </a:ext>
            </a:extLst>
          </p:cNvPr>
          <p:cNvCxnSpPr/>
          <p:nvPr/>
        </p:nvCxnSpPr>
        <p:spPr bwMode="auto">
          <a:xfrm>
            <a:off x="2334404" y="5206625"/>
            <a:ext cx="0" cy="170983"/>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95CCC7C4-A9DA-9144-B7BE-A9A0A6D228AD}"/>
                  </a:ext>
                </a:extLst>
              </p:cNvPr>
              <p:cNvSpPr txBox="1"/>
              <p:nvPr/>
            </p:nvSpPr>
            <p:spPr>
              <a:xfrm>
                <a:off x="3297303" y="5324494"/>
                <a:ext cx="8098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𝑟</m:t>
                          </m:r>
                        </m:sub>
                      </m:sSub>
                      <m:r>
                        <a:rPr lang="en-GB" sz="1800" b="0" i="1" smtClean="0">
                          <a:latin typeface="Cambria Math" panose="02040503050406030204" pitchFamily="18" charset="0"/>
                          <a:ea typeface="Cambria Math" panose="02040503050406030204" pitchFamily="18" charset="0"/>
                        </a:rPr>
                        <m:t>=</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𝑛</m:t>
                          </m:r>
                        </m:e>
                        <m:sup>
                          <m:r>
                            <a:rPr lang="en-GB" sz="1800" b="0" i="1" smtClean="0">
                              <a:latin typeface="Cambria Math" panose="02040503050406030204" pitchFamily="18" charset="0"/>
                              <a:ea typeface="Cambria Math" panose="02040503050406030204" pitchFamily="18" charset="0"/>
                            </a:rPr>
                            <m:t>2</m:t>
                          </m:r>
                        </m:sup>
                      </m:sSup>
                    </m:oMath>
                  </m:oMathPara>
                </a14:m>
                <a:endParaRPr lang="en-US" sz="1800" dirty="0"/>
              </a:p>
            </p:txBody>
          </p:sp>
        </mc:Choice>
        <mc:Fallback xmlns="">
          <p:sp>
            <p:nvSpPr>
              <p:cNvPr id="137" name="TextBox 136">
                <a:extLst>
                  <a:ext uri="{FF2B5EF4-FFF2-40B4-BE49-F238E27FC236}">
                    <a16:creationId xmlns:a16="http://schemas.microsoft.com/office/drawing/2014/main" id="{95CCC7C4-A9DA-9144-B7BE-A9A0A6D228AD}"/>
                  </a:ext>
                </a:extLst>
              </p:cNvPr>
              <p:cNvSpPr txBox="1">
                <a:spLocks noRot="1" noChangeAspect="1" noMove="1" noResize="1" noEditPoints="1" noAdjustHandles="1" noChangeArrowheads="1" noChangeShapeType="1" noTextEdit="1"/>
              </p:cNvSpPr>
              <p:nvPr/>
            </p:nvSpPr>
            <p:spPr>
              <a:xfrm>
                <a:off x="3297303" y="5324494"/>
                <a:ext cx="809837" cy="276999"/>
              </a:xfrm>
              <a:prstGeom prst="rect">
                <a:avLst/>
              </a:prstGeom>
              <a:blipFill>
                <a:blip r:embed="rId15"/>
                <a:stretch>
                  <a:fillRect l="-3077" t="-4348" r="-1538" b="-8696"/>
                </a:stretch>
              </a:blipFill>
            </p:spPr>
            <p:txBody>
              <a:bodyPr/>
              <a:lstStyle/>
              <a:p>
                <a:r>
                  <a:rPr lang="en-US">
                    <a:noFill/>
                  </a:rPr>
                  <a:t> </a:t>
                </a:r>
              </a:p>
            </p:txBody>
          </p:sp>
        </mc:Fallback>
      </mc:AlternateContent>
    </p:spTree>
    <p:extLst>
      <p:ext uri="{BB962C8B-B14F-4D97-AF65-F5344CB8AC3E}">
        <p14:creationId xmlns:p14="http://schemas.microsoft.com/office/powerpoint/2010/main" val="40558063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Derivation of Fresnel Formulae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444560-E221-9649-BAAC-F05771C4D1F3}"/>
                  </a:ext>
                </a:extLst>
              </p:cNvPr>
              <p:cNvSpPr/>
              <p:nvPr/>
            </p:nvSpPr>
            <p:spPr>
              <a:xfrm>
                <a:off x="2650801" y="1741960"/>
                <a:ext cx="3842399"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9" name="Rectangle 8">
                <a:extLst>
                  <a:ext uri="{FF2B5EF4-FFF2-40B4-BE49-F238E27FC236}">
                    <a16:creationId xmlns:a16="http://schemas.microsoft.com/office/drawing/2014/main" id="{3C444560-E221-9649-BAAC-F05771C4D1F3}"/>
                  </a:ext>
                </a:extLst>
              </p:cNvPr>
              <p:cNvSpPr>
                <a:spLocks noRot="1" noChangeAspect="1" noMove="1" noResize="1" noEditPoints="1" noAdjustHandles="1" noChangeArrowheads="1" noChangeShapeType="1" noTextEdit="1"/>
              </p:cNvSpPr>
              <p:nvPr/>
            </p:nvSpPr>
            <p:spPr>
              <a:xfrm>
                <a:off x="2650801" y="1741960"/>
                <a:ext cx="3842399" cy="459165"/>
              </a:xfrm>
              <a:prstGeom prst="rect">
                <a:avLst/>
              </a:prstGeom>
              <a:blipFill>
                <a:blip r:embed="rId3"/>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6D240E6-D691-3F4C-84A9-DB4970C5135A}"/>
                  </a:ext>
                </a:extLst>
              </p:cNvPr>
              <p:cNvSpPr/>
              <p:nvPr/>
            </p:nvSpPr>
            <p:spPr>
              <a:xfrm>
                <a:off x="2080785" y="2238246"/>
                <a:ext cx="4829206" cy="459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1</m:t>
                          </m:r>
                        </m:sub>
                      </m:sSub>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𝑖</m:t>
                              </m:r>
                            </m:e>
                          </m:d>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i="1">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1</m:t>
                          </m:r>
                        </m:sub>
                      </m:sSub>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2</m:t>
                          </m:r>
                        </m:sub>
                      </m:sSub>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b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m:oMathPara>
                </a14:m>
                <a:endParaRPr lang="en-US" sz="1800" dirty="0"/>
              </a:p>
            </p:txBody>
          </p:sp>
        </mc:Choice>
        <mc:Fallback xmlns="">
          <p:sp>
            <p:nvSpPr>
              <p:cNvPr id="11" name="Rectangle 10">
                <a:extLst>
                  <a:ext uri="{FF2B5EF4-FFF2-40B4-BE49-F238E27FC236}">
                    <a16:creationId xmlns:a16="http://schemas.microsoft.com/office/drawing/2014/main" id="{96D240E6-D691-3F4C-84A9-DB4970C5135A}"/>
                  </a:ext>
                </a:extLst>
              </p:cNvPr>
              <p:cNvSpPr>
                <a:spLocks noRot="1" noChangeAspect="1" noMove="1" noResize="1" noEditPoints="1" noAdjustHandles="1" noChangeArrowheads="1" noChangeShapeType="1" noTextEdit="1"/>
              </p:cNvSpPr>
              <p:nvPr/>
            </p:nvSpPr>
            <p:spPr>
              <a:xfrm>
                <a:off x="2080785" y="2238246"/>
                <a:ext cx="4829206" cy="459165"/>
              </a:xfrm>
              <a:prstGeom prst="rect">
                <a:avLst/>
              </a:prstGeom>
              <a:blipFill>
                <a:blip r:embed="rId4"/>
                <a:stretch>
                  <a:fillRect b="-5405"/>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85A54D5C-96A3-8A4D-9B40-6C473CFA5AF4}"/>
              </a:ext>
            </a:extLst>
          </p:cNvPr>
          <p:cNvSpPr txBox="1"/>
          <p:nvPr/>
        </p:nvSpPr>
        <p:spPr>
          <a:xfrm>
            <a:off x="7135528" y="1772194"/>
            <a:ext cx="453970" cy="369332"/>
          </a:xfrm>
          <a:prstGeom prst="rect">
            <a:avLst/>
          </a:prstGeom>
          <a:noFill/>
        </p:spPr>
        <p:txBody>
          <a:bodyPr wrap="none" rtlCol="0">
            <a:spAutoFit/>
          </a:bodyPr>
          <a:lstStyle/>
          <a:p>
            <a:r>
              <a:rPr lang="en-US" sz="1800" dirty="0"/>
              <a:t>(3)</a:t>
            </a:r>
          </a:p>
        </p:txBody>
      </p:sp>
      <p:sp>
        <p:nvSpPr>
          <p:cNvPr id="37" name="TextBox 36">
            <a:extLst>
              <a:ext uri="{FF2B5EF4-FFF2-40B4-BE49-F238E27FC236}">
                <a16:creationId xmlns:a16="http://schemas.microsoft.com/office/drawing/2014/main" id="{749EE27C-5A9C-AB4F-8B72-2DDD34F0036F}"/>
              </a:ext>
            </a:extLst>
          </p:cNvPr>
          <p:cNvSpPr txBox="1"/>
          <p:nvPr/>
        </p:nvSpPr>
        <p:spPr>
          <a:xfrm>
            <a:off x="7148800" y="2254100"/>
            <a:ext cx="453970" cy="369332"/>
          </a:xfrm>
          <a:prstGeom prst="rect">
            <a:avLst/>
          </a:prstGeom>
          <a:noFill/>
        </p:spPr>
        <p:txBody>
          <a:bodyPr wrap="none" rtlCol="0">
            <a:spAutoFit/>
          </a:bodyPr>
          <a:lstStyle/>
          <a:p>
            <a:r>
              <a:rPr lang="en-US" sz="1800" dirty="0"/>
              <a:t>(4)</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B9F1EAC-0A39-434B-BF30-0E40AC6CF9CE}"/>
                  </a:ext>
                </a:extLst>
              </p:cNvPr>
              <p:cNvSpPr txBox="1"/>
              <p:nvPr/>
            </p:nvSpPr>
            <p:spPr>
              <a:xfrm>
                <a:off x="2847065" y="2959853"/>
                <a:ext cx="3575338" cy="373051"/>
              </a:xfrm>
              <a:prstGeom prst="rect">
                <a:avLst/>
              </a:prstGeom>
              <a:noFill/>
            </p:spPr>
            <p:txBody>
              <a:bodyPr wrap="none" rtlCol="0">
                <a:spAutoFit/>
              </a:bodyPr>
              <a:lstStyle/>
              <a:p>
                <a:r>
                  <a:rPr lang="en-US" sz="1800" dirty="0"/>
                  <a:t>(3)</a:t>
                </a:r>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r>
                      <a:rPr lang="en-GB" sz="1800" b="0" i="1" smtClean="0">
                        <a:latin typeface="Cambria Math" panose="02040503050406030204" pitchFamily="18" charset="0"/>
                        <a:ea typeface="Cambria Math" panose="02040503050406030204" pitchFamily="18" charset="0"/>
                      </a:rPr>
                      <m:t>+(4)×</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oMath>
                </a14:m>
                <a:r>
                  <a:rPr lang="en-US" sz="1800" dirty="0"/>
                  <a:t>, we get</a:t>
                </a:r>
              </a:p>
            </p:txBody>
          </p:sp>
        </mc:Choice>
        <mc:Fallback xmlns="">
          <p:sp>
            <p:nvSpPr>
              <p:cNvPr id="38" name="TextBox 37">
                <a:extLst>
                  <a:ext uri="{FF2B5EF4-FFF2-40B4-BE49-F238E27FC236}">
                    <a16:creationId xmlns:a16="http://schemas.microsoft.com/office/drawing/2014/main" id="{FB9F1EAC-0A39-434B-BF30-0E40AC6CF9CE}"/>
                  </a:ext>
                </a:extLst>
              </p:cNvPr>
              <p:cNvSpPr txBox="1">
                <a:spLocks noRot="1" noChangeAspect="1" noMove="1" noResize="1" noEditPoints="1" noAdjustHandles="1" noChangeArrowheads="1" noChangeShapeType="1" noTextEdit="1"/>
              </p:cNvSpPr>
              <p:nvPr/>
            </p:nvSpPr>
            <p:spPr>
              <a:xfrm>
                <a:off x="2847065" y="2959853"/>
                <a:ext cx="3575338" cy="373051"/>
              </a:xfrm>
              <a:prstGeom prst="rect">
                <a:avLst/>
              </a:prstGeom>
              <a:blipFill>
                <a:blip r:embed="rId5"/>
                <a:stretch>
                  <a:fillRect l="-1418" t="-10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6E42F8-8E97-6143-BCB8-6705ACB10BA1}"/>
                  </a:ext>
                </a:extLst>
              </p:cNvPr>
              <p:cNvSpPr txBox="1"/>
              <p:nvPr/>
            </p:nvSpPr>
            <p:spPr>
              <a:xfrm>
                <a:off x="888306" y="2920451"/>
                <a:ext cx="1897251" cy="459165"/>
              </a:xfrm>
              <a:prstGeom prst="rect">
                <a:avLst/>
              </a:prstGeom>
              <a:noFill/>
            </p:spPr>
            <p:txBody>
              <a:bodyPr wrap="none" rtlCol="0">
                <a:spAutoFit/>
              </a:bodyPr>
              <a:lstStyle/>
              <a:p>
                <a:r>
                  <a:rPr lang="en-US" sz="1800" dirty="0"/>
                  <a:t>To eliminate </a:t>
                </a:r>
                <a14:m>
                  <m:oMath xmlns:m="http://schemas.openxmlformats.org/officeDocument/2006/math">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bSup>
                  </m:oMath>
                </a14:m>
                <a:r>
                  <a:rPr lang="en-US" sz="1800" dirty="0"/>
                  <a:t>, </a:t>
                </a:r>
              </a:p>
            </p:txBody>
          </p:sp>
        </mc:Choice>
        <mc:Fallback xmlns="">
          <p:sp>
            <p:nvSpPr>
              <p:cNvPr id="12" name="TextBox 11">
                <a:extLst>
                  <a:ext uri="{FF2B5EF4-FFF2-40B4-BE49-F238E27FC236}">
                    <a16:creationId xmlns:a16="http://schemas.microsoft.com/office/drawing/2014/main" id="{966E42F8-8E97-6143-BCB8-6705ACB10BA1}"/>
                  </a:ext>
                </a:extLst>
              </p:cNvPr>
              <p:cNvSpPr txBox="1">
                <a:spLocks noRot="1" noChangeAspect="1" noMove="1" noResize="1" noEditPoints="1" noAdjustHandles="1" noChangeArrowheads="1" noChangeShapeType="1" noTextEdit="1"/>
              </p:cNvSpPr>
              <p:nvPr/>
            </p:nvSpPr>
            <p:spPr>
              <a:xfrm>
                <a:off x="888306" y="2920451"/>
                <a:ext cx="1897251" cy="459165"/>
              </a:xfrm>
              <a:prstGeom prst="rect">
                <a:avLst/>
              </a:prstGeom>
              <a:blipFill>
                <a:blip r:embed="rId6"/>
                <a:stretch>
                  <a:fillRect l="-3333" r="-133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067DC94-0D92-1D49-A1DD-091379B3477E}"/>
                  </a:ext>
                </a:extLst>
              </p:cNvPr>
              <p:cNvSpPr/>
              <p:nvPr/>
            </p:nvSpPr>
            <p:spPr>
              <a:xfrm>
                <a:off x="1447386" y="3694249"/>
                <a:ext cx="6374694" cy="5048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d>
                        <m:dPr>
                          <m:begChr m:val="["/>
                          <m:endChr m:val="]"/>
                          <m:ctrlPr>
                            <a:rPr lang="en-GB"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𝑖</m:t>
                                  </m:r>
                                </m:e>
                              </m:d>
                            </m:sup>
                          </m:sSubSup>
                          <m:r>
                            <a:rPr lang="en-GB" sz="1800" i="1">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e>
                      </m:d>
                      <m:r>
                        <a:rPr lang="en-GB" sz="1800" b="0" i="1" smtClean="0">
                          <a:latin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d>
                        <m:dPr>
                          <m:begChr m:val="["/>
                          <m:endChr m:val="]"/>
                          <m:ctrlPr>
                            <a:rPr lang="en-GB"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𝑖</m:t>
                                  </m:r>
                                </m:e>
                              </m:d>
                            </m:sup>
                          </m:sSubSup>
                          <m:r>
                            <a:rPr lang="en-GB"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e>
                      </m:d>
                      <m:r>
                        <a:rPr lang="en-GB" sz="1800" b="0" i="1" smtClean="0">
                          <a:latin typeface="Cambria Math" panose="02040503050406030204" pitchFamily="18" charset="0"/>
                        </a:rPr>
                        <m:t>=0</m:t>
                      </m:r>
                    </m:oMath>
                  </m:oMathPara>
                </a14:m>
                <a:endParaRPr lang="en-US" sz="1800" dirty="0"/>
              </a:p>
            </p:txBody>
          </p:sp>
        </mc:Choice>
        <mc:Fallback xmlns="">
          <p:sp>
            <p:nvSpPr>
              <p:cNvPr id="14" name="Rectangle 13">
                <a:extLst>
                  <a:ext uri="{FF2B5EF4-FFF2-40B4-BE49-F238E27FC236}">
                    <a16:creationId xmlns:a16="http://schemas.microsoft.com/office/drawing/2014/main" id="{2067DC94-0D92-1D49-A1DD-091379B3477E}"/>
                  </a:ext>
                </a:extLst>
              </p:cNvPr>
              <p:cNvSpPr>
                <a:spLocks noRot="1" noChangeAspect="1" noMove="1" noResize="1" noEditPoints="1" noAdjustHandles="1" noChangeArrowheads="1" noChangeShapeType="1" noTextEdit="1"/>
              </p:cNvSpPr>
              <p:nvPr/>
            </p:nvSpPr>
            <p:spPr>
              <a:xfrm>
                <a:off x="1447386" y="3694249"/>
                <a:ext cx="6374694" cy="5048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5FC9DD82-2197-BF4E-B29D-4EF500147048}"/>
                  </a:ext>
                </a:extLst>
              </p:cNvPr>
              <p:cNvSpPr/>
              <p:nvPr/>
            </p:nvSpPr>
            <p:spPr>
              <a:xfrm>
                <a:off x="582406" y="4466988"/>
                <a:ext cx="8104655" cy="455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GB" sz="1800" b="0" i="1" smtClean="0">
                              <a:latin typeface="Cambria Math" panose="02040503050406030204" pitchFamily="18" charset="0"/>
                            </a:rPr>
                          </m:ctrlPr>
                        </m:dPr>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e>
                      </m:d>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𝑖</m:t>
                              </m:r>
                            </m:e>
                          </m:d>
                        </m:sup>
                      </m:sSubSup>
                      <m:r>
                        <a:rPr lang="en-GB" sz="1800" b="0" i="1" smtClean="0">
                          <a:latin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r>
                        <a:rPr lang="en-GB"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b="0" i="1" smtClean="0">
                                  <a:latin typeface="Cambria Math" panose="02040503050406030204" pitchFamily="18" charset="0"/>
                                </a:rPr>
                                <m:t>𝑟</m:t>
                              </m:r>
                            </m:e>
                          </m:d>
                        </m:sup>
                      </m:sSubSup>
                    </m:oMath>
                  </m:oMathPara>
                </a14:m>
                <a:endParaRPr lang="en-US" sz="1800" dirty="0"/>
              </a:p>
            </p:txBody>
          </p:sp>
        </mc:Choice>
        <mc:Fallback xmlns="">
          <p:sp>
            <p:nvSpPr>
              <p:cNvPr id="42" name="Rectangle 41">
                <a:extLst>
                  <a:ext uri="{FF2B5EF4-FFF2-40B4-BE49-F238E27FC236}">
                    <a16:creationId xmlns:a16="http://schemas.microsoft.com/office/drawing/2014/main" id="{5FC9DD82-2197-BF4E-B29D-4EF500147048}"/>
                  </a:ext>
                </a:extLst>
              </p:cNvPr>
              <p:cNvSpPr>
                <a:spLocks noRot="1" noChangeAspect="1" noMove="1" noResize="1" noEditPoints="1" noAdjustHandles="1" noChangeArrowheads="1" noChangeShapeType="1" noTextEdit="1"/>
              </p:cNvSpPr>
              <p:nvPr/>
            </p:nvSpPr>
            <p:spPr>
              <a:xfrm>
                <a:off x="582406" y="4466988"/>
                <a:ext cx="8104655" cy="455638"/>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5F53A9-8F91-B84B-A0C0-05CF32420A87}"/>
                  </a:ext>
                </a:extLst>
              </p:cNvPr>
              <p:cNvSpPr txBox="1"/>
              <p:nvPr/>
            </p:nvSpPr>
            <p:spPr>
              <a:xfrm>
                <a:off x="2325680" y="5304967"/>
                <a:ext cx="4492640" cy="105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𝑝</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𝑟</m:t>
                                  </m:r>
                                </m:e>
                              </m:d>
                            </m:sup>
                          </m:sSubSup>
                        </m:num>
                        <m:den>
                          <m:sSubSup>
                            <m:sSubSupPr>
                              <m:ctrlPr>
                                <a:rPr lang="en-US" sz="1800" i="1">
                                  <a:latin typeface="Cambria Math" panose="02040503050406030204" pitchFamily="18" charset="0"/>
                                </a:rPr>
                              </m:ctrlPr>
                            </m:sSubSupPr>
                            <m:e>
                              <m:r>
                                <a:rPr lang="en-GB" sz="1800" i="1">
                                  <a:latin typeface="Cambria Math" panose="02040503050406030204" pitchFamily="18" charset="0"/>
                                </a:rPr>
                                <m:t>𝐸</m:t>
                              </m:r>
                            </m:e>
                            <m:sub>
                              <m:r>
                                <a:rPr lang="en-GB" sz="1800" b="0" i="1" smtClean="0">
                                  <a:latin typeface="Cambria Math" panose="02040503050406030204" pitchFamily="18" charset="0"/>
                                </a:rPr>
                                <m:t>𝑝</m:t>
                              </m:r>
                            </m:sub>
                            <m:sup>
                              <m:d>
                                <m:dPr>
                                  <m:ctrlPr>
                                    <a:rPr lang="en-GB" sz="1800" i="1">
                                      <a:latin typeface="Cambria Math" panose="02040503050406030204" pitchFamily="18" charset="0"/>
                                    </a:rPr>
                                  </m:ctrlPr>
                                </m:dPr>
                                <m:e>
                                  <m:r>
                                    <a:rPr lang="en-GB" sz="1800" i="1">
                                      <a:latin typeface="Cambria Math" panose="02040503050406030204" pitchFamily="18" charset="0"/>
                                    </a:rPr>
                                    <m:t>𝑖</m:t>
                                  </m:r>
                                </m:e>
                              </m:d>
                            </m:sup>
                          </m:sSubSup>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i="1">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num>
                        <m:den>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i="1">
                                  <a:latin typeface="Cambria Math" panose="02040503050406030204" pitchFamily="18" charset="0"/>
                                  <a:ea typeface="Cambria Math" panose="02040503050406030204" pitchFamily="18" charset="0"/>
                                </a:rPr>
                                <m:t>2</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𝜀</m:t>
                              </m:r>
                            </m:e>
                            <m:sub>
                              <m:r>
                                <a:rPr lang="en-GB" sz="1800" b="0" i="1" smtClean="0">
                                  <a:latin typeface="Cambria Math" panose="02040503050406030204" pitchFamily="18" charset="0"/>
                                  <a:ea typeface="Cambria Math" panose="02040503050406030204" pitchFamily="18" charset="0"/>
                                </a:rPr>
                                <m:t>1</m:t>
                              </m:r>
                            </m:sub>
                          </m:sSub>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sin</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1</m:t>
                                  </m:r>
                                </m:sub>
                              </m:sSub>
                            </m:e>
                          </m:func>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cos</m:t>
                              </m:r>
                            </m:fName>
                            <m:e>
                              <m:sSub>
                                <m:sSubPr>
                                  <m:ctrlPr>
                                    <a:rPr lang="en-GB" sz="1800" i="1">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e>
                          </m:func>
                        </m:den>
                      </m:f>
                    </m:oMath>
                  </m:oMathPara>
                </a14:m>
                <a:endParaRPr lang="en-GB" sz="1800" b="0" i="1" dirty="0">
                  <a:latin typeface="Cambria Math" panose="02040503050406030204" pitchFamily="18" charset="0"/>
                  <a:ea typeface="Cambria Math" panose="02040503050406030204" pitchFamily="18" charset="0"/>
                </a:endParaRPr>
              </a:p>
              <a:p>
                <a:endParaRPr lang="en-US" sz="1800" dirty="0"/>
              </a:p>
            </p:txBody>
          </p:sp>
        </mc:Choice>
        <mc:Fallback xmlns="">
          <p:sp>
            <p:nvSpPr>
              <p:cNvPr id="17" name="TextBox 16">
                <a:extLst>
                  <a:ext uri="{FF2B5EF4-FFF2-40B4-BE49-F238E27FC236}">
                    <a16:creationId xmlns:a16="http://schemas.microsoft.com/office/drawing/2014/main" id="{235F53A9-8F91-B84B-A0C0-05CF32420A87}"/>
                  </a:ext>
                </a:extLst>
              </p:cNvPr>
              <p:cNvSpPr txBox="1">
                <a:spLocks noRot="1" noChangeAspect="1" noMove="1" noResize="1" noEditPoints="1" noAdjustHandles="1" noChangeArrowheads="1" noChangeShapeType="1" noTextEdit="1"/>
              </p:cNvSpPr>
              <p:nvPr/>
            </p:nvSpPr>
            <p:spPr>
              <a:xfrm>
                <a:off x="2325680" y="5304967"/>
                <a:ext cx="4492640" cy="1050993"/>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C960227-7676-904F-A8AE-E7AF3639AB5B}"/>
              </a:ext>
            </a:extLst>
          </p:cNvPr>
          <p:cNvSpPr txBox="1"/>
          <p:nvPr/>
        </p:nvSpPr>
        <p:spPr>
          <a:xfrm>
            <a:off x="888306" y="1199898"/>
            <a:ext cx="6280887" cy="369332"/>
          </a:xfrm>
          <a:prstGeom prst="rect">
            <a:avLst/>
          </a:prstGeom>
          <a:noFill/>
        </p:spPr>
        <p:txBody>
          <a:bodyPr wrap="none" rtlCol="0">
            <a:spAutoFit/>
          </a:bodyPr>
          <a:lstStyle/>
          <a:p>
            <a:r>
              <a:rPr lang="en-US" sz="1800" dirty="0"/>
              <a:t>Substituting the expressions of E</a:t>
            </a:r>
            <a:r>
              <a:rPr lang="en-US" sz="1800" baseline="-25000" dirty="0"/>
              <a:t>x</a:t>
            </a:r>
            <a:r>
              <a:rPr lang="en-US" sz="1800" dirty="0"/>
              <a:t> and </a:t>
            </a:r>
            <a:r>
              <a:rPr lang="en-US" sz="1800" dirty="0" err="1"/>
              <a:t>E</a:t>
            </a:r>
            <a:r>
              <a:rPr lang="en-US" sz="1800" baseline="-25000" dirty="0" err="1"/>
              <a:t>z</a:t>
            </a:r>
            <a:r>
              <a:rPr lang="en-US" sz="1800" dirty="0"/>
              <a:t> in Eq.(1) and (2), we get</a:t>
            </a:r>
          </a:p>
        </p:txBody>
      </p:sp>
    </p:spTree>
    <p:extLst>
      <p:ext uri="{BB962C8B-B14F-4D97-AF65-F5344CB8AC3E}">
        <p14:creationId xmlns:p14="http://schemas.microsoft.com/office/powerpoint/2010/main" val="22576452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Helvetica">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Helvetica.thmx</Template>
  <TotalTime>59216</TotalTime>
  <Words>3467</Words>
  <Application>Microsoft Macintosh PowerPoint</Application>
  <PresentationFormat>On-screen Show (4:3)</PresentationFormat>
  <Paragraphs>595</Paragraphs>
  <Slides>51</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Baskerville</vt:lpstr>
      <vt:lpstr>Calibri</vt:lpstr>
      <vt:lpstr>Cambria Math</vt:lpstr>
      <vt:lpstr>Times New Roman</vt:lpstr>
      <vt:lpstr>Wingdings</vt:lpstr>
      <vt:lpstr>Helvetica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Dr Ron Atkinson</dc:creator>
  <cp:lastModifiedBy>Fumin Huang</cp:lastModifiedBy>
  <cp:revision>669</cp:revision>
  <dcterms:created xsi:type="dcterms:W3CDTF">2015-01-31T18:10:10Z</dcterms:created>
  <dcterms:modified xsi:type="dcterms:W3CDTF">2022-03-31T10:15:39Z</dcterms:modified>
</cp:coreProperties>
</file>